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1" r:id="rId7"/>
    <p:sldId id="271" r:id="rId8"/>
    <p:sldId id="272" r:id="rId9"/>
    <p:sldId id="270" r:id="rId10"/>
    <p:sldId id="269" r:id="rId11"/>
    <p:sldId id="268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9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93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6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71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27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73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3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7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3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2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9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News Article Classification using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Dataset: AG News Dataset</a:t>
            </a:r>
          </a:p>
          <a:p>
            <a:pPr marL="0" indent="0">
              <a:buNone/>
            </a:pPr>
            <a:r>
              <a:rPr dirty="0"/>
              <a:t>• Team Members: 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Yash Jitendra Pol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Arpit Shah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Mayank Singh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Devupally</a:t>
            </a:r>
            <a:r>
              <a:rPr lang="en-IN" dirty="0"/>
              <a:t> Rathan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23AB18-9877-922C-AD58-F2E5A7EDAC7D}"/>
              </a:ext>
            </a:extLst>
          </p:cNvPr>
          <p:cNvSpPr/>
          <p:nvPr/>
        </p:nvSpPr>
        <p:spPr>
          <a:xfrm>
            <a:off x="318518" y="8004"/>
            <a:ext cx="84238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ACCURACY 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FABB7-3AE5-E0AF-F727-42C55B85E8E9}"/>
              </a:ext>
            </a:extLst>
          </p:cNvPr>
          <p:cNvSpPr txBox="1"/>
          <p:nvPr/>
        </p:nvSpPr>
        <p:spPr>
          <a:xfrm>
            <a:off x="45721" y="931334"/>
            <a:ext cx="55861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/>
              <a:t>Comparison of overall classification accuracy between the two models. The bar chart shows that Logistic Regression achieved ~89% accuracy, slightly outperforming SVM at ~88% accuracy on the test set.</a:t>
            </a:r>
          </a:p>
          <a:p>
            <a:pPr>
              <a:buNone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/>
              <a:t>Which Preprocessing Strategy Worked Best?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Basic preprocessing outperformed Enhanced in TF-IDF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Enhanced approach likely removed key tokens (e.g., numbers, short words).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Excessive cleaning may reduce semantic richness.</a:t>
            </a:r>
          </a:p>
          <a:p>
            <a:endParaRPr lang="en-US" sz="1800" i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/>
              <a:t>Which Algorithm Performed Best?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SVM with TF-IDF delivered top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Word2Vec models underperformed, as averaging word vectors weakened contextual meaning in short texts like headlines.</a:t>
            </a:r>
          </a:p>
          <a:p>
            <a:endParaRPr lang="en-US" dirty="0"/>
          </a:p>
        </p:txBody>
      </p:sp>
      <p:pic>
        <p:nvPicPr>
          <p:cNvPr id="4" name="Picture 3" descr="A graph of a bar chart&#10;&#10;AI-generated content may be incorrect.">
            <a:extLst>
              <a:ext uri="{FF2B5EF4-FFF2-40B4-BE49-F238E27FC236}">
                <a16:creationId xmlns:a16="http://schemas.microsoft.com/office/drawing/2014/main" id="{040AE36C-BF3A-211A-64CF-6C6AE77BE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873" y="931334"/>
            <a:ext cx="3379124" cy="469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14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16506D-637E-C9FF-EF20-24A0A373CA69}"/>
              </a:ext>
            </a:extLst>
          </p:cNvPr>
          <p:cNvSpPr/>
          <p:nvPr/>
        </p:nvSpPr>
        <p:spPr>
          <a:xfrm>
            <a:off x="54032" y="133573"/>
            <a:ext cx="908996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EA971-0695-9874-09BF-A039A7B6431E}"/>
              </a:ext>
            </a:extLst>
          </p:cNvPr>
          <p:cNvSpPr txBox="1"/>
          <p:nvPr/>
        </p:nvSpPr>
        <p:spPr>
          <a:xfrm>
            <a:off x="396932" y="1997839"/>
            <a:ext cx="854548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SUMMARY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Built an end-to-end text classification pipeline for news articles using preprocessing, TF-IDF feature extraction, and ML models.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Achieved ~90% accuracy; best model was TF-IDF + Logistic Regression due to its strong accuracy and fast prediction time.</a:t>
            </a:r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  <a:buNone/>
            </a:pPr>
            <a:r>
              <a:rPr lang="en-US" u="sng" dirty="0"/>
              <a:t>LIMITATIONS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Used a classic ML pipeline, avoiding advanced deep learning or complex embeddings.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Simple Word2Vec, untuned and not pre-trained on a large corpus, underperformed.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Conducted minimal hyperparameter tuning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416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4024A1-FE9E-5F3F-6EC5-AB8BA58697CF}"/>
              </a:ext>
            </a:extLst>
          </p:cNvPr>
          <p:cNvSpPr/>
          <p:nvPr/>
        </p:nvSpPr>
        <p:spPr>
          <a:xfrm>
            <a:off x="274321" y="74505"/>
            <a:ext cx="86244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UTURE SCOPE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847ED-162A-5A5D-CF15-9D65F1031E8A}"/>
              </a:ext>
            </a:extLst>
          </p:cNvPr>
          <p:cNvSpPr txBox="1"/>
          <p:nvPr/>
        </p:nvSpPr>
        <p:spPr>
          <a:xfrm>
            <a:off x="419793" y="1442258"/>
            <a:ext cx="87242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/>
              <a:t>FUTURE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 system with pre-trained embeddings (</a:t>
            </a:r>
            <a:r>
              <a:rPr lang="en-US" dirty="0" err="1"/>
              <a:t>e.or</a:t>
            </a:r>
            <a:r>
              <a:rPr lang="en-US" dirty="0"/>
              <a:t> deep neural networks for better context capture.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Conduct extensive hyperparameter tuning (e.g., vectorizer </a:t>
            </a:r>
            <a:r>
              <a:rPr lang="en-US" dirty="0" err="1"/>
              <a:t>max_features</a:t>
            </a:r>
            <a:r>
              <a:rPr lang="en-US" dirty="0"/>
              <a:t>, model regularization).</a:t>
            </a:r>
          </a:p>
          <a:p>
            <a:endParaRPr lang="en-US" sz="1800" dirty="0"/>
          </a:p>
          <a:p>
            <a:r>
              <a:rPr lang="en-US" sz="1800" u="sng" dirty="0"/>
              <a:t>LEARNINGS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Gained insights into the NLP pipeline: text cleaning, feature engineering (TF-IDF), and ML algorithms.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Learned preprocessing impacts model performance and simpler models excel in well-defined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Understood value of comparing approaches (TF-IDF vs. embeddings, logistic vs. SVM) to validate design choices.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3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Objective: </a:t>
            </a:r>
            <a:r>
              <a:rPr lang="en-IN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We are building a machine learning-based text classification model to automatically categorize news articles into one of four predefined categories: World, Sports, Business, and Sci/Tech.</a:t>
            </a:r>
            <a:endParaRPr lang="en-US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Planned Outcome: Build a text classification system using preprocessing and ML models to label each article by topic.</a:t>
            </a:r>
          </a:p>
          <a:p>
            <a:r>
              <a:rPr lang="en-US" dirty="0"/>
              <a:t>Why it matters: Enables scalable, automated content categorization for news platforms, saving time and ensuring consistent tagging of articles.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903512"/>
            <a:ext cx="4571999" cy="4094121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Source</a:t>
            </a:r>
            <a:r>
              <a:rPr lang="en-US" dirty="0"/>
              <a:t> ~ AG News corpus (available via </a:t>
            </a:r>
            <a:r>
              <a:rPr lang="en-US" dirty="0" err="1"/>
              <a:t>torchtext</a:t>
            </a:r>
            <a:r>
              <a:rPr lang="en-US" dirty="0"/>
              <a:t> / </a:t>
            </a:r>
            <a:r>
              <a:rPr lang="en-US" dirty="0" err="1"/>
              <a:t>sklearn.datasets</a:t>
            </a:r>
            <a:r>
              <a:rPr lang="en-US" dirty="0"/>
              <a:t>).</a:t>
            </a:r>
          </a:p>
          <a:p>
            <a:r>
              <a:rPr lang="en-US" u="sng" dirty="0"/>
              <a:t>Size</a:t>
            </a:r>
            <a:r>
              <a:rPr lang="en-US" dirty="0"/>
              <a:t> ~ 7,600 test articles (4 classes).</a:t>
            </a:r>
          </a:p>
          <a:p>
            <a:r>
              <a:rPr lang="en-US" u="sng" dirty="0"/>
              <a:t>Classes</a:t>
            </a:r>
            <a:r>
              <a:rPr lang="en-US" dirty="0"/>
              <a:t> ~ World, Sports, Business, Sci/Tech – the dataset is balanced with each category comprising about 25% of the data.</a:t>
            </a:r>
          </a:p>
          <a:p>
            <a:r>
              <a:rPr lang="en-US" u="sng" dirty="0"/>
              <a:t>Content</a:t>
            </a:r>
            <a:r>
              <a:rPr lang="en-US" dirty="0"/>
              <a:t> ~ Each sample includes a news Title and Description. Descriptions are relatively short (average ~30 words, max ~130), reflecting brief news summaries.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3C39B-4A1D-7A27-C73C-ED0D9FE8BCB0}"/>
              </a:ext>
            </a:extLst>
          </p:cNvPr>
          <p:cNvSpPr txBox="1"/>
          <p:nvPr/>
        </p:nvSpPr>
        <p:spPr>
          <a:xfrm>
            <a:off x="5004261" y="4642658"/>
            <a:ext cx="4060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 distribution of the AG News dataset across the four categories. The dataset is evenly balanced, with each class.</a:t>
            </a:r>
          </a:p>
        </p:txBody>
      </p:sp>
      <p:pic>
        <p:nvPicPr>
          <p:cNvPr id="4" name="Picture 3" descr="A graph of a number of blue rectangular bars&#10;&#10;AI-generated content may be incorrect.">
            <a:extLst>
              <a:ext uri="{FF2B5EF4-FFF2-40B4-BE49-F238E27FC236}">
                <a16:creationId xmlns:a16="http://schemas.microsoft.com/office/drawing/2014/main" id="{06E3089B-0DF1-22BD-5443-E62E2847F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029" y="1542011"/>
            <a:ext cx="4571999" cy="30161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8FA6CD-DC29-1193-D18B-7F8DD16A4E0E}"/>
              </a:ext>
            </a:extLst>
          </p:cNvPr>
          <p:cNvSpPr/>
          <p:nvPr/>
        </p:nvSpPr>
        <p:spPr>
          <a:xfrm>
            <a:off x="232642" y="120226"/>
            <a:ext cx="88448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24782-7FF8-A44B-879F-378A5B6AAFDB}"/>
              </a:ext>
            </a:extLst>
          </p:cNvPr>
          <p:cNvSpPr txBox="1"/>
          <p:nvPr/>
        </p:nvSpPr>
        <p:spPr>
          <a:xfrm>
            <a:off x="232642" y="1097280"/>
            <a:ext cx="88116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u="sng" dirty="0"/>
              <a:t>Steps applied</a:t>
            </a:r>
            <a:r>
              <a:rPr lang="en-US" sz="1800" dirty="0"/>
              <a:t>: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1800" dirty="0"/>
              <a:t>We implemented two preprocessing strategies:</a:t>
            </a:r>
          </a:p>
          <a:p>
            <a:pPr indent="0">
              <a:lnSpc>
                <a:spcPct val="100000"/>
              </a:lnSpc>
              <a:buNone/>
            </a:pPr>
            <a:endParaRPr lang="en-US" dirty="0"/>
          </a:p>
          <a:p>
            <a:pPr indent="0">
              <a:lnSpc>
                <a:spcPct val="100000"/>
              </a:lnSpc>
              <a:buNone/>
            </a:pPr>
            <a:endParaRPr lang="en-US" sz="1800" dirty="0"/>
          </a:p>
          <a:p>
            <a:pPr indent="0">
              <a:lnSpc>
                <a:spcPct val="100000"/>
              </a:lnSpc>
              <a:buNone/>
            </a:pPr>
            <a:endParaRPr lang="en-US" dirty="0"/>
          </a:p>
          <a:p>
            <a:pPr indent="0">
              <a:lnSpc>
                <a:spcPct val="100000"/>
              </a:lnSpc>
              <a:buNone/>
            </a:pPr>
            <a:endParaRPr lang="en-US" sz="1800" dirty="0"/>
          </a:p>
          <a:p>
            <a:pPr indent="0">
              <a:lnSpc>
                <a:spcPct val="100000"/>
              </a:lnSpc>
              <a:buNone/>
            </a:pPr>
            <a:endParaRPr lang="en-US" dirty="0"/>
          </a:p>
          <a:p>
            <a:pPr indent="0">
              <a:lnSpc>
                <a:spcPct val="100000"/>
              </a:lnSpc>
              <a:buNone/>
            </a:pPr>
            <a:endParaRPr lang="en-US" sz="1800" dirty="0"/>
          </a:p>
          <a:p>
            <a:pPr indent="0">
              <a:lnSpc>
                <a:spcPct val="100000"/>
              </a:lnSpc>
              <a:buNone/>
            </a:pPr>
            <a:endParaRPr lang="en-US" dirty="0"/>
          </a:p>
          <a:p>
            <a:pPr indent="0">
              <a:lnSpc>
                <a:spcPct val="100000"/>
              </a:lnSpc>
              <a:buNone/>
            </a:pPr>
            <a:endParaRPr lang="en-US" sz="1800" dirty="0"/>
          </a:p>
          <a:p>
            <a:pPr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Text Vectorization: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1800" dirty="0"/>
              <a:t>•	TF-IDF (1–2 n-grams, 10,000 features)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1800" dirty="0"/>
              <a:t>•	Word2Vec (100-dim averaged vectors)</a:t>
            </a:r>
          </a:p>
          <a:p>
            <a:pPr indent="0">
              <a:lnSpc>
                <a:spcPct val="100000"/>
              </a:lnSpc>
              <a:buNone/>
            </a:pPr>
            <a:endParaRPr lang="en-US" sz="1800" dirty="0"/>
          </a:p>
          <a:p>
            <a:pPr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Example Transformation: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1800" dirty="0"/>
              <a:t>•	Before: "He’s playing at 5pm. Visit https://..."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1800" dirty="0"/>
              <a:t>•	After: "play visit"</a:t>
            </a:r>
          </a:p>
          <a:p>
            <a:pPr indent="0">
              <a:lnSpc>
                <a:spcPct val="100000"/>
              </a:lnSpc>
              <a:buNone/>
            </a:pPr>
            <a:endParaRPr lang="en-US" sz="1800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962AAB-232C-EEF9-C29F-883DAC848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82221"/>
              </p:ext>
            </p:extLst>
          </p:nvPr>
        </p:nvGraphicFramePr>
        <p:xfrm>
          <a:off x="871450" y="1789926"/>
          <a:ext cx="5749638" cy="1817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819">
                  <a:extLst>
                    <a:ext uri="{9D8B030D-6E8A-4147-A177-3AD203B41FA5}">
                      <a16:colId xmlns:a16="http://schemas.microsoft.com/office/drawing/2014/main" val="3920181555"/>
                    </a:ext>
                  </a:extLst>
                </a:gridCol>
                <a:gridCol w="2874819">
                  <a:extLst>
                    <a:ext uri="{9D8B030D-6E8A-4147-A177-3AD203B41FA5}">
                      <a16:colId xmlns:a16="http://schemas.microsoft.com/office/drawing/2014/main" val="17711512"/>
                    </a:ext>
                  </a:extLst>
                </a:gridCol>
              </a:tblGrid>
              <a:tr h="328731">
                <a:tc>
                  <a:txBody>
                    <a:bodyPr/>
                    <a:lstStyle/>
                    <a:p>
                      <a:r>
                        <a:rPr lang="en-US" sz="1400" dirty="0"/>
                        <a:t>Basic 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Enhanced Strategy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49256"/>
                  </a:ext>
                </a:extLst>
              </a:tr>
              <a:tr h="320850">
                <a:tc>
                  <a:txBody>
                    <a:bodyPr/>
                    <a:lstStyle/>
                    <a:p>
                      <a:r>
                        <a:rPr lang="en-US" sz="1400" dirty="0"/>
                        <a:t>Lowercasing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Contraction expansion ("don't" → "do not")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95930"/>
                  </a:ext>
                </a:extLst>
              </a:tr>
              <a:tr h="45256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Lemmatization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78750"/>
                  </a:ext>
                </a:extLst>
              </a:tr>
              <a:tr h="328731">
                <a:tc>
                  <a:txBody>
                    <a:bodyPr/>
                    <a:lstStyle/>
                    <a:p>
                      <a:r>
                        <a:rPr lang="en-US" sz="1400" dirty="0"/>
                        <a:t>Tokenization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URL &amp; email removal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359"/>
                  </a:ext>
                </a:extLst>
              </a:tr>
              <a:tr h="328731">
                <a:tc>
                  <a:txBody>
                    <a:bodyPr/>
                    <a:lstStyle/>
                    <a:p>
                      <a:r>
                        <a:rPr lang="en-US" sz="1400" dirty="0" err="1"/>
                        <a:t>Stopword</a:t>
                      </a:r>
                      <a:r>
                        <a:rPr lang="en-US" sz="1400" dirty="0"/>
                        <a:t> removal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and punctuation removal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16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97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02B3C5-A628-C132-7CEC-7C7FBD88C7BB}"/>
              </a:ext>
            </a:extLst>
          </p:cNvPr>
          <p:cNvSpPr/>
          <p:nvPr/>
        </p:nvSpPr>
        <p:spPr>
          <a:xfrm>
            <a:off x="133004" y="170102"/>
            <a:ext cx="87366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BUILDING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6C6F9-1C43-F878-B2CC-98A41856FB1F}"/>
              </a:ext>
            </a:extLst>
          </p:cNvPr>
          <p:cNvSpPr txBox="1"/>
          <p:nvPr/>
        </p:nvSpPr>
        <p:spPr>
          <a:xfrm>
            <a:off x="170411" y="1235056"/>
            <a:ext cx="8886305" cy="5070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u="sng" dirty="0"/>
              <a:t>Feature Extraction</a:t>
            </a:r>
            <a:r>
              <a:rPr lang="en-US" sz="1800" dirty="0"/>
              <a:t> ~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Applied TF-IDF vectorization to convert preprocessed text into numeric vectors, emphasizing informative words via term frequency–inverse document frequency.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Explored Word2Vec embeddings (100D vectors) for semantic representation, averaging word vectors per sentence.</a:t>
            </a:r>
          </a:p>
          <a:p>
            <a:pPr>
              <a:lnSpc>
                <a:spcPct val="100000"/>
              </a:lnSpc>
            </a:pPr>
            <a:br>
              <a:rPr lang="en-US" sz="1800" dirty="0"/>
            </a:br>
            <a:r>
              <a:rPr lang="en-US" sz="1800" b="1" u="sng" dirty="0"/>
              <a:t>Algorithms</a:t>
            </a:r>
            <a:r>
              <a:rPr lang="en-US" sz="1800" dirty="0"/>
              <a:t> ~ Built four classification models combining both feature extraction and classification strategies ~ TF-IDF + Logistic Regression ;   TF-IDF + SVM  ;   Word2Vec + Logistic Regression  ;   Word2Vec + SVM.</a:t>
            </a:r>
          </a:p>
          <a:p>
            <a:pPr lvl="0">
              <a:lnSpc>
                <a:spcPct val="115000"/>
              </a:lnSpc>
            </a:pPr>
            <a:r>
              <a:rPr lang="en-US" sz="1800" dirty="0"/>
              <a:t> </a:t>
            </a:r>
            <a:r>
              <a:rPr lang="en-IN" sz="1800" b="1" u="sng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Details </a:t>
            </a:r>
            <a:endParaRPr lang="en-US" sz="1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Train/Test Split: 80/20</a:t>
            </a:r>
            <a:endParaRPr lang="en-US" sz="1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Library Used: scikit-learn, </a:t>
            </a:r>
            <a:r>
              <a:rPr lang="en-IN" sz="18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gensim</a:t>
            </a:r>
            <a:endParaRPr lang="en-US" sz="1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Word2Vec Strategy: Averaged vectors per sentence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u="sng" dirty="0"/>
              <a:t>Hyperparameters</a:t>
            </a:r>
            <a:r>
              <a:rPr lang="en-US" sz="1800" b="1" dirty="0"/>
              <a:t> </a:t>
            </a:r>
            <a:r>
              <a:rPr lang="en-US" sz="1800" dirty="0"/>
              <a:t>~ Used default settings for all classifiers (Logistic Regression with </a:t>
            </a:r>
            <a:r>
              <a:rPr lang="en-US" sz="1800" dirty="0" err="1"/>
              <a:t>max_iter</a:t>
            </a:r>
            <a:r>
              <a:rPr lang="en-US" sz="1800" dirty="0"/>
              <a:t>=1000 to ensure convergence; SVM with default RBF kernel). No extensive hyperparameter tuning was conducted due to time constraints.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4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015" y="269402"/>
            <a:ext cx="6571343" cy="1049235"/>
          </a:xfrm>
        </p:spPr>
        <p:txBody>
          <a:bodyPr/>
          <a:lstStyle/>
          <a:p>
            <a:pPr algn="ctr"/>
            <a:r>
              <a:rPr dirty="0"/>
              <a:t>Evaluation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F5C4AB-D6FB-67DD-122A-7B4B2A679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03044"/>
              </p:ext>
            </p:extLst>
          </p:nvPr>
        </p:nvGraphicFramePr>
        <p:xfrm>
          <a:off x="4179049" y="1008454"/>
          <a:ext cx="4856020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204">
                  <a:extLst>
                    <a:ext uri="{9D8B030D-6E8A-4147-A177-3AD203B41FA5}">
                      <a16:colId xmlns:a16="http://schemas.microsoft.com/office/drawing/2014/main" val="1241260337"/>
                    </a:ext>
                  </a:extLst>
                </a:gridCol>
                <a:gridCol w="971204">
                  <a:extLst>
                    <a:ext uri="{9D8B030D-6E8A-4147-A177-3AD203B41FA5}">
                      <a16:colId xmlns:a16="http://schemas.microsoft.com/office/drawing/2014/main" val="370395940"/>
                    </a:ext>
                  </a:extLst>
                </a:gridCol>
                <a:gridCol w="971204">
                  <a:extLst>
                    <a:ext uri="{9D8B030D-6E8A-4147-A177-3AD203B41FA5}">
                      <a16:colId xmlns:a16="http://schemas.microsoft.com/office/drawing/2014/main" val="9766351"/>
                    </a:ext>
                  </a:extLst>
                </a:gridCol>
                <a:gridCol w="971204">
                  <a:extLst>
                    <a:ext uri="{9D8B030D-6E8A-4147-A177-3AD203B41FA5}">
                      <a16:colId xmlns:a16="http://schemas.microsoft.com/office/drawing/2014/main" val="1465131377"/>
                    </a:ext>
                  </a:extLst>
                </a:gridCol>
                <a:gridCol w="971204">
                  <a:extLst>
                    <a:ext uri="{9D8B030D-6E8A-4147-A177-3AD203B41FA5}">
                      <a16:colId xmlns:a16="http://schemas.microsoft.com/office/drawing/2014/main" val="303199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Model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Precision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Recall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7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Logistic Regression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91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Support Vector Machine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464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CA5898-2273-4750-2333-479C37201A42}"/>
              </a:ext>
            </a:extLst>
          </p:cNvPr>
          <p:cNvSpPr txBox="1"/>
          <p:nvPr/>
        </p:nvSpPr>
        <p:spPr>
          <a:xfrm>
            <a:off x="107545" y="3541222"/>
            <a:ext cx="84795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u="sng" dirty="0"/>
              <a:t>Accuracy:</a:t>
            </a:r>
            <a:r>
              <a:rPr lang="en-US" sz="1600" i="1" dirty="0"/>
              <a:t> Overall fraction of predictions that were correct (i.e. 89% of all news articles were assigned the correct category by Logistic Regression).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u="sng" dirty="0"/>
              <a:t>Precision</a:t>
            </a:r>
            <a:r>
              <a:rPr lang="en-US" sz="1600" i="1" dirty="0"/>
              <a:t>: Of the articles predicted to be in a given category, the proportion that actually belong to that category (measures exactness).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u="sng" dirty="0"/>
              <a:t>Recall:</a:t>
            </a:r>
            <a:r>
              <a:rPr lang="en-US" sz="1600" i="1" dirty="0"/>
              <a:t> Of the articles that truly belong to a given category, the proportion that the model successfully predicted (measures completeness).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u="sng" dirty="0"/>
              <a:t>F1-Score: </a:t>
            </a:r>
            <a:r>
              <a:rPr lang="en-US" sz="1600" i="1" dirty="0"/>
              <a:t>The harmonic mean of precision and recall, providing a balanced measure of model performance (1.0 is perfect, ~0.89 here indicates high performance).</a:t>
            </a:r>
          </a:p>
          <a:p>
            <a:endParaRPr lang="en-US" sz="1600" i="1" dirty="0"/>
          </a:p>
        </p:txBody>
      </p:sp>
      <p:pic>
        <p:nvPicPr>
          <p:cNvPr id="6" name="Picture 5" descr="A table of numbers and symbols&#10;&#10;AI-generated content may be incorrect.">
            <a:extLst>
              <a:ext uri="{FF2B5EF4-FFF2-40B4-BE49-F238E27FC236}">
                <a16:creationId xmlns:a16="http://schemas.microsoft.com/office/drawing/2014/main" id="{42EB484B-E09C-F62E-AF39-E531DBBA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5" y="1008454"/>
            <a:ext cx="3836843" cy="21924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25465B-E0AD-1064-5957-CC8EB253D878}"/>
              </a:ext>
            </a:extLst>
          </p:cNvPr>
          <p:cNvSpPr/>
          <p:nvPr/>
        </p:nvSpPr>
        <p:spPr>
          <a:xfrm>
            <a:off x="91440" y="4473"/>
            <a:ext cx="89611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CONFUSION MATRI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 descr="A blue squares with numbers and a few black text&#10;&#10;AI-generated content may be incorrect.">
            <a:extLst>
              <a:ext uri="{FF2B5EF4-FFF2-40B4-BE49-F238E27FC236}">
                <a16:creationId xmlns:a16="http://schemas.microsoft.com/office/drawing/2014/main" id="{2C6E2903-C5F9-5CC2-1626-D90E3C4E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833" y="1001867"/>
            <a:ext cx="3471407" cy="2356918"/>
          </a:xfrm>
          <a:prstGeom prst="rect">
            <a:avLst/>
          </a:prstGeom>
        </p:spPr>
      </p:pic>
      <p:pic>
        <p:nvPicPr>
          <p:cNvPr id="6" name="Picture 5" descr="A graph with numbers and a number in blue squares&#10;&#10;AI-generated content may be incorrect.">
            <a:extLst>
              <a:ext uri="{FF2B5EF4-FFF2-40B4-BE49-F238E27FC236}">
                <a16:creationId xmlns:a16="http://schemas.microsoft.com/office/drawing/2014/main" id="{1F5336BC-C393-C869-1AE1-DB6EAC16F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35" y="3581093"/>
            <a:ext cx="3452773" cy="2374976"/>
          </a:xfrm>
          <a:prstGeom prst="rect">
            <a:avLst/>
          </a:prstGeom>
        </p:spPr>
      </p:pic>
      <p:pic>
        <p:nvPicPr>
          <p:cNvPr id="8" name="Picture 7" descr="A graph with numbers and a blue box&#10;&#10;AI-generated content may be incorrect.">
            <a:extLst>
              <a:ext uri="{FF2B5EF4-FFF2-40B4-BE49-F238E27FC236}">
                <a16:creationId xmlns:a16="http://schemas.microsoft.com/office/drawing/2014/main" id="{B87E8CEF-EE2C-64E8-3D6D-6A08C83D8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833" y="3581093"/>
            <a:ext cx="3537434" cy="2374976"/>
          </a:xfrm>
          <a:prstGeom prst="rect">
            <a:avLst/>
          </a:prstGeom>
        </p:spPr>
      </p:pic>
      <p:pic>
        <p:nvPicPr>
          <p:cNvPr id="5" name="Picture 4" descr="A graph with numbers and squares&#10;&#10;AI-generated content may be incorrect.">
            <a:extLst>
              <a:ext uri="{FF2B5EF4-FFF2-40B4-BE49-F238E27FC236}">
                <a16:creationId xmlns:a16="http://schemas.microsoft.com/office/drawing/2014/main" id="{2283B532-E6D0-66A8-DD74-ED4E9D321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84" y="1001867"/>
            <a:ext cx="3364324" cy="23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8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28D16-CF64-A60D-EFB2-B50CF97C9600}"/>
              </a:ext>
            </a:extLst>
          </p:cNvPr>
          <p:cNvSpPr/>
          <p:nvPr/>
        </p:nvSpPr>
        <p:spPr>
          <a:xfrm>
            <a:off x="70658" y="145164"/>
            <a:ext cx="88530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CONFUSION MATRIX</a:t>
            </a:r>
          </a:p>
        </p:txBody>
      </p:sp>
      <p:pic>
        <p:nvPicPr>
          <p:cNvPr id="10" name="Picture 9" descr="A graph with numbers and squares&#10;&#10;AI-generated content may be incorrect.">
            <a:extLst>
              <a:ext uri="{FF2B5EF4-FFF2-40B4-BE49-F238E27FC236}">
                <a16:creationId xmlns:a16="http://schemas.microsoft.com/office/drawing/2014/main" id="{32494BA5-6870-5B81-D771-440B3D3D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4" y="1169008"/>
            <a:ext cx="3304478" cy="2301556"/>
          </a:xfrm>
          <a:prstGeom prst="rect">
            <a:avLst/>
          </a:prstGeom>
        </p:spPr>
      </p:pic>
      <p:pic>
        <p:nvPicPr>
          <p:cNvPr id="12" name="Picture 11" descr="A blue squares with numbers and a blue rectangle&#10;&#10;AI-generated content may be incorrect.">
            <a:extLst>
              <a:ext uri="{FF2B5EF4-FFF2-40B4-BE49-F238E27FC236}">
                <a16:creationId xmlns:a16="http://schemas.microsoft.com/office/drawing/2014/main" id="{CF25D5ED-A7FB-0527-0052-FC664CC42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789" y="1123105"/>
            <a:ext cx="3446578" cy="2347459"/>
          </a:xfrm>
          <a:prstGeom prst="rect">
            <a:avLst/>
          </a:prstGeom>
        </p:spPr>
      </p:pic>
      <p:pic>
        <p:nvPicPr>
          <p:cNvPr id="16" name="Picture 15" descr="A blue squares with numbers and a white background&#10;&#10;AI-generated content may be incorrect.">
            <a:extLst>
              <a:ext uri="{FF2B5EF4-FFF2-40B4-BE49-F238E27FC236}">
                <a16:creationId xmlns:a16="http://schemas.microsoft.com/office/drawing/2014/main" id="{2B5F846E-CDB5-1E88-41C7-5CD2B544D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789" y="3647377"/>
            <a:ext cx="3475673" cy="2256873"/>
          </a:xfrm>
          <a:prstGeom prst="rect">
            <a:avLst/>
          </a:prstGeom>
        </p:spPr>
      </p:pic>
      <p:pic>
        <p:nvPicPr>
          <p:cNvPr id="14" name="Picture 13" descr="A graph with numbers and a blue square&#10;&#10;AI-generated content may be incorrect.">
            <a:extLst>
              <a:ext uri="{FF2B5EF4-FFF2-40B4-BE49-F238E27FC236}">
                <a16:creationId xmlns:a16="http://schemas.microsoft.com/office/drawing/2014/main" id="{B21F3F56-1560-7710-D398-981F63C38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23" y="3685417"/>
            <a:ext cx="3412900" cy="22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5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different sizes of blue bars&#10;&#10;AI-generated content may be incorrect.">
            <a:extLst>
              <a:ext uri="{FF2B5EF4-FFF2-40B4-BE49-F238E27FC236}">
                <a16:creationId xmlns:a16="http://schemas.microsoft.com/office/drawing/2014/main" id="{F6AF7417-3B16-FB26-ADDF-8F6620C7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2" y="1350813"/>
            <a:ext cx="4466438" cy="2219630"/>
          </a:xfrm>
          <a:prstGeom prst="rect">
            <a:avLst/>
          </a:prstGeom>
        </p:spPr>
      </p:pic>
      <p:pic>
        <p:nvPicPr>
          <p:cNvPr id="13" name="Picture 12" descr="A graph of a graph&#10;&#10;AI-generated content may be incorrect.">
            <a:extLst>
              <a:ext uri="{FF2B5EF4-FFF2-40B4-BE49-F238E27FC236}">
                <a16:creationId xmlns:a16="http://schemas.microsoft.com/office/drawing/2014/main" id="{41F6EE61-911F-5FAF-BBD2-C723373D6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121" y="1404845"/>
            <a:ext cx="4407639" cy="2219631"/>
          </a:xfrm>
          <a:prstGeom prst="rect">
            <a:avLst/>
          </a:prstGeom>
        </p:spPr>
      </p:pic>
      <p:pic>
        <p:nvPicPr>
          <p:cNvPr id="15" name="Picture 14" descr="A graph of a bar graph&#10;&#10;AI-generated content may be incorrect.">
            <a:extLst>
              <a:ext uri="{FF2B5EF4-FFF2-40B4-BE49-F238E27FC236}">
                <a16:creationId xmlns:a16="http://schemas.microsoft.com/office/drawing/2014/main" id="{B3867CE7-B967-759C-4D7F-A2E9D42B3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70" y="3778130"/>
            <a:ext cx="4466438" cy="2219629"/>
          </a:xfrm>
          <a:prstGeom prst="rect">
            <a:avLst/>
          </a:prstGeom>
        </p:spPr>
      </p:pic>
      <p:pic>
        <p:nvPicPr>
          <p:cNvPr id="19" name="Picture 18" descr="A graph of a graph&#10;&#10;AI-generated content may be incorrect.">
            <a:extLst>
              <a:ext uri="{FF2B5EF4-FFF2-40B4-BE49-F238E27FC236}">
                <a16:creationId xmlns:a16="http://schemas.microsoft.com/office/drawing/2014/main" id="{F8BB8F34-B784-10A8-5221-425BCB749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121" y="3778130"/>
            <a:ext cx="4382549" cy="21779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4F0666-8FBB-2F9C-51B8-A93055237A18}"/>
              </a:ext>
            </a:extLst>
          </p:cNvPr>
          <p:cNvSpPr/>
          <p:nvPr/>
        </p:nvSpPr>
        <p:spPr>
          <a:xfrm>
            <a:off x="353656" y="124256"/>
            <a:ext cx="874401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19520339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298</TotalTime>
  <Words>836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Gill Sans MT</vt:lpstr>
      <vt:lpstr>Symbol</vt:lpstr>
      <vt:lpstr>Wingdings</vt:lpstr>
      <vt:lpstr>Gallery</vt:lpstr>
      <vt:lpstr>News Article Classification using Machine Learning</vt:lpstr>
      <vt:lpstr>Problem Statement</vt:lpstr>
      <vt:lpstr>Dataset Overview</vt:lpstr>
      <vt:lpstr>PowerPoint Presentation</vt:lpstr>
      <vt:lpstr>PowerPoint Presentation</vt:lpstr>
      <vt:lpstr>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yashp</dc:creator>
  <cp:keywords/>
  <dc:description>generated using python-pptx</dc:description>
  <cp:lastModifiedBy>Mayank Singh</cp:lastModifiedBy>
  <cp:revision>40</cp:revision>
  <dcterms:created xsi:type="dcterms:W3CDTF">2013-01-27T09:14:16Z</dcterms:created>
  <dcterms:modified xsi:type="dcterms:W3CDTF">2025-05-07T16:44:09Z</dcterms:modified>
  <cp:category/>
</cp:coreProperties>
</file>