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embeddedFontLst>
    <p:embeddedFont>
      <p:font typeface="Raleway"/>
      <p:regular r:id="rId62"/>
      <p:bold r:id="rId63"/>
      <p:italic r:id="rId64"/>
      <p:boldItalic r:id="rId65"/>
    </p:embeddedFont>
    <p:embeddedFont>
      <p:font typeface="Lat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aleway-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aleway-italic.fntdata"/><Relationship Id="rId63" Type="http://schemas.openxmlformats.org/officeDocument/2006/relationships/font" Target="fonts/Raleway-bold.fntdata"/><Relationship Id="rId22" Type="http://schemas.openxmlformats.org/officeDocument/2006/relationships/slide" Target="slides/slide17.xml"/><Relationship Id="rId66" Type="http://schemas.openxmlformats.org/officeDocument/2006/relationships/font" Target="fonts/Lato-regular.fntdata"/><Relationship Id="rId21" Type="http://schemas.openxmlformats.org/officeDocument/2006/relationships/slide" Target="slides/slide16.xml"/><Relationship Id="rId65" Type="http://schemas.openxmlformats.org/officeDocument/2006/relationships/font" Target="fonts/Raleway-boldItalic.fntdata"/><Relationship Id="rId24" Type="http://schemas.openxmlformats.org/officeDocument/2006/relationships/slide" Target="slides/slide19.xml"/><Relationship Id="rId68" Type="http://schemas.openxmlformats.org/officeDocument/2006/relationships/font" Target="fonts/Lato-italic.fntdata"/><Relationship Id="rId23" Type="http://schemas.openxmlformats.org/officeDocument/2006/relationships/slide" Target="slides/slide18.xml"/><Relationship Id="rId67" Type="http://schemas.openxmlformats.org/officeDocument/2006/relationships/font" Target="fonts/Lato-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b11e2985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b11e2985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b11e2985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b11e2985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b11e2985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b11e2985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b11e2985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b11e2985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b11e2985f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b11e2985f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b11e2985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b11e2985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b11e2985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b11e2985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b11e2985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b11e2985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b11e2985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b11e2985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b11e2985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b11e2985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11e2985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11e2985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b11e2985f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b11e2985f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b11e2985f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b11e2985f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b11e2985f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b11e2985f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b11e2985f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b11e2985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b11e2985f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b11e2985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b11e2985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b11e2985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b11e2985f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b11e2985f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b11e2985f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b11e2985f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b11e2985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b11e2985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b11e2985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b11e2985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b11e2985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b11e2985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b11e2985f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db11e2985f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b11e2985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b11e2985f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b11e2985f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b11e2985f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b11e2985f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db11e2985f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b11e2985f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b11e2985f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b11e2985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b11e2985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db11e2985f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db11e2985f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b11e2985f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b11e2985f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db11e2985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db11e2985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b11e2985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b11e2985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b11e2985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b11e2985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db11e2985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db11e2985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db11e2985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db11e2985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db11e2985f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db11e2985f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b11e2985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b11e2985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b11e2985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b11e2985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b11e2985f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b11e2985f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b11e2985f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db11e2985f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b11e2985f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b11e2985f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b11e2985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b11e2985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b11e2985f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b11e2985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b11e2985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b11e2985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b11e2985f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b11e2985f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db11e2985f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db11e2985f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db11e2985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db11e2985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db11e2985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db11e2985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db11e2985f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db11e2985f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db11e2985f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db11e2985f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b11e2985f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db11e2985f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b11e2985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b11e2985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b11e2985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b11e2985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b11e2985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b11e2985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b11e2985f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b11e2985f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8.png"/><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kaggle.com/datasets/lakshmi25npathi/images/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Presentation by:- Arpit Shah</a:t>
            </a:r>
            <a:endParaRPr/>
          </a:p>
        </p:txBody>
      </p:sp>
      <p:sp>
        <p:nvSpPr>
          <p:cNvPr id="87" name="Google Shape;87;p13"/>
          <p:cNvSpPr txBox="1"/>
          <p:nvPr>
            <p:ph type="ctrTitle"/>
          </p:nvPr>
        </p:nvSpPr>
        <p:spPr>
          <a:xfrm>
            <a:off x="729450" y="1322450"/>
            <a:ext cx="7688100" cy="1847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3600">
                <a:latin typeface="Times New Roman"/>
                <a:ea typeface="Times New Roman"/>
                <a:cs typeface="Times New Roman"/>
                <a:sym typeface="Times New Roman"/>
              </a:rPr>
              <a:t>YOUTUBE SPAM COMMENTS DETECTION (ANALYZING VARIOUS MODELS)</a:t>
            </a:r>
            <a:endParaRPr sz="3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THE CLEANED DATASET</a:t>
            </a:r>
            <a:endParaRPr sz="2400">
              <a:latin typeface="Times New Roman"/>
              <a:ea typeface="Times New Roman"/>
              <a:cs typeface="Times New Roman"/>
              <a:sym typeface="Times New Roman"/>
            </a:endParaRPr>
          </a:p>
        </p:txBody>
      </p:sp>
      <p:sp>
        <p:nvSpPr>
          <p:cNvPr id="145" name="Google Shape;145;p22"/>
          <p:cNvSpPr txBox="1"/>
          <p:nvPr>
            <p:ph idx="1" type="body"/>
          </p:nvPr>
        </p:nvSpPr>
        <p:spPr>
          <a:xfrm>
            <a:off x="727650" y="1853850"/>
            <a:ext cx="7688700" cy="187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by the screenshots of the Bar Plot and the Pie Chart, the dataset has almost equal number of ‘Spam’ and ‘Not Spam’ comments indicating a balanced distribution of ‘Spam’ and ‘Not Spam’ comments, facilitating unbiased model training.</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146" name="Google Shape;146;p22"/>
          <p:cNvPicPr preferRelativeResize="0"/>
          <p:nvPr/>
        </p:nvPicPr>
        <p:blipFill>
          <a:blip r:embed="rId3">
            <a:alphaModFix/>
          </a:blip>
          <a:stretch>
            <a:fillRect/>
          </a:stretch>
        </p:blipFill>
        <p:spPr>
          <a:xfrm>
            <a:off x="829249" y="2812650"/>
            <a:ext cx="3657500" cy="2261099"/>
          </a:xfrm>
          <a:prstGeom prst="rect">
            <a:avLst/>
          </a:prstGeom>
          <a:noFill/>
          <a:ln>
            <a:noFill/>
          </a:ln>
        </p:spPr>
      </p:pic>
      <p:pic>
        <p:nvPicPr>
          <p:cNvPr id="147" name="Google Shape;147;p22"/>
          <p:cNvPicPr preferRelativeResize="0"/>
          <p:nvPr/>
        </p:nvPicPr>
        <p:blipFill>
          <a:blip r:embed="rId4">
            <a:alphaModFix/>
          </a:blip>
          <a:stretch>
            <a:fillRect/>
          </a:stretch>
        </p:blipFill>
        <p:spPr>
          <a:xfrm>
            <a:off x="5084625" y="2812650"/>
            <a:ext cx="2819499" cy="2163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7650" y="124890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THE CLEANED DATASET</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p:txBody>
      </p:sp>
      <p:sp>
        <p:nvSpPr>
          <p:cNvPr id="153" name="Google Shape;153;p23"/>
          <p:cNvSpPr txBox="1"/>
          <p:nvPr>
            <p:ph idx="1" type="body"/>
          </p:nvPr>
        </p:nvSpPr>
        <p:spPr>
          <a:xfrm>
            <a:off x="727650" y="1775800"/>
            <a:ext cx="7688700" cy="3263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sz="1600"/>
              <a:t>Visual analysis of message lengths offers valuable insights into the characteristics of ‘Spam’ and ‘Not Spam’ messages, guiding feature selection and model development for effective detection algorithms. As seen in the                                                                          histogram, the length of ‘Spam’ message is usually                                                                                       more than the length of ‘Not Spam’ messages.                                                                                                          However, there are certain ‘Spam’ messages which                                                                                  have the same length as that of ‘Not Spam’		                                                                                   messages. Hence, the messages cannot be classified                                                                                on the basis of length. However, it guides in effective                                                                                 algorithms that can be applied on this data for ‘Spam’                                                                       detection.			                                                                                                                                                                                                                                                                                                                                            </a:t>
            </a:r>
            <a:endParaRPr sz="1600"/>
          </a:p>
        </p:txBody>
      </p:sp>
      <p:pic>
        <p:nvPicPr>
          <p:cNvPr id="154" name="Google Shape;154;p23"/>
          <p:cNvPicPr preferRelativeResize="0"/>
          <p:nvPr/>
        </p:nvPicPr>
        <p:blipFill>
          <a:blip r:embed="rId3">
            <a:alphaModFix/>
          </a:blip>
          <a:stretch>
            <a:fillRect/>
          </a:stretch>
        </p:blipFill>
        <p:spPr>
          <a:xfrm>
            <a:off x="5806725" y="2714125"/>
            <a:ext cx="2750899" cy="20952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727650" y="124890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PREPROCESSING THE CLEANED DATA</a:t>
            </a:r>
            <a:endParaRPr sz="2400">
              <a:latin typeface="Times New Roman"/>
              <a:ea typeface="Times New Roman"/>
              <a:cs typeface="Times New Roman"/>
              <a:sym typeface="Times New Roman"/>
            </a:endParaRPr>
          </a:p>
        </p:txBody>
      </p:sp>
      <p:sp>
        <p:nvSpPr>
          <p:cNvPr id="160" name="Google Shape;160;p24"/>
          <p:cNvSpPr txBox="1"/>
          <p:nvPr>
            <p:ph idx="1" type="body"/>
          </p:nvPr>
        </p:nvSpPr>
        <p:spPr>
          <a:xfrm>
            <a:off x="727650" y="1803000"/>
            <a:ext cx="7688700" cy="357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Problems with Textual Data:</a:t>
            </a:r>
            <a:endParaRPr sz="1600"/>
          </a:p>
          <a:p>
            <a:pPr indent="-330200" lvl="0" marL="457200" rtl="0" algn="l">
              <a:spcBef>
                <a:spcPts val="1200"/>
              </a:spcBef>
              <a:spcAft>
                <a:spcPts val="0"/>
              </a:spcAft>
              <a:buSzPts val="1600"/>
              <a:buChar char="●"/>
            </a:pPr>
            <a:r>
              <a:rPr b="1" lang="en-GB" sz="1600"/>
              <a:t>Noise Reduction:</a:t>
            </a:r>
            <a:r>
              <a:rPr lang="en-GB" sz="1600"/>
              <a:t> Text data often contains irrelevant information, such as HTML tags, special characters, or punctuation, which can introduce noise into the dataset. By removing these unnecessary characters, symbols, and HTML tags, we can reduce noise and ensure that the model focuses on relevant information.</a:t>
            </a:r>
            <a:endParaRPr sz="1600"/>
          </a:p>
          <a:p>
            <a:pPr indent="-330200" lvl="0" marL="457200" rtl="0" algn="l">
              <a:spcBef>
                <a:spcPts val="0"/>
              </a:spcBef>
              <a:spcAft>
                <a:spcPts val="0"/>
              </a:spcAft>
              <a:buSzPts val="1600"/>
              <a:buChar char="●"/>
            </a:pPr>
            <a:r>
              <a:rPr b="1" lang="en-GB" sz="1600"/>
              <a:t>Normalization:</a:t>
            </a:r>
            <a:r>
              <a:rPr lang="en-GB" sz="1600"/>
              <a:t> Text data may contain variations in spelling, capitalization, and word formats. Tokenization breaks the text data into individual words or tokens, allowing for standardization and normalization of the text. This process ensures that similar words are treated identically, improving the consistency of the dataset.</a:t>
            </a:r>
            <a:endParaRPr sz="1600"/>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7650" y="1207575"/>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PREPROCESSING THE CLEANED DATA (CONTD.)</a:t>
            </a:r>
            <a:endParaRPr sz="2400">
              <a:latin typeface="Times New Roman"/>
              <a:ea typeface="Times New Roman"/>
              <a:cs typeface="Times New Roman"/>
              <a:sym typeface="Times New Roman"/>
            </a:endParaRPr>
          </a:p>
        </p:txBody>
      </p:sp>
      <p:sp>
        <p:nvSpPr>
          <p:cNvPr id="166" name="Google Shape;166;p25"/>
          <p:cNvSpPr txBox="1"/>
          <p:nvPr>
            <p:ph idx="1" type="body"/>
          </p:nvPr>
        </p:nvSpPr>
        <p:spPr>
          <a:xfrm>
            <a:off x="727650" y="1674500"/>
            <a:ext cx="7688700" cy="3287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Problems with Textual Data:</a:t>
            </a:r>
            <a:endParaRPr sz="1600"/>
          </a:p>
          <a:p>
            <a:pPr indent="-330200" lvl="0" marL="457200" rtl="0" algn="l">
              <a:spcBef>
                <a:spcPts val="1200"/>
              </a:spcBef>
              <a:spcAft>
                <a:spcPts val="0"/>
              </a:spcAft>
              <a:buSzPts val="1600"/>
              <a:buChar char="●"/>
            </a:pPr>
            <a:r>
              <a:rPr b="1" lang="en-GB" sz="1600"/>
              <a:t>Dimensionality Reduction:</a:t>
            </a:r>
            <a:r>
              <a:rPr lang="en-GB" sz="1600"/>
              <a:t> Stopwords are common words that appear frequently in text but typically carry little semantic meaning (e.g., "the," "and," "is"). By removing stopwords from the text data, we can reduce the dimensionality of the dataset and improve the efficiency of the Machine Learning algorithms. Removing ‘stopwords’ also helps focus on the essential semantic content of the text.</a:t>
            </a:r>
            <a:endParaRPr sz="1600"/>
          </a:p>
          <a:p>
            <a:pPr indent="0" lvl="0" marL="0" rtl="0" algn="l">
              <a:spcBef>
                <a:spcPts val="1200"/>
              </a:spcBef>
              <a:spcAft>
                <a:spcPts val="1200"/>
              </a:spcAft>
              <a:buNone/>
            </a:pPr>
            <a:r>
              <a:rPr lang="en-GB" sz="1600"/>
              <a:t>In order for the Machine Learning models to classify the comments precisely, we need to preprocess the </a:t>
            </a:r>
            <a:r>
              <a:rPr lang="en-GB" sz="1600"/>
              <a:t>textual data present in the ‘CONTENT’ column to remove the stopwords and punctuations and then tokenize each comment present in this column.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PREPROCESSING THE CLEANED DATA (CONTD.)</a:t>
            </a:r>
            <a:endParaRPr sz="2400">
              <a:latin typeface="Times New Roman"/>
              <a:ea typeface="Times New Roman"/>
              <a:cs typeface="Times New Roman"/>
              <a:sym typeface="Times New Roman"/>
            </a:endParaRPr>
          </a:p>
        </p:txBody>
      </p:sp>
      <p:sp>
        <p:nvSpPr>
          <p:cNvPr id="172" name="Google Shape;172;p26"/>
          <p:cNvSpPr txBox="1"/>
          <p:nvPr>
            <p:ph idx="1" type="body"/>
          </p:nvPr>
        </p:nvSpPr>
        <p:spPr>
          <a:xfrm>
            <a:off x="727650" y="1872750"/>
            <a:ext cx="7688700" cy="1280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sz="1600"/>
              <a:t>In order to preprocess the data as per the above mentioned slides, I have used Python’s ‘NLTK’  (for removal of stopwords and tokenization) and ‘STRING’ libraries (for removal of punctuations). The preprocessed dataset can be seen in the screenshot attached below:</a:t>
            </a:r>
            <a:endParaRPr sz="1600"/>
          </a:p>
        </p:txBody>
      </p:sp>
      <p:pic>
        <p:nvPicPr>
          <p:cNvPr id="173" name="Google Shape;173;p26"/>
          <p:cNvPicPr preferRelativeResize="0"/>
          <p:nvPr/>
        </p:nvPicPr>
        <p:blipFill>
          <a:blip r:embed="rId3">
            <a:alphaModFix/>
          </a:blip>
          <a:stretch>
            <a:fillRect/>
          </a:stretch>
        </p:blipFill>
        <p:spPr>
          <a:xfrm>
            <a:off x="2132950" y="3109100"/>
            <a:ext cx="4346250" cy="1822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729450" y="131865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APPLYING THE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(CREATING MACHINE LEARNING PIPELINE)</a:t>
            </a:r>
            <a:endParaRPr sz="2400">
              <a:latin typeface="Times New Roman"/>
              <a:ea typeface="Times New Roman"/>
              <a:cs typeface="Times New Roman"/>
              <a:sym typeface="Times New Roman"/>
            </a:endParaRPr>
          </a:p>
        </p:txBody>
      </p:sp>
      <p:sp>
        <p:nvSpPr>
          <p:cNvPr id="179" name="Google Shape;179;p27"/>
          <p:cNvSpPr txBox="1"/>
          <p:nvPr>
            <p:ph idx="1" type="body"/>
          </p:nvPr>
        </p:nvSpPr>
        <p:spPr>
          <a:xfrm>
            <a:off x="729450" y="2242050"/>
            <a:ext cx="7688700" cy="3133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After preprocessing the text data by removing ‘stopwords’ and ‘punctuations’, the next crucial step is to construct a Machine Learning Pipeline. This pipeline serves as a systematic framework for transforming the textual data into a format that is compatible with Machine Learning algorithms. By incorporating components like ‘CountVectorizer’ and ‘TfidfTransformer’, the pipeline prepares the data for classification by extracting features and weighting them based on their importance. Finally, the classifier, chosen from a selection of models like Support Vector Machine, Random Forest, or Naive Bayes, is trained on the transformed data to classify comments as ‘Spam’ or ’Not Spam’.</a:t>
            </a:r>
            <a:endParaRPr sz="1600"/>
          </a:p>
          <a:p>
            <a:pPr indent="0" lvl="0" marL="0" rtl="0" algn="l">
              <a:spcBef>
                <a:spcPts val="120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idx="1" type="body"/>
          </p:nvPr>
        </p:nvSpPr>
        <p:spPr>
          <a:xfrm>
            <a:off x="727650" y="1906650"/>
            <a:ext cx="7688700" cy="3167100"/>
          </a:xfrm>
          <a:prstGeom prst="rect">
            <a:avLst/>
          </a:prstGeom>
        </p:spPr>
        <p:txBody>
          <a:bodyPr anchorCtr="0" anchor="t" bIns="91425" lIns="91425" spcFirstLastPara="1" rIns="91425" wrap="square" tIns="91425">
            <a:spAutoFit/>
          </a:bodyPr>
          <a:lstStyle/>
          <a:p>
            <a:pPr indent="-327025" lvl="0" marL="457200" rtl="0" algn="l">
              <a:spcBef>
                <a:spcPts val="0"/>
              </a:spcBef>
              <a:spcAft>
                <a:spcPts val="0"/>
              </a:spcAft>
              <a:buSzPts val="1550"/>
              <a:buChar char="●"/>
            </a:pPr>
            <a:r>
              <a:rPr b="1" lang="en-GB" sz="1550"/>
              <a:t>CountVectorizer:</a:t>
            </a:r>
            <a:r>
              <a:rPr lang="en-GB" sz="1550"/>
              <a:t> It is a preprocessing step used to convert a collection of text documents into a matrix of token counts. It tokenizes the text data and counts the occurrences of each word in the document. It then represents each document as a vector of word counts, where each element in the vector corresponds to the count of a specific word in the document.</a:t>
            </a:r>
            <a:endParaRPr sz="1550"/>
          </a:p>
          <a:p>
            <a:pPr indent="-327025" lvl="0" marL="457200" rtl="0" algn="l">
              <a:spcBef>
                <a:spcPts val="0"/>
              </a:spcBef>
              <a:spcAft>
                <a:spcPts val="0"/>
              </a:spcAft>
              <a:buSzPts val="1550"/>
              <a:buChar char="●"/>
            </a:pPr>
            <a:r>
              <a:rPr b="1" lang="en-GB" sz="1550"/>
              <a:t>TfidfTransformer:</a:t>
            </a:r>
            <a:r>
              <a:rPr lang="en-GB" sz="1550"/>
              <a:t> It is a preprocessing step used to transform the count matrix obtained from CountVectorizer into a normalized term frequency-inverse document frequency (TF-IDF) representation. TF-IDF is a statistical measure that evaluates the importance of a word in a document relative to a collection of documents. It scales down the weight of words that occur frequently across documents while scaling up the weight of words that are unique to a specific one.</a:t>
            </a:r>
            <a:endParaRPr sz="1550"/>
          </a:p>
        </p:txBody>
      </p:sp>
      <p:sp>
        <p:nvSpPr>
          <p:cNvPr id="185" name="Google Shape;185;p28"/>
          <p:cNvSpPr txBox="1"/>
          <p:nvPr>
            <p:ph type="title"/>
          </p:nvPr>
        </p:nvSpPr>
        <p:spPr>
          <a:xfrm>
            <a:off x="727650" y="13525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CREATING MACHINE LEARNING PIPELINE (CON.)</a:t>
            </a: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2663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CREATING MACHINE LEARNING PIPELINE (CON.)</a:t>
            </a:r>
            <a:endParaRPr sz="2400">
              <a:latin typeface="Times New Roman"/>
              <a:ea typeface="Times New Roman"/>
              <a:cs typeface="Times New Roman"/>
              <a:sym typeface="Times New Roman"/>
            </a:endParaRPr>
          </a:p>
        </p:txBody>
      </p:sp>
      <p:sp>
        <p:nvSpPr>
          <p:cNvPr id="191" name="Google Shape;191;p29"/>
          <p:cNvSpPr txBox="1"/>
          <p:nvPr>
            <p:ph idx="1" type="body"/>
          </p:nvPr>
        </p:nvSpPr>
        <p:spPr>
          <a:xfrm>
            <a:off x="727650" y="1901550"/>
            <a:ext cx="7688700" cy="3172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highlight>
                  <a:srgbClr val="FFFFFF"/>
                </a:highlight>
              </a:rPr>
              <a:t>The next step after applying the ‘CountVectorizer’ and ‘TfidfTransformer’ is to train the specified classifier using the training data. This involves creating a pipeline that combines the preprocessing steps (CountVectorizer and TfidfTransformer) with the classifier. The classifier is then trained on the transformed training data to learn the patterns and relationships between the text features and their corresponding class labels.</a:t>
            </a:r>
            <a:endParaRPr sz="1600">
              <a:highlight>
                <a:srgbClr val="FFFFFF"/>
              </a:highlight>
            </a:endParaRPr>
          </a:p>
          <a:p>
            <a:pPr indent="0" lvl="0" marL="0" rtl="0" algn="l">
              <a:spcBef>
                <a:spcPts val="1500"/>
              </a:spcBef>
              <a:spcAft>
                <a:spcPts val="0"/>
              </a:spcAft>
              <a:buNone/>
            </a:pPr>
            <a:r>
              <a:rPr lang="en-GB" sz="1600">
                <a:highlight>
                  <a:srgbClr val="FFFFFF"/>
                </a:highlight>
              </a:rPr>
              <a:t>After training the classifier, it is evaluated on the test data to assess its performance. The accuracy score and classification report are computed to measure how well the classifier predicts the class labels of the test data.</a:t>
            </a:r>
            <a:endParaRPr sz="1600">
              <a:highlight>
                <a:srgbClr val="FFFFFF"/>
              </a:highlight>
            </a:endParaRPr>
          </a:p>
          <a:p>
            <a:pPr indent="0" lvl="0" marL="0" rtl="0" algn="l">
              <a:spcBef>
                <a:spcPts val="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CREATING MACHINE LEARNING PIPELINE (CON.)</a:t>
            </a:r>
            <a:endParaRPr sz="2400">
              <a:latin typeface="Times New Roman"/>
              <a:ea typeface="Times New Roman"/>
              <a:cs typeface="Times New Roman"/>
              <a:sym typeface="Times New Roman"/>
            </a:endParaRPr>
          </a:p>
        </p:txBody>
      </p:sp>
      <p:sp>
        <p:nvSpPr>
          <p:cNvPr id="197" name="Google Shape;197;p30"/>
          <p:cNvSpPr txBox="1"/>
          <p:nvPr>
            <p:ph idx="1" type="body"/>
          </p:nvPr>
        </p:nvSpPr>
        <p:spPr>
          <a:xfrm>
            <a:off x="727650" y="1985100"/>
            <a:ext cx="7688700" cy="3158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For the Youtube Spam Comments Classification, I have used the following Machine Learning algorithms as the ‘classifiers’:</a:t>
            </a:r>
            <a:endParaRPr sz="1600"/>
          </a:p>
          <a:p>
            <a:pPr indent="-330200" lvl="0" marL="457200" rtl="0" algn="l">
              <a:spcBef>
                <a:spcPts val="1200"/>
              </a:spcBef>
              <a:spcAft>
                <a:spcPts val="0"/>
              </a:spcAft>
              <a:buSzPts val="1600"/>
              <a:buChar char="●"/>
            </a:pPr>
            <a:r>
              <a:rPr lang="en-GB" sz="1600"/>
              <a:t>Support Vector Machine (SVM) with a linear kernel</a:t>
            </a:r>
            <a:endParaRPr sz="1600"/>
          </a:p>
          <a:p>
            <a:pPr indent="-330200" lvl="0" marL="457200" rtl="0" algn="l">
              <a:spcBef>
                <a:spcPts val="0"/>
              </a:spcBef>
              <a:spcAft>
                <a:spcPts val="0"/>
              </a:spcAft>
              <a:buSzPts val="1600"/>
              <a:buChar char="●"/>
            </a:pPr>
            <a:r>
              <a:rPr lang="en-GB" sz="1600"/>
              <a:t>Random Forest</a:t>
            </a:r>
            <a:endParaRPr sz="1600"/>
          </a:p>
          <a:p>
            <a:pPr indent="-330200" lvl="0" marL="457200" rtl="0" algn="l">
              <a:spcBef>
                <a:spcPts val="0"/>
              </a:spcBef>
              <a:spcAft>
                <a:spcPts val="0"/>
              </a:spcAft>
              <a:buSzPts val="1600"/>
              <a:buChar char="●"/>
            </a:pPr>
            <a:r>
              <a:rPr lang="en-GB" sz="1600"/>
              <a:t>Multinomial Naive Bayes</a:t>
            </a:r>
            <a:endParaRPr sz="1600"/>
          </a:p>
          <a:p>
            <a:pPr indent="-330200" lvl="0" marL="457200" rtl="0" algn="l">
              <a:spcBef>
                <a:spcPts val="0"/>
              </a:spcBef>
              <a:spcAft>
                <a:spcPts val="0"/>
              </a:spcAft>
              <a:buSzPts val="1600"/>
              <a:buChar char="●"/>
            </a:pPr>
            <a:r>
              <a:rPr lang="en-GB" sz="1600"/>
              <a:t>Bernoulli Naive Bayes</a:t>
            </a:r>
            <a:endParaRPr sz="1600"/>
          </a:p>
          <a:p>
            <a:pPr indent="-330200" lvl="0" marL="457200" rtl="0" algn="l">
              <a:spcBef>
                <a:spcPts val="0"/>
              </a:spcBef>
              <a:spcAft>
                <a:spcPts val="0"/>
              </a:spcAft>
              <a:buSzPts val="1600"/>
              <a:buChar char="●"/>
            </a:pPr>
            <a:r>
              <a:rPr lang="en-GB" sz="1600"/>
              <a:t>Logistic Regression</a:t>
            </a:r>
            <a:endParaRPr sz="1600"/>
          </a:p>
          <a:p>
            <a:pPr indent="0" lvl="0" marL="0" rtl="0" algn="l">
              <a:spcBef>
                <a:spcPts val="1200"/>
              </a:spcBef>
              <a:spcAft>
                <a:spcPts val="0"/>
              </a:spcAft>
              <a:buNone/>
            </a:pPr>
            <a:r>
              <a:rPr lang="en-GB" sz="1600"/>
              <a:t>Also, I have split the data into training and testing sets for each of these algorithms.</a:t>
            </a:r>
            <a:endParaRPr sz="1600"/>
          </a:p>
          <a:p>
            <a:pPr indent="0" lvl="0" marL="0" rtl="0" algn="l">
              <a:spcBef>
                <a:spcPts val="1200"/>
              </a:spcBef>
              <a:spcAft>
                <a:spcPts val="1200"/>
              </a:spcAft>
              <a:buNone/>
            </a:pPr>
            <a:r>
              <a:t/>
            </a:r>
            <a:endParaRPr sz="1600"/>
          </a:p>
        </p:txBody>
      </p:sp>
      <p:pic>
        <p:nvPicPr>
          <p:cNvPr id="198" name="Google Shape;198;p30"/>
          <p:cNvPicPr preferRelativeResize="0"/>
          <p:nvPr/>
        </p:nvPicPr>
        <p:blipFill>
          <a:blip r:embed="rId3">
            <a:alphaModFix/>
          </a:blip>
          <a:stretch>
            <a:fillRect/>
          </a:stretch>
        </p:blipFill>
        <p:spPr>
          <a:xfrm>
            <a:off x="4912325" y="3421200"/>
            <a:ext cx="3067050" cy="80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7276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FACTORS USED FOR ANALYZING THE MODELS</a:t>
            </a:r>
            <a:endParaRPr sz="2400">
              <a:latin typeface="Times New Roman"/>
              <a:ea typeface="Times New Roman"/>
              <a:cs typeface="Times New Roman"/>
              <a:sym typeface="Times New Roman"/>
            </a:endParaRPr>
          </a:p>
        </p:txBody>
      </p:sp>
      <p:sp>
        <p:nvSpPr>
          <p:cNvPr id="204" name="Google Shape;204;p31"/>
          <p:cNvSpPr txBox="1"/>
          <p:nvPr>
            <p:ph idx="1" type="body"/>
          </p:nvPr>
        </p:nvSpPr>
        <p:spPr>
          <a:xfrm>
            <a:off x="727650" y="1807200"/>
            <a:ext cx="7688700" cy="33363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b="1" lang="en-GB" sz="1500"/>
              <a:t>Accuracy and Classification Report:</a:t>
            </a:r>
            <a:r>
              <a:rPr lang="en-GB" sz="1500"/>
              <a:t> It provides a summary of the performance of a classification model. It includes metrics such as accuracy, precision, recall, F1-score, and support for each class in the classification task. </a:t>
            </a:r>
            <a:endParaRPr sz="1500"/>
          </a:p>
          <a:p>
            <a:pPr indent="-323850" lvl="0" marL="457200" rtl="0" algn="l">
              <a:spcBef>
                <a:spcPts val="0"/>
              </a:spcBef>
              <a:spcAft>
                <a:spcPts val="0"/>
              </a:spcAft>
              <a:buSzPts val="1500"/>
              <a:buChar char="●"/>
            </a:pPr>
            <a:r>
              <a:rPr b="1" lang="en-GB" sz="1500"/>
              <a:t>Confusion Matrix:</a:t>
            </a:r>
            <a:r>
              <a:rPr lang="en-GB" sz="1500"/>
              <a:t> It is a table that summarizes the performance of a classification model by presenting the counts of true positive, true negative, false positive, and false negative predictions. It allows for a detailed examination of the model's performance across different classes, showing how often the model correctly or incorrectly predicted each class.</a:t>
            </a:r>
            <a:endParaRPr sz="1500"/>
          </a:p>
          <a:p>
            <a:pPr indent="-323850" lvl="0" marL="457200" rtl="0" algn="l">
              <a:spcBef>
                <a:spcPts val="0"/>
              </a:spcBef>
              <a:spcAft>
                <a:spcPts val="0"/>
              </a:spcAft>
              <a:buSzPts val="1500"/>
              <a:buChar char="●"/>
            </a:pPr>
            <a:r>
              <a:rPr b="1" lang="en-GB" sz="1500"/>
              <a:t>Cross-Validation Scores:</a:t>
            </a:r>
            <a:r>
              <a:rPr lang="en-GB" sz="1500"/>
              <a:t> It indicates the performance of the model across different folds of the dataset during cross-validation. "Folds" refer to the partitions or subsets into which the dataset is divided during the validation process. Each fold serves as a separate validation set while the remaining folds are used for training the model.</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25280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p:txBody>
      </p:sp>
      <p:sp>
        <p:nvSpPr>
          <p:cNvPr id="93" name="Google Shape;93;p14"/>
          <p:cNvSpPr txBox="1"/>
          <p:nvPr>
            <p:ph idx="1" type="body"/>
          </p:nvPr>
        </p:nvSpPr>
        <p:spPr>
          <a:xfrm>
            <a:off x="727650" y="1806900"/>
            <a:ext cx="7688700" cy="32631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sz="1600">
                <a:highlight>
                  <a:srgbClr val="FFFFFF"/>
                </a:highlight>
              </a:rPr>
              <a:t>In the realm of platforms like YouTube, where people watch a lot of videos for entertainment or learning, interaction between users and the creators is done through the comments section. There exists a way where people post scam comments which can be dangerous and they can include links to other pages which can hack any information or data or steal any confidential details when a link is composed on that comment. In some cases it can also redirect to the page where it attracts people to earn money while playing a game and most people have actually lost their money by clicking on such type of links displayed via comments. The purpose of this project is to classify the spam comments using several Machine Learning algorithms and then determine the best algorithm that can be used for Youtube Spam Comments detection by analysis.</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TERMS IN CLASSIFICATION REPORT</a:t>
            </a:r>
            <a:endParaRPr sz="2400">
              <a:latin typeface="Times New Roman"/>
              <a:ea typeface="Times New Roman"/>
              <a:cs typeface="Times New Roman"/>
              <a:sym typeface="Times New Roman"/>
            </a:endParaRPr>
          </a:p>
        </p:txBody>
      </p:sp>
      <p:sp>
        <p:nvSpPr>
          <p:cNvPr id="210" name="Google Shape;210;p32"/>
          <p:cNvSpPr txBox="1"/>
          <p:nvPr>
            <p:ph idx="1" type="body"/>
          </p:nvPr>
        </p:nvSpPr>
        <p:spPr>
          <a:xfrm>
            <a:off x="729450" y="1945650"/>
            <a:ext cx="7688700" cy="34170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Precision:</a:t>
            </a:r>
            <a:r>
              <a:rPr lang="en-GB" sz="1600"/>
              <a:t> It is the ratio of true positive predictions to the total number of positive predictions made by the model. It measures the accuracy of positive predictions. In this context, "Not Spam" precision refers to the accuracy of predicting comments as "Not Spam," while "Spam" precision refers to the accuracy of predicting comments as "Spam."</a:t>
            </a:r>
            <a:endParaRPr sz="1600"/>
          </a:p>
          <a:p>
            <a:pPr indent="-330200" lvl="0" marL="457200" rtl="0" algn="l">
              <a:spcBef>
                <a:spcPts val="0"/>
              </a:spcBef>
              <a:spcAft>
                <a:spcPts val="0"/>
              </a:spcAft>
              <a:buSzPts val="1600"/>
              <a:buChar char="●"/>
            </a:pPr>
            <a:r>
              <a:rPr b="1" lang="en-GB" sz="1600"/>
              <a:t>Recall:</a:t>
            </a:r>
            <a:r>
              <a:rPr lang="en-GB" sz="1600"/>
              <a:t> Also known as sensitivity or true positive rate, it is the ratio of true positive predictions to the total number of actual positive instances in the dataset. It measures the ability of the model to correctly identify positive instances. In this context, "Not Spam" recall refers to the proportion of actual "Not Spam" comments that were correctly predicted.</a:t>
            </a:r>
            <a:endParaRPr sz="1600"/>
          </a:p>
          <a:p>
            <a:pPr indent="0" lvl="0" marL="0" rtl="0" algn="l">
              <a:spcBef>
                <a:spcPts val="1200"/>
              </a:spcBef>
              <a:spcAft>
                <a:spcPts val="1200"/>
              </a:spcAft>
              <a:buNone/>
            </a:pPr>
            <a:r>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7650" y="13709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TERMS IN CLASSIFICATION REPORT (CONTD.)</a:t>
            </a:r>
            <a:endParaRPr sz="2400">
              <a:latin typeface="Times New Roman"/>
              <a:ea typeface="Times New Roman"/>
              <a:cs typeface="Times New Roman"/>
              <a:sym typeface="Times New Roman"/>
            </a:endParaRPr>
          </a:p>
        </p:txBody>
      </p:sp>
      <p:sp>
        <p:nvSpPr>
          <p:cNvPr id="216" name="Google Shape;216;p33"/>
          <p:cNvSpPr txBox="1"/>
          <p:nvPr>
            <p:ph idx="1" type="body"/>
          </p:nvPr>
        </p:nvSpPr>
        <p:spPr>
          <a:xfrm>
            <a:off x="727650" y="2118425"/>
            <a:ext cx="7837200" cy="24135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F1-score:</a:t>
            </a:r>
            <a:r>
              <a:rPr lang="en-GB" sz="1600"/>
              <a:t> It is the harmonic mean of precision and recall. It provides a balance between precision and recall, with values ranging from 0 to 1. A higher F1-score indicates better performance, with 1 being the best possible score.</a:t>
            </a:r>
            <a:endParaRPr sz="1600"/>
          </a:p>
          <a:p>
            <a:pPr indent="-330200" lvl="0" marL="457200" rtl="0" algn="l">
              <a:spcBef>
                <a:spcPts val="0"/>
              </a:spcBef>
              <a:spcAft>
                <a:spcPts val="0"/>
              </a:spcAft>
              <a:buSzPts val="1600"/>
              <a:buChar char="●"/>
            </a:pPr>
            <a:r>
              <a:rPr b="1" lang="en-GB" sz="1600"/>
              <a:t>Support:</a:t>
            </a:r>
            <a:r>
              <a:rPr lang="en-GB" sz="1600"/>
              <a:t> It refers to the number of actual occurrences of each class in the dataset. It represents the number of instances belonging to each class.</a:t>
            </a:r>
            <a:endParaRPr sz="1600"/>
          </a:p>
          <a:p>
            <a:pPr indent="-330200" lvl="0" marL="457200" rtl="0" algn="l">
              <a:spcBef>
                <a:spcPts val="0"/>
              </a:spcBef>
              <a:spcAft>
                <a:spcPts val="0"/>
              </a:spcAft>
              <a:buSzPts val="1600"/>
              <a:buChar char="●"/>
            </a:pPr>
            <a:r>
              <a:rPr b="1" lang="en-GB" sz="1600"/>
              <a:t>Accuracy:</a:t>
            </a:r>
            <a:r>
              <a:rPr lang="en-GB" sz="1600"/>
              <a:t> It is the ratio of correct predictions (both true positives and true negatives) to the total number of predictions made by the model. It measures the overall correctness of the model's predictions across all classes.</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729450" y="14232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TERMS IN CLASSIFICATION REPORT (CONTD.)</a:t>
            </a:r>
            <a:endParaRPr sz="2400">
              <a:latin typeface="Times New Roman"/>
              <a:ea typeface="Times New Roman"/>
              <a:cs typeface="Times New Roman"/>
              <a:sym typeface="Times New Roman"/>
            </a:endParaRPr>
          </a:p>
        </p:txBody>
      </p:sp>
      <p:sp>
        <p:nvSpPr>
          <p:cNvPr id="222" name="Google Shape;222;p34"/>
          <p:cNvSpPr txBox="1"/>
          <p:nvPr>
            <p:ph idx="1" type="body"/>
          </p:nvPr>
        </p:nvSpPr>
        <p:spPr>
          <a:xfrm>
            <a:off x="729450" y="22420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Macro Avg:</a:t>
            </a:r>
            <a:r>
              <a:rPr lang="en-GB" sz="1600"/>
              <a:t> It calculates the average of the precision, recall, and F1-score for each class independently and then takes the unweighted mean of these values. It treats all classes equally, regardless of class imbalance.</a:t>
            </a:r>
            <a:endParaRPr sz="1600"/>
          </a:p>
          <a:p>
            <a:pPr indent="-330200" lvl="0" marL="457200" rtl="0" algn="l">
              <a:spcBef>
                <a:spcPts val="0"/>
              </a:spcBef>
              <a:spcAft>
                <a:spcPts val="0"/>
              </a:spcAft>
              <a:buSzPts val="1600"/>
              <a:buChar char="●"/>
            </a:pPr>
            <a:r>
              <a:rPr b="1" lang="en-GB" sz="1600"/>
              <a:t>Weighted Avg:</a:t>
            </a:r>
            <a:r>
              <a:rPr lang="en-GB" sz="1600"/>
              <a:t> It calculates the average of the precision, recall, and F1-score for each class independently and then takes the weighted mean of these values, where the weight is determined by the number of true instances for each class. It considers class imbalance, giving more weight to classes with more instances.</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TERMS IN CONFUSION MATRIX</a:t>
            </a:r>
            <a:endParaRPr sz="2400">
              <a:latin typeface="Times New Roman"/>
              <a:ea typeface="Times New Roman"/>
              <a:cs typeface="Times New Roman"/>
              <a:sym typeface="Times New Roman"/>
            </a:endParaRPr>
          </a:p>
        </p:txBody>
      </p:sp>
      <p:sp>
        <p:nvSpPr>
          <p:cNvPr id="228" name="Google Shape;228;p35"/>
          <p:cNvSpPr txBox="1"/>
          <p:nvPr>
            <p:ph idx="1" type="body"/>
          </p:nvPr>
        </p:nvSpPr>
        <p:spPr>
          <a:xfrm>
            <a:off x="727650" y="18727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True Positive (TP):</a:t>
            </a:r>
            <a:r>
              <a:rPr lang="en-GB" sz="1600"/>
              <a:t> The number of instances correctly predicted as positive by the model.</a:t>
            </a:r>
            <a:endParaRPr sz="1600"/>
          </a:p>
          <a:p>
            <a:pPr indent="-330200" lvl="0" marL="457200" rtl="0" algn="l">
              <a:spcBef>
                <a:spcPts val="0"/>
              </a:spcBef>
              <a:spcAft>
                <a:spcPts val="0"/>
              </a:spcAft>
              <a:buSzPts val="1600"/>
              <a:buChar char="●"/>
            </a:pPr>
            <a:r>
              <a:rPr b="1" lang="en-GB" sz="1600"/>
              <a:t>True Negative (TN):</a:t>
            </a:r>
            <a:r>
              <a:rPr lang="en-GB" sz="1600"/>
              <a:t> The number of instances correctly predicted as negative by the model.</a:t>
            </a:r>
            <a:endParaRPr sz="1600"/>
          </a:p>
          <a:p>
            <a:pPr indent="-330200" lvl="0" marL="457200" rtl="0" algn="l">
              <a:spcBef>
                <a:spcPts val="0"/>
              </a:spcBef>
              <a:spcAft>
                <a:spcPts val="0"/>
              </a:spcAft>
              <a:buSzPts val="1600"/>
              <a:buChar char="●"/>
            </a:pPr>
            <a:r>
              <a:rPr b="1" lang="en-GB" sz="1600"/>
              <a:t>False Positive (FP):</a:t>
            </a:r>
            <a:r>
              <a:rPr lang="en-GB" sz="1600"/>
              <a:t> The number of instances incorrectly predicted as positive by the model.</a:t>
            </a:r>
            <a:endParaRPr sz="1600"/>
          </a:p>
          <a:p>
            <a:pPr indent="-330200" lvl="0" marL="457200" rtl="0" algn="l">
              <a:spcBef>
                <a:spcPts val="0"/>
              </a:spcBef>
              <a:spcAft>
                <a:spcPts val="0"/>
              </a:spcAft>
              <a:buSzPts val="1600"/>
              <a:buChar char="●"/>
            </a:pPr>
            <a:r>
              <a:rPr b="1" lang="en-GB" sz="1600"/>
              <a:t>False Negative (FN):</a:t>
            </a:r>
            <a:r>
              <a:rPr lang="en-GB" sz="1600"/>
              <a:t> The number of instances incorrectly predicted as negative by the model.</a:t>
            </a:r>
            <a:endParaRPr sz="1600"/>
          </a:p>
        </p:txBody>
      </p:sp>
      <p:pic>
        <p:nvPicPr>
          <p:cNvPr id="229" name="Google Shape;229;p35"/>
          <p:cNvPicPr preferRelativeResize="0"/>
          <p:nvPr/>
        </p:nvPicPr>
        <p:blipFill>
          <a:blip r:embed="rId3">
            <a:alphaModFix/>
          </a:blip>
          <a:stretch>
            <a:fillRect/>
          </a:stretch>
        </p:blipFill>
        <p:spPr>
          <a:xfrm>
            <a:off x="3231375" y="3994375"/>
            <a:ext cx="2851950" cy="10096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TERMS IN CROSS-VALIDATION SCORES</a:t>
            </a:r>
            <a:endParaRPr sz="2400">
              <a:latin typeface="Times New Roman"/>
              <a:ea typeface="Times New Roman"/>
              <a:cs typeface="Times New Roman"/>
              <a:sym typeface="Times New Roman"/>
            </a:endParaRPr>
          </a:p>
        </p:txBody>
      </p:sp>
      <p:sp>
        <p:nvSpPr>
          <p:cNvPr id="235" name="Google Shape;235;p36"/>
          <p:cNvSpPr txBox="1"/>
          <p:nvPr>
            <p:ph idx="1" type="body"/>
          </p:nvPr>
        </p:nvSpPr>
        <p:spPr>
          <a:xfrm>
            <a:off x="729450" y="2009150"/>
            <a:ext cx="76887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Folds:</a:t>
            </a:r>
            <a:r>
              <a:rPr lang="en-GB" sz="1600"/>
              <a:t> The number of subsets into which the dataset is divided during cross-validation. Each fold is used exactly once as the test set while the rest of the data is used for training.</a:t>
            </a:r>
            <a:endParaRPr sz="1600"/>
          </a:p>
          <a:p>
            <a:pPr indent="-330200" lvl="0" marL="457200" rtl="0" algn="l">
              <a:spcBef>
                <a:spcPts val="0"/>
              </a:spcBef>
              <a:spcAft>
                <a:spcPts val="0"/>
              </a:spcAft>
              <a:buSzPts val="1600"/>
              <a:buChar char="●"/>
            </a:pPr>
            <a:r>
              <a:rPr b="1" lang="en-GB" sz="1600"/>
              <a:t>Mean Accuracy:</a:t>
            </a:r>
            <a:r>
              <a:rPr lang="en-GB" sz="1600"/>
              <a:t> The average accuracy of the model across all folds during cross-validation.</a:t>
            </a:r>
            <a:endParaRPr sz="1600"/>
          </a:p>
          <a:p>
            <a:pPr indent="-330200" lvl="0" marL="457200" rtl="0" algn="l">
              <a:spcBef>
                <a:spcPts val="0"/>
              </a:spcBef>
              <a:spcAft>
                <a:spcPts val="0"/>
              </a:spcAft>
              <a:buSzPts val="1600"/>
              <a:buChar char="●"/>
            </a:pPr>
            <a:r>
              <a:rPr b="1" lang="en-GB" sz="1600"/>
              <a:t>Standard Deviation:</a:t>
            </a:r>
            <a:r>
              <a:rPr lang="en-GB" sz="1600"/>
              <a:t> A measure of the variability or dispersion of the accuracy scores across different folds. It indicates how much the accuracy scores vary from the mean accuracy. A lower standard deviation suggests that the model's performance is consistent across different folds.</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124890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(SUPPORT VECTOR MACHINE (SVM))</a:t>
            </a:r>
            <a:endParaRPr sz="2400">
              <a:latin typeface="Times New Roman"/>
              <a:ea typeface="Times New Roman"/>
              <a:cs typeface="Times New Roman"/>
              <a:sym typeface="Times New Roman"/>
            </a:endParaRPr>
          </a:p>
        </p:txBody>
      </p:sp>
      <p:sp>
        <p:nvSpPr>
          <p:cNvPr id="241" name="Google Shape;241;p37"/>
          <p:cNvSpPr txBox="1"/>
          <p:nvPr>
            <p:ph idx="1" type="body"/>
          </p:nvPr>
        </p:nvSpPr>
        <p:spPr>
          <a:xfrm>
            <a:off x="729450" y="2085125"/>
            <a:ext cx="7688700" cy="285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highlight>
                  <a:srgbClr val="FFFFFF"/>
                </a:highlight>
              </a:rPr>
              <a:t>Support Vector Machine (SVM) is a powerful supervised learning algorithm used for classification and regression tasks. It works by finding the optimal hyperplane that separates different classes in the feature space. In case of Youtube Spam Comments Detection, SVM is a classification algorithm where data points (comments in my case) need to be assigned to one of two classes based on their features.</a:t>
            </a:r>
            <a:endParaRPr sz="1600">
              <a:highlight>
                <a:srgbClr val="FFFFFF"/>
              </a:highlight>
            </a:endParaRPr>
          </a:p>
          <a:p>
            <a:pPr indent="0" lvl="0" marL="0" rtl="0" algn="l">
              <a:spcBef>
                <a:spcPts val="1200"/>
              </a:spcBef>
              <a:spcAft>
                <a:spcPts val="1200"/>
              </a:spcAft>
              <a:buNone/>
            </a:pPr>
            <a:r>
              <a:rPr lang="en-GB" sz="1600">
                <a:highlight>
                  <a:srgbClr val="FFFFFF"/>
                </a:highlight>
              </a:rPr>
              <a:t>In order to implement this, I have used Python’s scikit-learn libraries’ class ‘SVC’ (Support Vector Classifier) which employs the principles of SVM to classify data into one or more classes based on their features with the decision boundary between the two classes being linear. </a:t>
            </a:r>
            <a:endParaRPr sz="1600">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729450" y="131865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(SUPPORT VECTOR MACHINE (SVM) - CONTD.)</a:t>
            </a:r>
            <a:endParaRPr sz="2400">
              <a:latin typeface="Times New Roman"/>
              <a:ea typeface="Times New Roman"/>
              <a:cs typeface="Times New Roman"/>
              <a:sym typeface="Times New Roman"/>
            </a:endParaRPr>
          </a:p>
        </p:txBody>
      </p:sp>
      <p:sp>
        <p:nvSpPr>
          <p:cNvPr id="247" name="Google Shape;247;p38"/>
          <p:cNvSpPr txBox="1"/>
          <p:nvPr>
            <p:ph idx="1" type="body"/>
          </p:nvPr>
        </p:nvSpPr>
        <p:spPr>
          <a:xfrm>
            <a:off x="729450" y="2242050"/>
            <a:ext cx="7688700" cy="285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The accuracy and classification report for SVM, applied on my dataset is shown.  The key </a:t>
            </a:r>
            <a:r>
              <a:rPr lang="en-GB" sz="1600"/>
              <a:t>takeaways</a:t>
            </a:r>
            <a:r>
              <a:rPr lang="en-GB" sz="1600"/>
              <a:t> from this are:</a:t>
            </a:r>
            <a:endParaRPr sz="1600"/>
          </a:p>
          <a:p>
            <a:pPr indent="-330200" lvl="0" marL="457200" rtl="0" algn="l">
              <a:spcBef>
                <a:spcPts val="1200"/>
              </a:spcBef>
              <a:spcAft>
                <a:spcPts val="0"/>
              </a:spcAft>
              <a:buSzPts val="1600"/>
              <a:buChar char="●"/>
            </a:pPr>
            <a:r>
              <a:rPr b="1" lang="en-GB" sz="1600"/>
              <a:t>Accuracy:</a:t>
            </a:r>
            <a:r>
              <a:rPr lang="en-GB" sz="1600"/>
              <a:t> 95.7%, indicating the overall correctness                                                                             of its predictions. </a:t>
            </a:r>
            <a:endParaRPr sz="1600"/>
          </a:p>
          <a:p>
            <a:pPr indent="-330200" lvl="0" marL="457200" rtl="0" algn="l">
              <a:spcBef>
                <a:spcPts val="0"/>
              </a:spcBef>
              <a:spcAft>
                <a:spcPts val="0"/>
              </a:spcAft>
              <a:buSzPts val="1600"/>
              <a:buChar char="●"/>
            </a:pPr>
            <a:r>
              <a:rPr b="1" lang="en-GB" sz="1600"/>
              <a:t>Precision:</a:t>
            </a:r>
            <a:r>
              <a:rPr lang="en-GB" sz="1600"/>
              <a:t> This indicates that 94% of comments                                                                       predicted as "Not Spam" are indeed "Not Spam," and                                           97% of comments predicted as "Spam" are indeed "Spam."</a:t>
            </a:r>
            <a:endParaRPr sz="1600"/>
          </a:p>
          <a:p>
            <a:pPr indent="-330200" lvl="0" marL="457200" rtl="0" algn="l">
              <a:spcBef>
                <a:spcPts val="0"/>
              </a:spcBef>
              <a:spcAft>
                <a:spcPts val="0"/>
              </a:spcAft>
              <a:buSzPts val="1600"/>
              <a:buChar char="●"/>
            </a:pPr>
            <a:r>
              <a:rPr b="1" lang="en-GB" sz="1600"/>
              <a:t>F1-score:</a:t>
            </a:r>
            <a:r>
              <a:rPr lang="en-GB" sz="1600"/>
              <a:t> The weighted average F1-score for the model is approximately 96%, indicating overall good performance across both classes.</a:t>
            </a:r>
            <a:endParaRPr sz="1600"/>
          </a:p>
        </p:txBody>
      </p:sp>
      <p:pic>
        <p:nvPicPr>
          <p:cNvPr id="248" name="Google Shape;248;p38"/>
          <p:cNvPicPr preferRelativeResize="0"/>
          <p:nvPr/>
        </p:nvPicPr>
        <p:blipFill>
          <a:blip r:embed="rId3">
            <a:alphaModFix/>
          </a:blip>
          <a:stretch>
            <a:fillRect/>
          </a:stretch>
        </p:blipFill>
        <p:spPr>
          <a:xfrm>
            <a:off x="6066925" y="2647950"/>
            <a:ext cx="2870525" cy="1383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SUPPORT VECTOR MACHINE (SVM) - (CONTD.)</a:t>
            </a:r>
            <a:endParaRPr sz="2400">
              <a:latin typeface="Times New Roman"/>
              <a:ea typeface="Times New Roman"/>
              <a:cs typeface="Times New Roman"/>
              <a:sym typeface="Times New Roman"/>
            </a:endParaRPr>
          </a:p>
        </p:txBody>
      </p:sp>
      <p:sp>
        <p:nvSpPr>
          <p:cNvPr id="254" name="Google Shape;254;p39"/>
          <p:cNvSpPr txBox="1"/>
          <p:nvPr>
            <p:ph idx="1" type="body"/>
          </p:nvPr>
        </p:nvSpPr>
        <p:spPr>
          <a:xfrm>
            <a:off x="729450" y="1975813"/>
            <a:ext cx="7688700" cy="15639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Recall:</a:t>
            </a:r>
            <a:r>
              <a:rPr lang="en-GB" sz="1600"/>
              <a:t> For the "Not Spam" class, the recall is 97%, and for the "Spam" class, it is 95%. This implies that 97% of actual "Not Spam" comments were correctly predicted, and 95% of actual "Spam" comments were correctly predicted.</a:t>
            </a:r>
            <a:endParaRPr sz="1600"/>
          </a:p>
          <a:p>
            <a:pPr indent="-330200" lvl="0" marL="457200" rtl="0" algn="l">
              <a:spcBef>
                <a:spcPts val="0"/>
              </a:spcBef>
              <a:spcAft>
                <a:spcPts val="0"/>
              </a:spcAft>
              <a:buSzPts val="1600"/>
              <a:buChar char="●"/>
            </a:pPr>
            <a:r>
              <a:rPr b="1" lang="en-GB" sz="1600"/>
              <a:t>Support:</a:t>
            </a:r>
            <a:r>
              <a:rPr lang="en-GB" sz="1600"/>
              <a:t> There are 176 instances (actual instances) of "Not Spam" comments and 216 instances (actual instances) of "Spam" comments.</a:t>
            </a:r>
            <a:endParaRPr sz="1600"/>
          </a:p>
        </p:txBody>
      </p:sp>
      <p:pic>
        <p:nvPicPr>
          <p:cNvPr id="255" name="Google Shape;255;p39"/>
          <p:cNvPicPr preferRelativeResize="0"/>
          <p:nvPr/>
        </p:nvPicPr>
        <p:blipFill>
          <a:blip r:embed="rId3">
            <a:alphaModFix/>
          </a:blip>
          <a:stretch>
            <a:fillRect/>
          </a:stretch>
        </p:blipFill>
        <p:spPr>
          <a:xfrm>
            <a:off x="3144225" y="3642775"/>
            <a:ext cx="2703001" cy="1303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idx="1" type="body"/>
          </p:nvPr>
        </p:nvSpPr>
        <p:spPr>
          <a:xfrm>
            <a:off x="727650" y="1981500"/>
            <a:ext cx="7688700" cy="3441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Through</a:t>
            </a:r>
            <a:r>
              <a:rPr lang="en-GB" sz="1600"/>
              <a:t> the screenshot of the confusion matrix implemented for SVM, it can be interpreted that:</a:t>
            </a:r>
            <a:endParaRPr sz="1600"/>
          </a:p>
          <a:p>
            <a:pPr indent="-330200" lvl="0" marL="457200" rtl="0" algn="l">
              <a:spcBef>
                <a:spcPts val="1200"/>
              </a:spcBef>
              <a:spcAft>
                <a:spcPts val="0"/>
              </a:spcAft>
              <a:buSzPts val="1600"/>
              <a:buChar char="●"/>
            </a:pPr>
            <a:r>
              <a:rPr b="1" lang="en-GB" sz="1600"/>
              <a:t>TP:</a:t>
            </a:r>
            <a:r>
              <a:rPr lang="en-GB" sz="1600"/>
              <a:t> </a:t>
            </a:r>
            <a:r>
              <a:rPr lang="en-GB" sz="1600"/>
              <a:t>170 instances (Correctly predicted ‘Not Spam’)</a:t>
            </a:r>
            <a:endParaRPr sz="1600"/>
          </a:p>
          <a:p>
            <a:pPr indent="-330200" lvl="0" marL="457200" rtl="0" algn="l">
              <a:spcBef>
                <a:spcPts val="0"/>
              </a:spcBef>
              <a:spcAft>
                <a:spcPts val="0"/>
              </a:spcAft>
              <a:buSzPts val="1600"/>
              <a:buChar char="●"/>
            </a:pPr>
            <a:r>
              <a:rPr b="1" lang="en-GB" sz="1600"/>
              <a:t>FP:</a:t>
            </a:r>
            <a:r>
              <a:rPr lang="en-GB" sz="1600"/>
              <a:t> 6 instances (Incorrectly predicted as ‘Spam’,                                                                           were </a:t>
            </a:r>
            <a:r>
              <a:rPr lang="en-GB" sz="1600"/>
              <a:t>actually</a:t>
            </a:r>
            <a:r>
              <a:rPr lang="en-GB" sz="1600"/>
              <a:t> ‘Not Spam’)</a:t>
            </a:r>
            <a:endParaRPr sz="1600"/>
          </a:p>
          <a:p>
            <a:pPr indent="-330200" lvl="0" marL="457200" rtl="0" algn="l">
              <a:spcBef>
                <a:spcPts val="0"/>
              </a:spcBef>
              <a:spcAft>
                <a:spcPts val="0"/>
              </a:spcAft>
              <a:buSzPts val="1600"/>
              <a:buChar char="●"/>
            </a:pPr>
            <a:r>
              <a:rPr b="1" lang="en-GB" sz="1600"/>
              <a:t>TN:</a:t>
            </a:r>
            <a:r>
              <a:rPr lang="en-GB" sz="1600"/>
              <a:t> 205 instances (Correctly predicted ‘Spam’)</a:t>
            </a:r>
            <a:endParaRPr sz="1600"/>
          </a:p>
          <a:p>
            <a:pPr indent="-330200" lvl="0" marL="457200" rtl="0" algn="l">
              <a:spcBef>
                <a:spcPts val="0"/>
              </a:spcBef>
              <a:spcAft>
                <a:spcPts val="0"/>
              </a:spcAft>
              <a:buSzPts val="1600"/>
              <a:buChar char="●"/>
            </a:pPr>
            <a:r>
              <a:rPr b="1" lang="en-GB" sz="1600"/>
              <a:t>FN:</a:t>
            </a:r>
            <a:r>
              <a:rPr lang="en-GB" sz="1600"/>
              <a:t> 11 instances (Incorrectly predicted as                                                                                 ‘Not Spam’, were actually ‘Spam’)</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61" name="Google Shape;261;p40"/>
          <p:cNvPicPr preferRelativeResize="0"/>
          <p:nvPr/>
        </p:nvPicPr>
        <p:blipFill>
          <a:blip r:embed="rId3">
            <a:alphaModFix/>
          </a:blip>
          <a:stretch>
            <a:fillRect/>
          </a:stretch>
        </p:blipFill>
        <p:spPr>
          <a:xfrm>
            <a:off x="5841650" y="2571750"/>
            <a:ext cx="3093775" cy="2199800"/>
          </a:xfrm>
          <a:prstGeom prst="rect">
            <a:avLst/>
          </a:prstGeom>
          <a:noFill/>
          <a:ln>
            <a:noFill/>
          </a:ln>
        </p:spPr>
      </p:pic>
      <p:sp>
        <p:nvSpPr>
          <p:cNvPr id="262" name="Google Shape;262;p40"/>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SUPPORT VECTOR MACHINE (SVM) - (CONTD.)</a:t>
            </a:r>
            <a:endParaRPr sz="24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SUPPORT VECTOR MACHINE (SVM) - (CONTD.)</a:t>
            </a:r>
            <a:endParaRPr sz="2400">
              <a:latin typeface="Times New Roman"/>
              <a:ea typeface="Times New Roman"/>
              <a:cs typeface="Times New Roman"/>
              <a:sym typeface="Times New Roman"/>
            </a:endParaRPr>
          </a:p>
        </p:txBody>
      </p:sp>
      <p:sp>
        <p:nvSpPr>
          <p:cNvPr id="268" name="Google Shape;268;p41"/>
          <p:cNvSpPr txBox="1"/>
          <p:nvPr>
            <p:ph idx="1" type="body"/>
          </p:nvPr>
        </p:nvSpPr>
        <p:spPr>
          <a:xfrm>
            <a:off x="727650" y="1985100"/>
            <a:ext cx="7688700" cy="3158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through the screenshot for the cross-validation scores for SVM, it can be interpreted that:</a:t>
            </a:r>
            <a:endParaRPr sz="1600"/>
          </a:p>
          <a:p>
            <a:pPr indent="-330200" lvl="0" marL="457200" rtl="0" algn="l">
              <a:spcBef>
                <a:spcPts val="1200"/>
              </a:spcBef>
              <a:spcAft>
                <a:spcPts val="0"/>
              </a:spcAft>
              <a:buSzPts val="1600"/>
              <a:buChar char="●"/>
            </a:pPr>
            <a:r>
              <a:rPr b="1" lang="en-GB" sz="1600"/>
              <a:t>Mean Accuracy:</a:t>
            </a:r>
            <a:r>
              <a:rPr lang="en-GB" sz="1600"/>
              <a:t> Across all folds, the average accuracy achieved by the model is approximately 93.6%</a:t>
            </a:r>
            <a:endParaRPr sz="1600"/>
          </a:p>
          <a:p>
            <a:pPr indent="-330200" lvl="0" marL="457200" rtl="0" algn="l">
              <a:spcBef>
                <a:spcPts val="0"/>
              </a:spcBef>
              <a:spcAft>
                <a:spcPts val="0"/>
              </a:spcAft>
              <a:buSzPts val="1600"/>
              <a:buChar char="●"/>
            </a:pPr>
            <a:r>
              <a:rPr b="1" lang="en-GB" sz="1600"/>
              <a:t>Standard Deviation:</a:t>
            </a:r>
            <a:r>
              <a:rPr lang="en-GB" sz="1600"/>
              <a:t> </a:t>
            </a:r>
            <a:r>
              <a:rPr lang="en-GB" sz="1600"/>
              <a:t>0.008</a:t>
            </a:r>
            <a:endParaRPr sz="1600"/>
          </a:p>
          <a:p>
            <a:pPr indent="-330200" lvl="0" marL="457200" rtl="0" algn="l">
              <a:spcBef>
                <a:spcPts val="0"/>
              </a:spcBef>
              <a:spcAft>
                <a:spcPts val="0"/>
              </a:spcAft>
              <a:buSzPts val="1600"/>
              <a:buChar char="●"/>
            </a:pPr>
            <a:r>
              <a:rPr b="1" lang="en-GB" sz="1600"/>
              <a:t>Cross-validation scores:</a:t>
            </a:r>
            <a:r>
              <a:rPr lang="en-GB" sz="1600"/>
              <a:t> For each fold, the scores are as follows: [0.93670886, 0.93670886, 0.93589744, 0.92307692, 0.94871795]</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269" name="Google Shape;269;p41"/>
          <p:cNvPicPr preferRelativeResize="0"/>
          <p:nvPr/>
        </p:nvPicPr>
        <p:blipFill>
          <a:blip r:embed="rId3">
            <a:alphaModFix/>
          </a:blip>
          <a:stretch>
            <a:fillRect/>
          </a:stretch>
        </p:blipFill>
        <p:spPr>
          <a:xfrm>
            <a:off x="1034475" y="4365400"/>
            <a:ext cx="7381875" cy="523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PROBLEM STATEMENT</a:t>
            </a:r>
            <a:endParaRPr sz="2400">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highlight>
                  <a:srgbClr val="FFFFFF"/>
                </a:highlight>
              </a:rPr>
              <a:t>This project aims to classify the spam comments on YouTube by leveraging Machine Learning algorithms to analyze and mitigate the prevalence of harmful comments containing deceptive links or fraudulent content.</a:t>
            </a:r>
            <a:endParaRPr sz="1600">
              <a:highlight>
                <a:srgbClr val="FFFFFF"/>
              </a:highlight>
            </a:endParaRPr>
          </a:p>
          <a:p>
            <a:pPr indent="-330200" lvl="0" marL="457200" rtl="0" algn="l">
              <a:spcBef>
                <a:spcPts val="0"/>
              </a:spcBef>
              <a:spcAft>
                <a:spcPts val="0"/>
              </a:spcAft>
              <a:buSzPts val="1600"/>
              <a:buChar char="●"/>
            </a:pPr>
            <a:r>
              <a:rPr lang="en-GB" sz="1600">
                <a:highlight>
                  <a:srgbClr val="FFFFFF"/>
                </a:highlight>
              </a:rPr>
              <a:t>This includes tasks like preprocessing the comments data, training and evaluating multiple machine learning models, and implementing strategies for cross-validation to ensure the models' accuracy and generalization. </a:t>
            </a:r>
            <a:endParaRPr sz="1600">
              <a:highlight>
                <a:srgbClr val="FFFFFF"/>
              </a:highlight>
            </a:endParaRPr>
          </a:p>
          <a:p>
            <a:pPr indent="-330200" lvl="0" marL="457200" rtl="0" algn="l">
              <a:spcBef>
                <a:spcPts val="0"/>
              </a:spcBef>
              <a:spcAft>
                <a:spcPts val="0"/>
              </a:spcAft>
              <a:buSzPts val="1600"/>
              <a:buChar char="●"/>
            </a:pPr>
            <a:r>
              <a:rPr lang="en-GB" sz="1600">
                <a:highlight>
                  <a:srgbClr val="FFFFFF"/>
                </a:highlight>
              </a:rPr>
              <a:t>Additionally, the project aims to visualize the performance of each model, analyze confusion matrices to understand classification results, and explore cross-validation scores to assess model robustness.</a:t>
            </a:r>
            <a:endParaRPr sz="1600">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727650" y="1155275"/>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(RANDOM FOREST)</a:t>
            </a:r>
            <a:endParaRPr sz="2400">
              <a:latin typeface="Times New Roman"/>
              <a:ea typeface="Times New Roman"/>
              <a:cs typeface="Times New Roman"/>
              <a:sym typeface="Times New Roman"/>
            </a:endParaRPr>
          </a:p>
        </p:txBody>
      </p:sp>
      <p:sp>
        <p:nvSpPr>
          <p:cNvPr id="275" name="Google Shape;275;p42"/>
          <p:cNvSpPr txBox="1"/>
          <p:nvPr>
            <p:ph idx="1" type="body"/>
          </p:nvPr>
        </p:nvSpPr>
        <p:spPr>
          <a:xfrm>
            <a:off x="727650" y="2078675"/>
            <a:ext cx="7688700" cy="3287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Random Forest is a powerful ensemble learning algorithm used for classification and regression tasks. It can be employed to classify whether a comment is ‘Spam’ or ‘Not Spam’. By constructing multiple decision trees based on different subsets of the data, Random Forest can effectively capture the diverse patterns and features present in the comments. The algorithm aggregates the predictions of these trees to make a final classification decision, resulting in a robust and accurate spam detection model.</a:t>
            </a:r>
            <a:endParaRPr sz="1600"/>
          </a:p>
          <a:p>
            <a:pPr indent="0" lvl="0" marL="0" rtl="0" algn="l">
              <a:spcBef>
                <a:spcPts val="1200"/>
              </a:spcBef>
              <a:spcAft>
                <a:spcPts val="0"/>
              </a:spcAft>
              <a:buNone/>
            </a:pPr>
            <a:r>
              <a:rPr lang="en-GB" sz="1600">
                <a:highlight>
                  <a:srgbClr val="FFFFFF"/>
                </a:highlight>
              </a:rPr>
              <a:t>In order to implement this, I have used Python’s scikit-learn libraries’ class ‘RandomForestClassifier’ alongside passing the number of decision trees and the random seed for reproducibility.</a:t>
            </a:r>
            <a:endParaRPr sz="1600"/>
          </a:p>
          <a:p>
            <a:pPr indent="0" lvl="0" marL="0" rtl="0" algn="l">
              <a:spcBef>
                <a:spcPts val="1200"/>
              </a:spcBef>
              <a:spcAft>
                <a:spcPts val="1200"/>
              </a:spcAft>
              <a:buNone/>
            </a:pPr>
            <a:r>
              <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729450" y="1231475"/>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RANDOM FOREST - (CONTINUED) </a:t>
            </a:r>
            <a:endParaRPr sz="2400">
              <a:latin typeface="Times New Roman"/>
              <a:ea typeface="Times New Roman"/>
              <a:cs typeface="Times New Roman"/>
              <a:sym typeface="Times New Roman"/>
            </a:endParaRPr>
          </a:p>
        </p:txBody>
      </p:sp>
      <p:sp>
        <p:nvSpPr>
          <p:cNvPr id="281" name="Google Shape;281;p43"/>
          <p:cNvSpPr txBox="1"/>
          <p:nvPr>
            <p:ph idx="1" type="body"/>
          </p:nvPr>
        </p:nvSpPr>
        <p:spPr>
          <a:xfrm>
            <a:off x="727650" y="1785575"/>
            <a:ext cx="7688700" cy="357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The accuracy and classification report for Random Forest, applied on my dataset is shown. The key takeaways from this are:</a:t>
            </a:r>
            <a:endParaRPr sz="1600"/>
          </a:p>
          <a:p>
            <a:pPr indent="-330200" lvl="0" marL="457200" rtl="0" algn="l">
              <a:spcBef>
                <a:spcPts val="1200"/>
              </a:spcBef>
              <a:spcAft>
                <a:spcPts val="0"/>
              </a:spcAft>
              <a:buSzPts val="1600"/>
              <a:buChar char="●"/>
            </a:pPr>
            <a:r>
              <a:rPr b="1" lang="en-GB" sz="1600"/>
              <a:t>Accuracy:</a:t>
            </a:r>
            <a:r>
              <a:rPr lang="en-GB" sz="1600"/>
              <a:t> The model achieved an accuracy of 95.2%,                                                                             indicating the overall correctness of its predictions.</a:t>
            </a:r>
            <a:endParaRPr sz="1600"/>
          </a:p>
          <a:p>
            <a:pPr indent="-330200" lvl="0" marL="457200" rtl="0" algn="l">
              <a:spcBef>
                <a:spcPts val="0"/>
              </a:spcBef>
              <a:spcAft>
                <a:spcPts val="0"/>
              </a:spcAft>
              <a:buSzPts val="1600"/>
              <a:buChar char="●"/>
            </a:pPr>
            <a:r>
              <a:rPr b="1" lang="en-GB" sz="1600"/>
              <a:t>Precision: </a:t>
            </a:r>
            <a:r>
              <a:rPr lang="en-GB" sz="1600"/>
              <a:t>For the "Not Spam" class, the precision                                                                                            is 93%, meaning that 93% of comments predicted as                                                                                        "Not Spam" are indeed "Not Spam." For the "Spam" class, the precision is 97%, indicating that 97% of comments predicted as "Spam" are indeed "Spam."</a:t>
            </a:r>
            <a:endParaRPr sz="1600"/>
          </a:p>
          <a:p>
            <a:pPr indent="-330200" lvl="0" marL="457200" rtl="0" algn="l">
              <a:spcBef>
                <a:spcPts val="0"/>
              </a:spcBef>
              <a:spcAft>
                <a:spcPts val="0"/>
              </a:spcAft>
              <a:buSzPts val="1600"/>
              <a:buChar char="●"/>
            </a:pPr>
            <a:r>
              <a:rPr b="1" lang="en-GB" sz="1600"/>
              <a:t>F1-score:</a:t>
            </a:r>
            <a:r>
              <a:rPr lang="en-GB" sz="1600"/>
              <a:t> The weighted average F1-score for the model is approximately 96%, indicating overall good performance across both classes.</a:t>
            </a:r>
            <a:endParaRPr sz="1600"/>
          </a:p>
          <a:p>
            <a:pPr indent="0" lvl="0" marL="0" rtl="0" algn="l">
              <a:spcBef>
                <a:spcPts val="1200"/>
              </a:spcBef>
              <a:spcAft>
                <a:spcPts val="1200"/>
              </a:spcAft>
              <a:buNone/>
            </a:pPr>
            <a:r>
              <a:t/>
            </a:r>
            <a:endParaRPr sz="1600"/>
          </a:p>
        </p:txBody>
      </p:sp>
      <p:pic>
        <p:nvPicPr>
          <p:cNvPr id="282" name="Google Shape;282;p43"/>
          <p:cNvPicPr preferRelativeResize="0"/>
          <p:nvPr/>
        </p:nvPicPr>
        <p:blipFill>
          <a:blip r:embed="rId3">
            <a:alphaModFix/>
          </a:blip>
          <a:stretch>
            <a:fillRect/>
          </a:stretch>
        </p:blipFill>
        <p:spPr>
          <a:xfrm>
            <a:off x="6178000" y="2184600"/>
            <a:ext cx="2645400" cy="1305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RANDOM FOREST - (CONTINUED) </a:t>
            </a:r>
            <a:endParaRPr sz="2400">
              <a:latin typeface="Times New Roman"/>
              <a:ea typeface="Times New Roman"/>
              <a:cs typeface="Times New Roman"/>
              <a:sym typeface="Times New Roman"/>
            </a:endParaRPr>
          </a:p>
        </p:txBody>
      </p:sp>
      <p:sp>
        <p:nvSpPr>
          <p:cNvPr id="288" name="Google Shape;288;p44"/>
          <p:cNvSpPr txBox="1"/>
          <p:nvPr>
            <p:ph idx="1" type="body"/>
          </p:nvPr>
        </p:nvSpPr>
        <p:spPr>
          <a:xfrm>
            <a:off x="727650" y="1921750"/>
            <a:ext cx="7688700" cy="22842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Recall:</a:t>
            </a:r>
            <a:r>
              <a:rPr lang="en-GB" sz="1600"/>
              <a:t> For the "Not Spam" class, the recall is 96%, implying that 96% of actual "Not Spam" comments were correctly predicted. For the "Spam" class, the recall is 94%, meaning that 94% of actual "Spam" comments were correctly predicted.</a:t>
            </a:r>
            <a:endParaRPr sz="1600"/>
          </a:p>
          <a:p>
            <a:pPr indent="-330200" lvl="0" marL="457200" rtl="0" algn="l">
              <a:spcBef>
                <a:spcPts val="0"/>
              </a:spcBef>
              <a:spcAft>
                <a:spcPts val="0"/>
              </a:spcAft>
              <a:buSzPts val="1600"/>
              <a:buChar char="●"/>
            </a:pPr>
            <a:r>
              <a:rPr b="1" lang="en-GB" sz="1600"/>
              <a:t>Support:</a:t>
            </a:r>
            <a:r>
              <a:rPr lang="en-GB" sz="1600"/>
              <a:t> There are 176 instances (actual instances) of "Not Spam" comments and 216 instances (actual instances) of "Spam" comments. This represents the number of instances in the test set for each class.</a:t>
            </a:r>
            <a:endParaRPr sz="1600"/>
          </a:p>
          <a:p>
            <a:pPr indent="0" lvl="0" marL="0" rtl="0" algn="l">
              <a:spcBef>
                <a:spcPts val="1200"/>
              </a:spcBef>
              <a:spcAft>
                <a:spcPts val="1200"/>
              </a:spcAft>
              <a:buNone/>
            </a:pPr>
            <a:r>
              <a:t/>
            </a:r>
            <a:endParaRPr sz="1600"/>
          </a:p>
        </p:txBody>
      </p:sp>
      <p:pic>
        <p:nvPicPr>
          <p:cNvPr id="289" name="Google Shape;289;p44"/>
          <p:cNvPicPr preferRelativeResize="0"/>
          <p:nvPr/>
        </p:nvPicPr>
        <p:blipFill>
          <a:blip r:embed="rId3">
            <a:alphaModFix/>
          </a:blip>
          <a:stretch>
            <a:fillRect/>
          </a:stretch>
        </p:blipFill>
        <p:spPr>
          <a:xfrm>
            <a:off x="3048851" y="4003625"/>
            <a:ext cx="2850200" cy="11398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727650" y="130120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RANDOM FOREST - (CONTINUED) </a:t>
            </a:r>
            <a:endParaRPr sz="2400">
              <a:latin typeface="Times New Roman"/>
              <a:ea typeface="Times New Roman"/>
              <a:cs typeface="Times New Roman"/>
              <a:sym typeface="Times New Roman"/>
            </a:endParaRPr>
          </a:p>
        </p:txBody>
      </p:sp>
      <p:sp>
        <p:nvSpPr>
          <p:cNvPr id="295" name="Google Shape;295;p45"/>
          <p:cNvSpPr txBox="1"/>
          <p:nvPr>
            <p:ph idx="1" type="body"/>
          </p:nvPr>
        </p:nvSpPr>
        <p:spPr>
          <a:xfrm>
            <a:off x="727650" y="2027200"/>
            <a:ext cx="7688700" cy="2567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Through the screenshot of the confusion matrix implemented for Random Forest, it can be interpreted that:</a:t>
            </a:r>
            <a:endParaRPr sz="1600"/>
          </a:p>
          <a:p>
            <a:pPr indent="-330200" lvl="0" marL="457200" rtl="0" algn="l">
              <a:spcBef>
                <a:spcPts val="1200"/>
              </a:spcBef>
              <a:spcAft>
                <a:spcPts val="0"/>
              </a:spcAft>
              <a:buSzPts val="1600"/>
              <a:buChar char="●"/>
            </a:pPr>
            <a:r>
              <a:rPr b="1" lang="en-GB" sz="1600"/>
              <a:t>TP:</a:t>
            </a:r>
            <a:r>
              <a:rPr lang="en-GB" sz="1600"/>
              <a:t> 169 instances (Correctly predicted ‘Not Spam’)</a:t>
            </a:r>
            <a:endParaRPr sz="1600"/>
          </a:p>
          <a:p>
            <a:pPr indent="-330200" lvl="0" marL="457200" rtl="0" algn="l">
              <a:spcBef>
                <a:spcPts val="0"/>
              </a:spcBef>
              <a:spcAft>
                <a:spcPts val="0"/>
              </a:spcAft>
              <a:buSzPts val="1600"/>
              <a:buChar char="●"/>
            </a:pPr>
            <a:r>
              <a:rPr b="1" lang="en-GB" sz="1600"/>
              <a:t>FP:</a:t>
            </a:r>
            <a:r>
              <a:rPr lang="en-GB" sz="1600"/>
              <a:t> 7 instances (Incorrectly predicted as ‘Spam’,                                                                           were actually ‘Not Spam’)</a:t>
            </a:r>
            <a:endParaRPr sz="1600"/>
          </a:p>
          <a:p>
            <a:pPr indent="-330200" lvl="0" marL="457200" rtl="0" algn="l">
              <a:spcBef>
                <a:spcPts val="0"/>
              </a:spcBef>
              <a:spcAft>
                <a:spcPts val="0"/>
              </a:spcAft>
              <a:buSzPts val="1600"/>
              <a:buChar char="●"/>
            </a:pPr>
            <a:r>
              <a:rPr b="1" lang="en-GB" sz="1600"/>
              <a:t>TN:</a:t>
            </a:r>
            <a:r>
              <a:rPr lang="en-GB" sz="1600"/>
              <a:t> 204 instances (Correctly predicted ‘Spam’)</a:t>
            </a:r>
            <a:endParaRPr sz="1600"/>
          </a:p>
          <a:p>
            <a:pPr indent="-330200" lvl="0" marL="457200" rtl="0" algn="l">
              <a:spcBef>
                <a:spcPts val="0"/>
              </a:spcBef>
              <a:spcAft>
                <a:spcPts val="0"/>
              </a:spcAft>
              <a:buSzPts val="1600"/>
              <a:buChar char="●"/>
            </a:pPr>
            <a:r>
              <a:rPr b="1" lang="en-GB" sz="1600"/>
              <a:t>FN:</a:t>
            </a:r>
            <a:r>
              <a:rPr lang="en-GB" sz="1600"/>
              <a:t> 12 instances (Incorrectly predicted as                                                                                 ‘Not Spam’, were actually ‘Spam’)</a:t>
            </a:r>
            <a:endParaRPr sz="1600"/>
          </a:p>
        </p:txBody>
      </p:sp>
      <p:pic>
        <p:nvPicPr>
          <p:cNvPr id="296" name="Google Shape;296;p45"/>
          <p:cNvPicPr preferRelativeResize="0"/>
          <p:nvPr/>
        </p:nvPicPr>
        <p:blipFill>
          <a:blip r:embed="rId3">
            <a:alphaModFix/>
          </a:blip>
          <a:stretch>
            <a:fillRect/>
          </a:stretch>
        </p:blipFill>
        <p:spPr>
          <a:xfrm>
            <a:off x="5777500" y="2679275"/>
            <a:ext cx="3065700" cy="2377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RANDOM FOREST - (CONTINUED) </a:t>
            </a:r>
            <a:endParaRPr sz="2400">
              <a:latin typeface="Times New Roman"/>
              <a:ea typeface="Times New Roman"/>
              <a:cs typeface="Times New Roman"/>
              <a:sym typeface="Times New Roman"/>
            </a:endParaRPr>
          </a:p>
        </p:txBody>
      </p:sp>
      <p:sp>
        <p:nvSpPr>
          <p:cNvPr id="302" name="Google Shape;302;p46"/>
          <p:cNvSpPr txBox="1"/>
          <p:nvPr>
            <p:ph idx="1" type="body"/>
          </p:nvPr>
        </p:nvSpPr>
        <p:spPr>
          <a:xfrm>
            <a:off x="727650" y="1963075"/>
            <a:ext cx="7688700" cy="272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through the screenshot for the cross-validation scores for Random Forest, it can be interpreted that:</a:t>
            </a:r>
            <a:endParaRPr sz="1600"/>
          </a:p>
          <a:p>
            <a:pPr indent="-330200" lvl="0" marL="457200" rtl="0" algn="l">
              <a:spcBef>
                <a:spcPts val="1200"/>
              </a:spcBef>
              <a:spcAft>
                <a:spcPts val="0"/>
              </a:spcAft>
              <a:buSzPts val="1600"/>
              <a:buChar char="●"/>
            </a:pPr>
            <a:r>
              <a:rPr b="1" lang="en-GB" sz="1600"/>
              <a:t>Mean Accuracy:</a:t>
            </a:r>
            <a:r>
              <a:rPr lang="en-GB" sz="1600"/>
              <a:t> Across all folds, the average accuracy achieved by the model is approximately 88%</a:t>
            </a:r>
            <a:endParaRPr sz="1600"/>
          </a:p>
          <a:p>
            <a:pPr indent="-330200" lvl="0" marL="457200" rtl="0" algn="l">
              <a:spcBef>
                <a:spcPts val="0"/>
              </a:spcBef>
              <a:spcAft>
                <a:spcPts val="0"/>
              </a:spcAft>
              <a:buSzPts val="1600"/>
              <a:buChar char="●"/>
            </a:pPr>
            <a:r>
              <a:rPr b="1" lang="en-GB" sz="1600"/>
              <a:t>Standard Deviation:</a:t>
            </a:r>
            <a:r>
              <a:rPr lang="en-GB" sz="1600"/>
              <a:t> 0.054</a:t>
            </a:r>
            <a:endParaRPr sz="1600"/>
          </a:p>
          <a:p>
            <a:pPr indent="-330200" lvl="0" marL="457200" rtl="0" algn="l">
              <a:spcBef>
                <a:spcPts val="0"/>
              </a:spcBef>
              <a:spcAft>
                <a:spcPts val="0"/>
              </a:spcAft>
              <a:buSzPts val="1600"/>
              <a:buChar char="●"/>
            </a:pPr>
            <a:r>
              <a:rPr b="1" lang="en-GB" sz="1600"/>
              <a:t>Cross-validation scores:</a:t>
            </a:r>
            <a:r>
              <a:rPr lang="en-GB" sz="1600"/>
              <a:t> For each fold, the scores are as follows: [0.78461538 0.86153846 0.89230769 0.93846154 0.92307692]</a:t>
            </a:r>
            <a:endParaRPr sz="1600"/>
          </a:p>
          <a:p>
            <a:pPr indent="0" lvl="0" marL="0" rtl="0" algn="l">
              <a:spcBef>
                <a:spcPts val="1200"/>
              </a:spcBef>
              <a:spcAft>
                <a:spcPts val="1200"/>
              </a:spcAft>
              <a:buNone/>
            </a:pPr>
            <a:r>
              <a:t/>
            </a:r>
            <a:endParaRPr sz="1600"/>
          </a:p>
        </p:txBody>
      </p:sp>
      <p:pic>
        <p:nvPicPr>
          <p:cNvPr id="303" name="Google Shape;303;p46"/>
          <p:cNvPicPr preferRelativeResize="0"/>
          <p:nvPr/>
        </p:nvPicPr>
        <p:blipFill>
          <a:blip r:embed="rId3">
            <a:alphaModFix/>
          </a:blip>
          <a:stretch>
            <a:fillRect/>
          </a:stretch>
        </p:blipFill>
        <p:spPr>
          <a:xfrm>
            <a:off x="727650" y="4382325"/>
            <a:ext cx="8181975" cy="428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type="title"/>
          </p:nvPr>
        </p:nvSpPr>
        <p:spPr>
          <a:xfrm>
            <a:off x="729450" y="119660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(MULTINOMIAL NAIVE BAYES)</a:t>
            </a:r>
            <a:endParaRPr sz="2400">
              <a:latin typeface="Times New Roman"/>
              <a:ea typeface="Times New Roman"/>
              <a:cs typeface="Times New Roman"/>
              <a:sym typeface="Times New Roman"/>
            </a:endParaRPr>
          </a:p>
        </p:txBody>
      </p:sp>
      <p:sp>
        <p:nvSpPr>
          <p:cNvPr id="309" name="Google Shape;309;p47"/>
          <p:cNvSpPr txBox="1"/>
          <p:nvPr>
            <p:ph idx="1" type="body"/>
          </p:nvPr>
        </p:nvSpPr>
        <p:spPr>
          <a:xfrm>
            <a:off x="729450" y="2032800"/>
            <a:ext cx="7688700" cy="357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Multinomial Naive Bayes is a probabilistic classification algorithm commonly used in Natural Language Processing tasks. It works by estimating the likelihood of a certain word or token occurring in a “Spam” or “Not Spam” comment given its frequency in the training data. It assumes that the occurrence of each word is independent of other words, which simplifies the computation and makes it suitable for processing text data. It calculates the probabilities of a comment being “Spam” or “Not Spam” based on the frequency of words in the comment, and it assigns the class label with the highest probability</a:t>
            </a:r>
            <a:endParaRPr sz="1600"/>
          </a:p>
          <a:p>
            <a:pPr indent="0" lvl="0" marL="0" rtl="0" algn="l">
              <a:spcBef>
                <a:spcPts val="1200"/>
              </a:spcBef>
              <a:spcAft>
                <a:spcPts val="0"/>
              </a:spcAft>
              <a:buNone/>
            </a:pPr>
            <a:r>
              <a:rPr lang="en-GB" sz="1600">
                <a:highlight>
                  <a:srgbClr val="FFFFFF"/>
                </a:highlight>
              </a:rPr>
              <a:t>In order to implement this, I have used Python’s scikit-learn libraries’ class ‘MultinomialNB’.</a:t>
            </a:r>
            <a:endParaRPr sz="1600"/>
          </a:p>
          <a:p>
            <a:pPr indent="0" lvl="0" marL="0" rtl="0" algn="l">
              <a:spcBef>
                <a:spcPts val="1200"/>
              </a:spcBef>
              <a:spcAft>
                <a:spcPts val="12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727650" y="1261825"/>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MULTINOMIAL NAIVE BAYES - (CONTINUED)</a:t>
            </a:r>
            <a:endParaRPr sz="2400">
              <a:latin typeface="Times New Roman"/>
              <a:ea typeface="Times New Roman"/>
              <a:cs typeface="Times New Roman"/>
              <a:sym typeface="Times New Roman"/>
            </a:endParaRPr>
          </a:p>
        </p:txBody>
      </p:sp>
      <p:sp>
        <p:nvSpPr>
          <p:cNvPr id="315" name="Google Shape;315;p48"/>
          <p:cNvSpPr txBox="1"/>
          <p:nvPr>
            <p:ph idx="1" type="body"/>
          </p:nvPr>
        </p:nvSpPr>
        <p:spPr>
          <a:xfrm>
            <a:off x="727650" y="1815925"/>
            <a:ext cx="7688700" cy="322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500"/>
              <a:t>The accuracy and classification report for Multinomial Naive Bayes, applied on my dataset is shown. The key takeaways from this are:</a:t>
            </a:r>
            <a:endParaRPr b="1" sz="1500"/>
          </a:p>
          <a:p>
            <a:pPr indent="-323850" lvl="0" marL="457200" rtl="0" algn="l">
              <a:spcBef>
                <a:spcPts val="1200"/>
              </a:spcBef>
              <a:spcAft>
                <a:spcPts val="0"/>
              </a:spcAft>
              <a:buSzPts val="1500"/>
              <a:buChar char="●"/>
            </a:pPr>
            <a:r>
              <a:rPr b="1" lang="en-GB" sz="1500"/>
              <a:t>Accuracy:</a:t>
            </a:r>
            <a:r>
              <a:rPr lang="en-GB" sz="1500"/>
              <a:t> The model achieved an accuracy of 92.3%,                                                                           indicating the overall correctness of its predictions.</a:t>
            </a:r>
            <a:endParaRPr sz="1500"/>
          </a:p>
          <a:p>
            <a:pPr indent="-323850" lvl="0" marL="457200" rtl="0" algn="l">
              <a:spcBef>
                <a:spcPts val="0"/>
              </a:spcBef>
              <a:spcAft>
                <a:spcPts val="0"/>
              </a:spcAft>
              <a:buSzPts val="1500"/>
              <a:buChar char="●"/>
            </a:pPr>
            <a:r>
              <a:rPr b="1" lang="en-GB" sz="1500"/>
              <a:t>Precision:</a:t>
            </a:r>
            <a:r>
              <a:rPr lang="en-GB" sz="1500"/>
              <a:t> For the "Not Spam" class, the precision is                                                                 96%, meaning that 96% of comments predicted as                                                                                        "Not Spam" are indeed "Not Spam." For the "Spam"                                                                          class, the precision is 90%, indicating that 90% of                                                                           comments predicted as "Spam" are indeed "Spam."</a:t>
            </a:r>
            <a:endParaRPr sz="1500"/>
          </a:p>
          <a:p>
            <a:pPr indent="-323850" lvl="0" marL="457200" rtl="0" algn="l">
              <a:spcBef>
                <a:spcPts val="0"/>
              </a:spcBef>
              <a:spcAft>
                <a:spcPts val="0"/>
              </a:spcAft>
              <a:buSzPts val="1500"/>
              <a:buChar char="●"/>
            </a:pPr>
            <a:r>
              <a:rPr b="1" lang="en-GB" sz="1500"/>
              <a:t>F1-score:</a:t>
            </a:r>
            <a:r>
              <a:rPr lang="en-GB" sz="1500"/>
              <a:t> The weighted average F1-score for the model is approximately 92%, indicating overall good performance across both classes.</a:t>
            </a:r>
            <a:endParaRPr sz="1500"/>
          </a:p>
        </p:txBody>
      </p:sp>
      <p:pic>
        <p:nvPicPr>
          <p:cNvPr id="316" name="Google Shape;316;p48"/>
          <p:cNvPicPr preferRelativeResize="0"/>
          <p:nvPr/>
        </p:nvPicPr>
        <p:blipFill>
          <a:blip r:embed="rId3">
            <a:alphaModFix/>
          </a:blip>
          <a:stretch>
            <a:fillRect/>
          </a:stretch>
        </p:blipFill>
        <p:spPr>
          <a:xfrm>
            <a:off x="6021100" y="2259525"/>
            <a:ext cx="2667650" cy="19610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MULTINOMIAL NAIVE BAYES - CONTINUED)</a:t>
            </a:r>
            <a:endParaRPr sz="2400">
              <a:latin typeface="Times New Roman"/>
              <a:ea typeface="Times New Roman"/>
              <a:cs typeface="Times New Roman"/>
              <a:sym typeface="Times New Roman"/>
            </a:endParaRPr>
          </a:p>
        </p:txBody>
      </p:sp>
      <p:sp>
        <p:nvSpPr>
          <p:cNvPr id="322" name="Google Shape;322;p49"/>
          <p:cNvSpPr txBox="1"/>
          <p:nvPr>
            <p:ph idx="1" type="body"/>
          </p:nvPr>
        </p:nvSpPr>
        <p:spPr>
          <a:xfrm>
            <a:off x="727650" y="1898075"/>
            <a:ext cx="7688700" cy="22842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Recall:</a:t>
            </a:r>
            <a:r>
              <a:rPr lang="en-GB" sz="1600"/>
              <a:t> For the "Not Spam" class, the recall is 87%, implying that 87% of actual "Not Spam" comments were correctly predicted. For the "Spam" class, the recall is 97%, meaning that 97% of actual "Spam" comments were correctly predicted.</a:t>
            </a:r>
            <a:endParaRPr sz="1600"/>
          </a:p>
          <a:p>
            <a:pPr indent="-330200" lvl="0" marL="457200" rtl="0" algn="l">
              <a:spcBef>
                <a:spcPts val="0"/>
              </a:spcBef>
              <a:spcAft>
                <a:spcPts val="0"/>
              </a:spcAft>
              <a:buSzPts val="1600"/>
              <a:buChar char="●"/>
            </a:pPr>
            <a:r>
              <a:rPr b="1" lang="en-GB" sz="1600"/>
              <a:t>Support:</a:t>
            </a:r>
            <a:r>
              <a:rPr lang="en-GB" sz="1600"/>
              <a:t> There are 176 instances (actual instances) of "Not Spam" comments and 216 instances (actual instances) of "Spam" comments. This represents the number of instances in the test set for each class.</a:t>
            </a:r>
            <a:endParaRPr sz="1600"/>
          </a:p>
          <a:p>
            <a:pPr indent="0" lvl="0" marL="0" rtl="0" algn="l">
              <a:spcBef>
                <a:spcPts val="1200"/>
              </a:spcBef>
              <a:spcAft>
                <a:spcPts val="1200"/>
              </a:spcAft>
              <a:buNone/>
            </a:pPr>
            <a:r>
              <a:t/>
            </a:r>
            <a:endParaRPr sz="1600"/>
          </a:p>
        </p:txBody>
      </p:sp>
      <p:pic>
        <p:nvPicPr>
          <p:cNvPr id="323" name="Google Shape;323;p49"/>
          <p:cNvPicPr preferRelativeResize="0"/>
          <p:nvPr/>
        </p:nvPicPr>
        <p:blipFill>
          <a:blip r:embed="rId3">
            <a:alphaModFix/>
          </a:blip>
          <a:stretch>
            <a:fillRect/>
          </a:stretch>
        </p:blipFill>
        <p:spPr>
          <a:xfrm>
            <a:off x="3366600" y="3970975"/>
            <a:ext cx="2575050" cy="911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MULTINOMIAL NAIVE BAYES - (CONTINUED)</a:t>
            </a:r>
            <a:endParaRPr sz="2400">
              <a:latin typeface="Times New Roman"/>
              <a:ea typeface="Times New Roman"/>
              <a:cs typeface="Times New Roman"/>
              <a:sym typeface="Times New Roman"/>
            </a:endParaRPr>
          </a:p>
        </p:txBody>
      </p:sp>
      <p:sp>
        <p:nvSpPr>
          <p:cNvPr id="329" name="Google Shape;329;p50"/>
          <p:cNvSpPr txBox="1"/>
          <p:nvPr>
            <p:ph idx="1" type="body"/>
          </p:nvPr>
        </p:nvSpPr>
        <p:spPr>
          <a:xfrm>
            <a:off x="729450" y="2064075"/>
            <a:ext cx="7688700" cy="3004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Through the screenshot of the confusion matrix implemented for Multinomial Naive Bayes, it can be interpreted that:</a:t>
            </a:r>
            <a:endParaRPr sz="1600"/>
          </a:p>
          <a:p>
            <a:pPr indent="-330200" lvl="0" marL="457200" rtl="0" algn="l">
              <a:spcBef>
                <a:spcPts val="1200"/>
              </a:spcBef>
              <a:spcAft>
                <a:spcPts val="0"/>
              </a:spcAft>
              <a:buSzPts val="1600"/>
              <a:buChar char="●"/>
            </a:pPr>
            <a:r>
              <a:rPr b="1" lang="en-GB" sz="1600"/>
              <a:t>TP:</a:t>
            </a:r>
            <a:r>
              <a:rPr lang="en-GB" sz="1600"/>
              <a:t> 153 instances (Correctly predicted ‘Not Spam’)</a:t>
            </a:r>
            <a:endParaRPr sz="1600"/>
          </a:p>
          <a:p>
            <a:pPr indent="-330200" lvl="0" marL="457200" rtl="0" algn="l">
              <a:spcBef>
                <a:spcPts val="0"/>
              </a:spcBef>
              <a:spcAft>
                <a:spcPts val="0"/>
              </a:spcAft>
              <a:buSzPts val="1600"/>
              <a:buChar char="●"/>
            </a:pPr>
            <a:r>
              <a:rPr b="1" lang="en-GB" sz="1600"/>
              <a:t>FP:</a:t>
            </a:r>
            <a:r>
              <a:rPr lang="en-GB" sz="1600"/>
              <a:t> 23 instances (Incorrectly predicted as ‘Spam’,                                                                           were actually ‘Not Spam’)</a:t>
            </a:r>
            <a:endParaRPr sz="1600"/>
          </a:p>
          <a:p>
            <a:pPr indent="-330200" lvl="0" marL="457200" rtl="0" algn="l">
              <a:spcBef>
                <a:spcPts val="0"/>
              </a:spcBef>
              <a:spcAft>
                <a:spcPts val="0"/>
              </a:spcAft>
              <a:buSzPts val="1600"/>
              <a:buChar char="●"/>
            </a:pPr>
            <a:r>
              <a:rPr b="1" lang="en-GB" sz="1600"/>
              <a:t>TN:</a:t>
            </a:r>
            <a:r>
              <a:rPr lang="en-GB" sz="1600"/>
              <a:t> 209 instances (Correctly predicted ‘Spam’)</a:t>
            </a:r>
            <a:endParaRPr sz="1600"/>
          </a:p>
          <a:p>
            <a:pPr indent="-330200" lvl="0" marL="457200" rtl="0" algn="l">
              <a:spcBef>
                <a:spcPts val="0"/>
              </a:spcBef>
              <a:spcAft>
                <a:spcPts val="0"/>
              </a:spcAft>
              <a:buSzPts val="1600"/>
              <a:buChar char="●"/>
            </a:pPr>
            <a:r>
              <a:rPr b="1" lang="en-GB" sz="1600"/>
              <a:t>FN:</a:t>
            </a:r>
            <a:r>
              <a:rPr lang="en-GB" sz="1600"/>
              <a:t> 7  instances (Incorrectly predicted as                                                                                 ‘Not Spam’, were actually ‘Spam’)</a:t>
            </a:r>
            <a:endParaRPr sz="1600"/>
          </a:p>
          <a:p>
            <a:pPr indent="0" lvl="0" marL="0" rtl="0" algn="l">
              <a:spcBef>
                <a:spcPts val="1200"/>
              </a:spcBef>
              <a:spcAft>
                <a:spcPts val="1200"/>
              </a:spcAft>
              <a:buNone/>
            </a:pPr>
            <a:r>
              <a:t/>
            </a:r>
            <a:endParaRPr sz="1600"/>
          </a:p>
        </p:txBody>
      </p:sp>
      <p:pic>
        <p:nvPicPr>
          <p:cNvPr id="330" name="Google Shape;330;p50"/>
          <p:cNvPicPr preferRelativeResize="0"/>
          <p:nvPr/>
        </p:nvPicPr>
        <p:blipFill>
          <a:blip r:embed="rId3">
            <a:alphaModFix/>
          </a:blip>
          <a:stretch>
            <a:fillRect/>
          </a:stretch>
        </p:blipFill>
        <p:spPr>
          <a:xfrm>
            <a:off x="6038525" y="2571750"/>
            <a:ext cx="2896250" cy="229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MULTINOMIAL NAIVE BAYES - (CONTINUED)</a:t>
            </a:r>
            <a:endParaRPr sz="2400">
              <a:latin typeface="Times New Roman"/>
              <a:ea typeface="Times New Roman"/>
              <a:cs typeface="Times New Roman"/>
              <a:sym typeface="Times New Roman"/>
            </a:endParaRPr>
          </a:p>
        </p:txBody>
      </p:sp>
      <p:sp>
        <p:nvSpPr>
          <p:cNvPr id="336" name="Google Shape;336;p51"/>
          <p:cNvSpPr txBox="1"/>
          <p:nvPr>
            <p:ph idx="1" type="body"/>
          </p:nvPr>
        </p:nvSpPr>
        <p:spPr>
          <a:xfrm>
            <a:off x="727650" y="1985100"/>
            <a:ext cx="7688700" cy="3158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through the screenshot for the cross-validation scores for Multinomial Naive Bayes, it can be interpreted that:</a:t>
            </a:r>
            <a:endParaRPr sz="1600"/>
          </a:p>
          <a:p>
            <a:pPr indent="-330200" lvl="0" marL="457200" rtl="0" algn="l">
              <a:spcBef>
                <a:spcPts val="1200"/>
              </a:spcBef>
              <a:spcAft>
                <a:spcPts val="0"/>
              </a:spcAft>
              <a:buSzPts val="1600"/>
              <a:buChar char="●"/>
            </a:pPr>
            <a:r>
              <a:rPr b="1" lang="en-GB" sz="1600"/>
              <a:t>Mean Accuracy:</a:t>
            </a:r>
            <a:r>
              <a:rPr lang="en-GB" sz="1600"/>
              <a:t> Across all folds, the average accuracy achieved by the model is approximately 80.31%</a:t>
            </a:r>
            <a:endParaRPr sz="1600"/>
          </a:p>
          <a:p>
            <a:pPr indent="-330200" lvl="0" marL="457200" rtl="0" algn="l">
              <a:spcBef>
                <a:spcPts val="0"/>
              </a:spcBef>
              <a:spcAft>
                <a:spcPts val="0"/>
              </a:spcAft>
              <a:buSzPts val="1600"/>
              <a:buChar char="●"/>
            </a:pPr>
            <a:r>
              <a:rPr b="1" lang="en-GB" sz="1600"/>
              <a:t>Standard Deviation:</a:t>
            </a:r>
            <a:r>
              <a:rPr lang="en-GB" sz="1600"/>
              <a:t> 0.045</a:t>
            </a:r>
            <a:endParaRPr sz="1600"/>
          </a:p>
          <a:p>
            <a:pPr indent="-330200" lvl="0" marL="457200" rtl="0" algn="l">
              <a:spcBef>
                <a:spcPts val="0"/>
              </a:spcBef>
              <a:spcAft>
                <a:spcPts val="0"/>
              </a:spcAft>
              <a:buSzPts val="1600"/>
              <a:buChar char="●"/>
            </a:pPr>
            <a:r>
              <a:rPr b="1" lang="en-GB" sz="1600"/>
              <a:t>Cross-validation scores:</a:t>
            </a:r>
            <a:r>
              <a:rPr lang="en-GB" sz="1600"/>
              <a:t> For each fold, the scores are as follows: [0.75384615 0.87692308 0.78461538 0.83076923 0.76923077]</a:t>
            </a:r>
            <a:endParaRPr sz="1600"/>
          </a:p>
          <a:p>
            <a:pPr indent="0" lvl="0" marL="457200" rtl="0" algn="l">
              <a:spcBef>
                <a:spcPts val="1200"/>
              </a:spcBef>
              <a:spcAft>
                <a:spcPts val="0"/>
              </a:spcAft>
              <a:buNone/>
            </a:pPr>
            <a:r>
              <a:t/>
            </a:r>
            <a:endParaRPr sz="1600"/>
          </a:p>
          <a:p>
            <a:pPr indent="0" lvl="0" marL="0" rtl="0" algn="l">
              <a:spcBef>
                <a:spcPts val="1200"/>
              </a:spcBef>
              <a:spcAft>
                <a:spcPts val="1200"/>
              </a:spcAft>
              <a:buNone/>
            </a:pPr>
            <a:r>
              <a:t/>
            </a:r>
            <a:endParaRPr sz="1600"/>
          </a:p>
        </p:txBody>
      </p:sp>
      <p:pic>
        <p:nvPicPr>
          <p:cNvPr id="337" name="Google Shape;337;p51"/>
          <p:cNvPicPr preferRelativeResize="0"/>
          <p:nvPr/>
        </p:nvPicPr>
        <p:blipFill>
          <a:blip r:embed="rId3">
            <a:alphaModFix/>
          </a:blip>
          <a:stretch>
            <a:fillRect/>
          </a:stretch>
        </p:blipFill>
        <p:spPr>
          <a:xfrm>
            <a:off x="230400" y="4435100"/>
            <a:ext cx="8839199" cy="4475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RESEARCH QUESTIONS</a:t>
            </a:r>
            <a:endParaRPr sz="2400">
              <a:latin typeface="Times New Roman"/>
              <a:ea typeface="Times New Roman"/>
              <a:cs typeface="Times New Roman"/>
              <a:sym typeface="Times New Roman"/>
            </a:endParaRPr>
          </a:p>
        </p:txBody>
      </p:sp>
      <p:sp>
        <p:nvSpPr>
          <p:cNvPr id="105" name="Google Shape;105;p16"/>
          <p:cNvSpPr txBox="1"/>
          <p:nvPr>
            <p:ph idx="1" type="body"/>
          </p:nvPr>
        </p:nvSpPr>
        <p:spPr>
          <a:xfrm>
            <a:off x="729450" y="2078875"/>
            <a:ext cx="7688700" cy="35709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Model Evaluation:</a:t>
            </a:r>
            <a:r>
              <a:rPr lang="en-GB" sz="1600"/>
              <a:t> How do various Machine Learning algorithms perform in classifying YouTube comments as ‘Spam’ or ‘Not Spam’?</a:t>
            </a:r>
            <a:endParaRPr sz="1600"/>
          </a:p>
          <a:p>
            <a:pPr indent="-330200" lvl="0" marL="457200" rtl="0" algn="l">
              <a:spcBef>
                <a:spcPts val="0"/>
              </a:spcBef>
              <a:spcAft>
                <a:spcPts val="0"/>
              </a:spcAft>
              <a:buSzPts val="1600"/>
              <a:buChar char="●"/>
            </a:pPr>
            <a:r>
              <a:rPr b="1" lang="en-GB" sz="1600"/>
              <a:t>Performance Comparison:</a:t>
            </a:r>
            <a:r>
              <a:rPr lang="en-GB" sz="1600"/>
              <a:t> Which Machine Learning algorithm achieves the highest accuracy in distinguishing between ‘Spam’ and ‘Not Spam’ comments?</a:t>
            </a:r>
            <a:endParaRPr sz="1600"/>
          </a:p>
          <a:p>
            <a:pPr indent="-330200" lvl="0" marL="457200" rtl="0" algn="l">
              <a:spcBef>
                <a:spcPts val="0"/>
              </a:spcBef>
              <a:spcAft>
                <a:spcPts val="0"/>
              </a:spcAft>
              <a:buSzPts val="1600"/>
              <a:buChar char="●"/>
            </a:pPr>
            <a:r>
              <a:rPr b="1" lang="en-GB" sz="1600"/>
              <a:t>Predictive Power:</a:t>
            </a:r>
            <a:r>
              <a:rPr lang="en-GB" sz="1600"/>
              <a:t> How well can the trained models predict whether a given comment is ‘Spam’ or ‘Not Spam’, based on its content?</a:t>
            </a:r>
            <a:endParaRPr sz="1600"/>
          </a:p>
          <a:p>
            <a:pPr indent="-330200" lvl="0" marL="457200" rtl="0" algn="l">
              <a:spcBef>
                <a:spcPts val="0"/>
              </a:spcBef>
              <a:spcAft>
                <a:spcPts val="0"/>
              </a:spcAft>
              <a:buSzPts val="1600"/>
              <a:buChar char="●"/>
            </a:pPr>
            <a:r>
              <a:rPr b="1" lang="en-GB" sz="1600"/>
              <a:t>Generalization:</a:t>
            </a:r>
            <a:r>
              <a:rPr lang="en-GB" sz="1600"/>
              <a:t> Do the trained models generalize well to unseen data, and how consistent are their performance metrics across different evaluation techniques?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729450" y="131865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(BERNOULLI NAIVE BAYES)</a:t>
            </a:r>
            <a:endParaRPr sz="2400">
              <a:latin typeface="Times New Roman"/>
              <a:ea typeface="Times New Roman"/>
              <a:cs typeface="Times New Roman"/>
              <a:sym typeface="Times New Roman"/>
            </a:endParaRPr>
          </a:p>
        </p:txBody>
      </p:sp>
      <p:sp>
        <p:nvSpPr>
          <p:cNvPr id="343" name="Google Shape;343;p52"/>
          <p:cNvSpPr txBox="1"/>
          <p:nvPr>
            <p:ph idx="1" type="body"/>
          </p:nvPr>
        </p:nvSpPr>
        <p:spPr>
          <a:xfrm>
            <a:off x="729450" y="2242050"/>
            <a:ext cx="7688700" cy="3004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Bernoulli Naive Bayes is a variant of the Naive Bayes algorithm that works well with binary feature vectors, making it suitable for text classification tasks like spam detection. It models the presence or absence of each term in the comment as a binary feature, ignoring the frequency of terms. This approach simplifies the computation and can yield good results, especially when dealing with short text documents like comments.</a:t>
            </a:r>
            <a:endParaRPr sz="1600"/>
          </a:p>
          <a:p>
            <a:pPr indent="0" lvl="0" marL="0" rtl="0" algn="l">
              <a:spcBef>
                <a:spcPts val="1200"/>
              </a:spcBef>
              <a:spcAft>
                <a:spcPts val="0"/>
              </a:spcAft>
              <a:buNone/>
            </a:pPr>
            <a:r>
              <a:rPr lang="en-GB" sz="1600">
                <a:highlight>
                  <a:srgbClr val="FFFFFF"/>
                </a:highlight>
              </a:rPr>
              <a:t>In order to implement this, I have used Python’s scikit-learn libraries’ class ‘</a:t>
            </a:r>
            <a:r>
              <a:rPr lang="en-GB" sz="1600"/>
              <a:t>BernoulliNB’</a:t>
            </a:r>
            <a:r>
              <a:rPr lang="en-GB" sz="1600">
                <a:highlight>
                  <a:srgbClr val="FFFFFF"/>
                </a:highlight>
              </a:rPr>
              <a:t>. </a:t>
            </a:r>
            <a:endParaRPr sz="1600"/>
          </a:p>
          <a:p>
            <a:pPr indent="0" lvl="0" marL="0" rtl="0" algn="l">
              <a:spcBef>
                <a:spcPts val="1200"/>
              </a:spcBef>
              <a:spcAft>
                <a:spcPts val="1200"/>
              </a:spcAft>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ph type="title"/>
          </p:nvPr>
        </p:nvSpPr>
        <p:spPr>
          <a:xfrm>
            <a:off x="727650" y="1291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BERNOULLI NAIVE BAYES - (CONTINUED)</a:t>
            </a:r>
            <a:endParaRPr sz="2400">
              <a:latin typeface="Times New Roman"/>
              <a:ea typeface="Times New Roman"/>
              <a:cs typeface="Times New Roman"/>
              <a:sym typeface="Times New Roman"/>
            </a:endParaRPr>
          </a:p>
        </p:txBody>
      </p:sp>
      <p:sp>
        <p:nvSpPr>
          <p:cNvPr id="349" name="Google Shape;349;p53"/>
          <p:cNvSpPr txBox="1"/>
          <p:nvPr>
            <p:ph idx="1" type="body"/>
          </p:nvPr>
        </p:nvSpPr>
        <p:spPr>
          <a:xfrm>
            <a:off x="727650" y="1845750"/>
            <a:ext cx="7688700" cy="369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The accuracy and classification report for Bernoulli Naive Bayes, applied on my dataset is shown. The key takeaways from this are:</a:t>
            </a:r>
            <a:endParaRPr sz="1600"/>
          </a:p>
          <a:p>
            <a:pPr indent="-323850" lvl="0" marL="457200" rtl="0" algn="l">
              <a:spcBef>
                <a:spcPts val="1200"/>
              </a:spcBef>
              <a:spcAft>
                <a:spcPts val="0"/>
              </a:spcAft>
              <a:buSzPts val="1500"/>
              <a:buChar char="●"/>
            </a:pPr>
            <a:r>
              <a:rPr b="1" lang="en-GB" sz="1500"/>
              <a:t>Accuracy:</a:t>
            </a:r>
            <a:r>
              <a:rPr lang="en-GB" sz="1500"/>
              <a:t> The model achieved an accuracy of 82.7%,                                                                                        indicating the overall correctness of its predictions.</a:t>
            </a:r>
            <a:endParaRPr sz="1500"/>
          </a:p>
          <a:p>
            <a:pPr indent="-323850" lvl="0" marL="457200" rtl="0" algn="l">
              <a:spcBef>
                <a:spcPts val="0"/>
              </a:spcBef>
              <a:spcAft>
                <a:spcPts val="0"/>
              </a:spcAft>
              <a:buSzPts val="1500"/>
              <a:buChar char="●"/>
            </a:pPr>
            <a:r>
              <a:rPr b="1" lang="en-GB" sz="1500"/>
              <a:t>Precision:</a:t>
            </a:r>
            <a:r>
              <a:rPr lang="en-GB" sz="1500"/>
              <a:t> For the "Not Spam" class, the precision is                                                                                                72%, meaning that 72% of comments predicted as                                                                                             "Not Spam" are indeed "Not Spam." For the "Spam"                                                                                                     class, the precision is 99%, indicating that 99% of comments predicted as "Spam" are indeed "Spam."</a:t>
            </a:r>
            <a:endParaRPr sz="1500"/>
          </a:p>
          <a:p>
            <a:pPr indent="-323850" lvl="0" marL="457200" rtl="0" algn="l">
              <a:spcBef>
                <a:spcPts val="0"/>
              </a:spcBef>
              <a:spcAft>
                <a:spcPts val="0"/>
              </a:spcAft>
              <a:buSzPts val="1500"/>
              <a:buChar char="●"/>
            </a:pPr>
            <a:r>
              <a:rPr b="1" lang="en-GB" sz="1500"/>
              <a:t>F1-score:</a:t>
            </a:r>
            <a:r>
              <a:rPr lang="en-GB" sz="1500"/>
              <a:t> The weighted average F1-score for the model is approximately 83%, indicating overall good performance across both classes.</a:t>
            </a:r>
            <a:endParaRPr sz="1500"/>
          </a:p>
          <a:p>
            <a:pPr indent="0" lvl="0" marL="0" rtl="0" algn="l">
              <a:spcBef>
                <a:spcPts val="1200"/>
              </a:spcBef>
              <a:spcAft>
                <a:spcPts val="1200"/>
              </a:spcAft>
              <a:buNone/>
            </a:pPr>
            <a:r>
              <a:t/>
            </a:r>
            <a:endParaRPr sz="1600"/>
          </a:p>
        </p:txBody>
      </p:sp>
      <p:pic>
        <p:nvPicPr>
          <p:cNvPr id="350" name="Google Shape;350;p53"/>
          <p:cNvPicPr preferRelativeResize="0"/>
          <p:nvPr/>
        </p:nvPicPr>
        <p:blipFill>
          <a:blip r:embed="rId3">
            <a:alphaModFix/>
          </a:blip>
          <a:stretch>
            <a:fillRect/>
          </a:stretch>
        </p:blipFill>
        <p:spPr>
          <a:xfrm>
            <a:off x="6055950" y="2327650"/>
            <a:ext cx="2789700" cy="1397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4"/>
          <p:cNvSpPr txBox="1"/>
          <p:nvPr>
            <p:ph type="title"/>
          </p:nvPr>
        </p:nvSpPr>
        <p:spPr>
          <a:xfrm>
            <a:off x="729450" y="12424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BERNOULLI NAIVE BAYES - (CONTINUED)</a:t>
            </a:r>
            <a:endParaRPr sz="2400">
              <a:latin typeface="Times New Roman"/>
              <a:ea typeface="Times New Roman"/>
              <a:cs typeface="Times New Roman"/>
              <a:sym typeface="Times New Roman"/>
            </a:endParaRPr>
          </a:p>
        </p:txBody>
      </p:sp>
      <p:sp>
        <p:nvSpPr>
          <p:cNvPr id="356" name="Google Shape;356;p54"/>
          <p:cNvSpPr txBox="1"/>
          <p:nvPr>
            <p:ph idx="1" type="body"/>
          </p:nvPr>
        </p:nvSpPr>
        <p:spPr>
          <a:xfrm>
            <a:off x="727650" y="17965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Recall:</a:t>
            </a:r>
            <a:r>
              <a:rPr lang="en-GB" sz="1600"/>
              <a:t> For the "Not Spam" class, the recall is 99%, implying that 99% of actual "Not Spam" comments were correctly predicted. For the "Spam" class, the recall is 69%, meaning that 69% of actual "Spam" comments were correctly predicted.</a:t>
            </a:r>
            <a:endParaRPr sz="1600"/>
          </a:p>
          <a:p>
            <a:pPr indent="-330200" lvl="0" marL="457200" rtl="0" algn="l">
              <a:spcBef>
                <a:spcPts val="0"/>
              </a:spcBef>
              <a:spcAft>
                <a:spcPts val="0"/>
              </a:spcAft>
              <a:buSzPts val="1600"/>
              <a:buChar char="●"/>
            </a:pPr>
            <a:r>
              <a:rPr b="1" lang="en-GB" sz="1600"/>
              <a:t>Support:</a:t>
            </a:r>
            <a:r>
              <a:rPr lang="en-GB" sz="1600"/>
              <a:t> There are 176 instances (actual instances) of "Not Spam" comments and 216 instances (actual instances) of "Spam" comments. This represents the number of instances in the test set for each class.</a:t>
            </a:r>
            <a:endParaRPr sz="1600"/>
          </a:p>
          <a:p>
            <a:pPr indent="0" lvl="0" marL="0" rtl="0" algn="l">
              <a:spcBef>
                <a:spcPts val="1200"/>
              </a:spcBef>
              <a:spcAft>
                <a:spcPts val="1200"/>
              </a:spcAft>
              <a:buNone/>
            </a:pPr>
            <a:r>
              <a:t/>
            </a:r>
            <a:endParaRPr sz="1600"/>
          </a:p>
        </p:txBody>
      </p:sp>
      <p:pic>
        <p:nvPicPr>
          <p:cNvPr id="357" name="Google Shape;357;p54"/>
          <p:cNvPicPr preferRelativeResize="0"/>
          <p:nvPr/>
        </p:nvPicPr>
        <p:blipFill>
          <a:blip r:embed="rId3">
            <a:alphaModFix/>
          </a:blip>
          <a:stretch>
            <a:fillRect/>
          </a:stretch>
        </p:blipFill>
        <p:spPr>
          <a:xfrm>
            <a:off x="3699925" y="3851725"/>
            <a:ext cx="2216575" cy="996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5"/>
          <p:cNvSpPr txBox="1"/>
          <p:nvPr>
            <p:ph type="title"/>
          </p:nvPr>
        </p:nvSpPr>
        <p:spPr>
          <a:xfrm>
            <a:off x="729450" y="1381925"/>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BERNOULLI NAIVE BAYES - (CONTINUED)</a:t>
            </a:r>
            <a:endParaRPr sz="2400">
              <a:latin typeface="Times New Roman"/>
              <a:ea typeface="Times New Roman"/>
              <a:cs typeface="Times New Roman"/>
              <a:sym typeface="Times New Roman"/>
            </a:endParaRPr>
          </a:p>
        </p:txBody>
      </p:sp>
      <p:pic>
        <p:nvPicPr>
          <p:cNvPr id="363" name="Google Shape;363;p55"/>
          <p:cNvPicPr preferRelativeResize="0"/>
          <p:nvPr/>
        </p:nvPicPr>
        <p:blipFill>
          <a:blip r:embed="rId3">
            <a:alphaModFix/>
          </a:blip>
          <a:stretch>
            <a:fillRect/>
          </a:stretch>
        </p:blipFill>
        <p:spPr>
          <a:xfrm>
            <a:off x="5410850" y="2655725"/>
            <a:ext cx="3138826" cy="2261100"/>
          </a:xfrm>
          <a:prstGeom prst="rect">
            <a:avLst/>
          </a:prstGeom>
          <a:noFill/>
          <a:ln>
            <a:noFill/>
          </a:ln>
        </p:spPr>
      </p:pic>
      <p:sp>
        <p:nvSpPr>
          <p:cNvPr id="364" name="Google Shape;364;p55"/>
          <p:cNvSpPr txBox="1"/>
          <p:nvPr>
            <p:ph idx="1" type="body"/>
          </p:nvPr>
        </p:nvSpPr>
        <p:spPr>
          <a:xfrm>
            <a:off x="729450" y="2012225"/>
            <a:ext cx="7688700" cy="285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Through the screenshot of the confusion matrix implemented for Bernoulli Naive Bayes, it can be interpreted that:</a:t>
            </a:r>
            <a:endParaRPr sz="1600"/>
          </a:p>
          <a:p>
            <a:pPr indent="-330200" lvl="0" marL="457200" rtl="0" algn="l">
              <a:spcBef>
                <a:spcPts val="1200"/>
              </a:spcBef>
              <a:spcAft>
                <a:spcPts val="0"/>
              </a:spcAft>
              <a:buSzPts val="1600"/>
              <a:buChar char="●"/>
            </a:pPr>
            <a:r>
              <a:rPr b="1" lang="en-GB" sz="1600"/>
              <a:t>TP:</a:t>
            </a:r>
            <a:r>
              <a:rPr lang="en-GB" sz="1600"/>
              <a:t> 175 instances </a:t>
            </a:r>
            <a:r>
              <a:rPr lang="en-GB" sz="1600"/>
              <a:t>(Correctly predicted                                                                                      ‘Not Spam’)</a:t>
            </a:r>
            <a:endParaRPr sz="1600"/>
          </a:p>
          <a:p>
            <a:pPr indent="-330200" lvl="0" marL="457200" rtl="0" algn="l">
              <a:spcBef>
                <a:spcPts val="0"/>
              </a:spcBef>
              <a:spcAft>
                <a:spcPts val="0"/>
              </a:spcAft>
              <a:buSzPts val="1600"/>
              <a:buChar char="●"/>
            </a:pPr>
            <a:r>
              <a:rPr b="1" lang="en-GB" sz="1600"/>
              <a:t>FP:</a:t>
            </a:r>
            <a:r>
              <a:rPr lang="en-GB" sz="1600"/>
              <a:t> 1 instance </a:t>
            </a:r>
            <a:r>
              <a:rPr lang="en-GB" sz="1600"/>
              <a:t>(Incorrectly predicted as                                                                                                         ‘Spam’, was actually ‘Not Spam’)</a:t>
            </a:r>
            <a:endParaRPr sz="1600"/>
          </a:p>
          <a:p>
            <a:pPr indent="-330200" lvl="0" marL="457200" rtl="0" algn="l">
              <a:spcBef>
                <a:spcPts val="0"/>
              </a:spcBef>
              <a:spcAft>
                <a:spcPts val="0"/>
              </a:spcAft>
              <a:buSzPts val="1600"/>
              <a:buChar char="●"/>
            </a:pPr>
            <a:r>
              <a:rPr b="1" lang="en-GB" sz="1600"/>
              <a:t>TN:</a:t>
            </a:r>
            <a:r>
              <a:rPr lang="en-GB" sz="1600"/>
              <a:t> 149 instances </a:t>
            </a:r>
            <a:r>
              <a:rPr lang="en-GB" sz="1600"/>
              <a:t>(Correctly predicted ‘Spam’)</a:t>
            </a:r>
            <a:endParaRPr sz="1600"/>
          </a:p>
          <a:p>
            <a:pPr indent="-330200" lvl="0" marL="457200" rtl="0" algn="l">
              <a:spcBef>
                <a:spcPts val="0"/>
              </a:spcBef>
              <a:spcAft>
                <a:spcPts val="0"/>
              </a:spcAft>
              <a:buSzPts val="1600"/>
              <a:buChar char="●"/>
            </a:pPr>
            <a:r>
              <a:rPr b="1" lang="en-GB" sz="1600"/>
              <a:t>FN:</a:t>
            </a:r>
            <a:r>
              <a:rPr lang="en-GB" sz="1600"/>
              <a:t> 67 instances </a:t>
            </a:r>
            <a:r>
              <a:rPr lang="en-GB" sz="1600"/>
              <a:t>(Incorrectly predicted as                                                                                 ‘Not Spam’, were actually ‘Spam’)</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BERNOULLI NAIVE BAYES - (CONTINUED)</a:t>
            </a:r>
            <a:endParaRPr sz="2400">
              <a:latin typeface="Times New Roman"/>
              <a:ea typeface="Times New Roman"/>
              <a:cs typeface="Times New Roman"/>
              <a:sym typeface="Times New Roman"/>
            </a:endParaRPr>
          </a:p>
        </p:txBody>
      </p:sp>
      <p:sp>
        <p:nvSpPr>
          <p:cNvPr id="370" name="Google Shape;370;p56"/>
          <p:cNvSpPr txBox="1"/>
          <p:nvPr>
            <p:ph idx="1" type="body"/>
          </p:nvPr>
        </p:nvSpPr>
        <p:spPr>
          <a:xfrm>
            <a:off x="727650" y="2015375"/>
            <a:ext cx="7688700" cy="272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through the screenshot for the cross-validation scores for Bernoulli Naive Bayes, it can be interpreted that:</a:t>
            </a:r>
            <a:endParaRPr sz="1600"/>
          </a:p>
          <a:p>
            <a:pPr indent="-330200" lvl="0" marL="457200" rtl="0" algn="l">
              <a:spcBef>
                <a:spcPts val="1200"/>
              </a:spcBef>
              <a:spcAft>
                <a:spcPts val="0"/>
              </a:spcAft>
              <a:buSzPts val="1600"/>
              <a:buChar char="●"/>
            </a:pPr>
            <a:r>
              <a:rPr b="1" lang="en-GB" sz="1600"/>
              <a:t>Mean Accuracy:</a:t>
            </a:r>
            <a:r>
              <a:rPr lang="en-GB" sz="1600"/>
              <a:t> Across all folds, the average accuracy achieved by the model is approximately 87.07%</a:t>
            </a:r>
            <a:endParaRPr sz="1600"/>
          </a:p>
          <a:p>
            <a:pPr indent="-330200" lvl="0" marL="457200" rtl="0" algn="l">
              <a:spcBef>
                <a:spcPts val="0"/>
              </a:spcBef>
              <a:spcAft>
                <a:spcPts val="0"/>
              </a:spcAft>
              <a:buSzPts val="1600"/>
              <a:buChar char="●"/>
            </a:pPr>
            <a:r>
              <a:rPr b="1" lang="en-GB" sz="1600"/>
              <a:t>Standard Deviation:</a:t>
            </a:r>
            <a:r>
              <a:rPr lang="en-GB" sz="1600"/>
              <a:t> 0.039</a:t>
            </a:r>
            <a:endParaRPr sz="1600"/>
          </a:p>
          <a:p>
            <a:pPr indent="-330200" lvl="0" marL="457200" rtl="0" algn="l">
              <a:spcBef>
                <a:spcPts val="0"/>
              </a:spcBef>
              <a:spcAft>
                <a:spcPts val="0"/>
              </a:spcAft>
              <a:buSzPts val="1600"/>
              <a:buChar char="●"/>
            </a:pPr>
            <a:r>
              <a:rPr b="1" lang="en-GB" sz="1600"/>
              <a:t>Cross-validation scores:</a:t>
            </a:r>
            <a:r>
              <a:rPr lang="en-GB" sz="1600"/>
              <a:t> For each fold, the scores are as follows: [0.8        0.86153846 0.90769231 0.87692308 0.90769231]</a:t>
            </a:r>
            <a:endParaRPr sz="1600"/>
          </a:p>
          <a:p>
            <a:pPr indent="0" lvl="0" marL="0" rtl="0" algn="l">
              <a:spcBef>
                <a:spcPts val="1200"/>
              </a:spcBef>
              <a:spcAft>
                <a:spcPts val="1200"/>
              </a:spcAft>
              <a:buNone/>
            </a:pPr>
            <a:r>
              <a:t/>
            </a:r>
            <a:endParaRPr sz="1600"/>
          </a:p>
        </p:txBody>
      </p:sp>
      <p:pic>
        <p:nvPicPr>
          <p:cNvPr id="371" name="Google Shape;371;p56"/>
          <p:cNvPicPr preferRelativeResize="0"/>
          <p:nvPr/>
        </p:nvPicPr>
        <p:blipFill>
          <a:blip r:embed="rId3">
            <a:alphaModFix/>
          </a:blip>
          <a:stretch>
            <a:fillRect/>
          </a:stretch>
        </p:blipFill>
        <p:spPr>
          <a:xfrm>
            <a:off x="228600" y="4511800"/>
            <a:ext cx="8839200" cy="37533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729450" y="1231475"/>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ANALYZING MACHINE LEARNING MODELS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GB" sz="2400">
                <a:latin typeface="Times New Roman"/>
                <a:ea typeface="Times New Roman"/>
                <a:cs typeface="Times New Roman"/>
                <a:sym typeface="Times New Roman"/>
              </a:rPr>
              <a:t>(LOGISTIC REGRESSION)</a:t>
            </a:r>
            <a:endParaRPr sz="2400">
              <a:latin typeface="Times New Roman"/>
              <a:ea typeface="Times New Roman"/>
              <a:cs typeface="Times New Roman"/>
              <a:sym typeface="Times New Roman"/>
            </a:endParaRPr>
          </a:p>
        </p:txBody>
      </p:sp>
      <p:sp>
        <p:nvSpPr>
          <p:cNvPr id="377" name="Google Shape;377;p57"/>
          <p:cNvSpPr txBox="1"/>
          <p:nvPr>
            <p:ph idx="1" type="body"/>
          </p:nvPr>
        </p:nvSpPr>
        <p:spPr>
          <a:xfrm>
            <a:off x="727650" y="2085125"/>
            <a:ext cx="7688700" cy="285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Unlike linear regression, which is used for predicting continuous outcomes, logistic regression is well-suited for binary classification tasks. It models the probability of the binary outcome using the logistic function, which transforms the output into a range between 0 and 1, representing the probability of "Spam" or “Not Spam” class. This algorithm is particularly useful for its simplicity, interpretability, and efficiency, making it a popular choice for classification problems with two outcome classes.</a:t>
            </a:r>
            <a:endParaRPr sz="1600"/>
          </a:p>
          <a:p>
            <a:pPr indent="0" lvl="0" marL="0" rtl="0" algn="l">
              <a:spcBef>
                <a:spcPts val="1200"/>
              </a:spcBef>
              <a:spcAft>
                <a:spcPts val="1200"/>
              </a:spcAft>
              <a:buNone/>
            </a:pPr>
            <a:r>
              <a:rPr lang="en-GB" sz="1600"/>
              <a:t>In order to implement this, I have used Python’s scikit-learn libraries’ class ‘LogisticRegression’ alongside passing the maximum number of iterations that the optimization algorithm will perform to converge to the optimal solution.</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727650" y="1290225"/>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LOGISTIC REGRESSION - (CONTINUED)</a:t>
            </a:r>
            <a:endParaRPr sz="2400">
              <a:latin typeface="Times New Roman"/>
              <a:ea typeface="Times New Roman"/>
              <a:cs typeface="Times New Roman"/>
              <a:sym typeface="Times New Roman"/>
            </a:endParaRPr>
          </a:p>
        </p:txBody>
      </p:sp>
      <p:sp>
        <p:nvSpPr>
          <p:cNvPr id="383" name="Google Shape;383;p58"/>
          <p:cNvSpPr txBox="1"/>
          <p:nvPr>
            <p:ph idx="1" type="body"/>
          </p:nvPr>
        </p:nvSpPr>
        <p:spPr>
          <a:xfrm>
            <a:off x="727650" y="1844325"/>
            <a:ext cx="7688700" cy="357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The accuracy and classification report for Logistic Regression applied on the dataset are as follows:</a:t>
            </a:r>
            <a:endParaRPr sz="1600"/>
          </a:p>
          <a:p>
            <a:pPr indent="-330200" lvl="0" marL="457200" rtl="0" algn="l">
              <a:spcBef>
                <a:spcPts val="1200"/>
              </a:spcBef>
              <a:spcAft>
                <a:spcPts val="0"/>
              </a:spcAft>
              <a:buSzPts val="1600"/>
              <a:buChar char="●"/>
            </a:pPr>
            <a:r>
              <a:rPr b="1" lang="en-GB" sz="1600"/>
              <a:t>Accuracy:</a:t>
            </a:r>
            <a:r>
              <a:rPr lang="en-GB" sz="1600"/>
              <a:t> The model achieved an accuracy of 94.9%                                                                                       , indicating the overall correctness of its predictions.</a:t>
            </a:r>
            <a:endParaRPr sz="1600"/>
          </a:p>
          <a:p>
            <a:pPr indent="-330200" lvl="0" marL="457200" rtl="0" algn="l">
              <a:spcBef>
                <a:spcPts val="0"/>
              </a:spcBef>
              <a:spcAft>
                <a:spcPts val="0"/>
              </a:spcAft>
              <a:buSzPts val="1600"/>
              <a:buChar char="●"/>
            </a:pPr>
            <a:r>
              <a:rPr b="1" lang="en-GB" sz="1600"/>
              <a:t>Precision:</a:t>
            </a:r>
            <a:r>
              <a:rPr lang="en-GB" sz="1600"/>
              <a:t> For the "Not Spam" class, the precision                                                                                               is 93%, meaning that 93% of comments predicted                                                                                                                                                    as "Not Spam" are indeed "Not Spam." For the "Spam" class, the precision is 97%, indicating that 97% of comments predicted as "Spam" are indeed "Spam."</a:t>
            </a:r>
            <a:endParaRPr sz="1600"/>
          </a:p>
          <a:p>
            <a:pPr indent="-330200" lvl="0" marL="457200" rtl="0" algn="l">
              <a:spcBef>
                <a:spcPts val="0"/>
              </a:spcBef>
              <a:spcAft>
                <a:spcPts val="0"/>
              </a:spcAft>
              <a:buSzPts val="1600"/>
              <a:buChar char="●"/>
            </a:pPr>
            <a:r>
              <a:rPr b="1" lang="en-GB" sz="1600"/>
              <a:t>F1-score:</a:t>
            </a:r>
            <a:r>
              <a:rPr lang="en-GB" sz="1600"/>
              <a:t> The weighted average F1-score for the model is approximately 95%, indicating overall good performance across both classes.</a:t>
            </a:r>
            <a:endParaRPr sz="1600"/>
          </a:p>
          <a:p>
            <a:pPr indent="0" lvl="0" marL="0" rtl="0" algn="l">
              <a:spcBef>
                <a:spcPts val="1200"/>
              </a:spcBef>
              <a:spcAft>
                <a:spcPts val="1200"/>
              </a:spcAft>
              <a:buNone/>
            </a:pPr>
            <a:r>
              <a:t/>
            </a:r>
            <a:endParaRPr sz="1600"/>
          </a:p>
        </p:txBody>
      </p:sp>
      <p:pic>
        <p:nvPicPr>
          <p:cNvPr id="384" name="Google Shape;384;p58"/>
          <p:cNvPicPr preferRelativeResize="0"/>
          <p:nvPr/>
        </p:nvPicPr>
        <p:blipFill>
          <a:blip r:embed="rId3">
            <a:alphaModFix/>
          </a:blip>
          <a:stretch>
            <a:fillRect/>
          </a:stretch>
        </p:blipFill>
        <p:spPr>
          <a:xfrm>
            <a:off x="6073400" y="2257925"/>
            <a:ext cx="2687000" cy="1312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9"/>
          <p:cNvSpPr txBox="1"/>
          <p:nvPr>
            <p:ph type="title"/>
          </p:nvPr>
        </p:nvSpPr>
        <p:spPr>
          <a:xfrm>
            <a:off x="729450" y="12424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LOGISTIC REGRESSION - (CONTINUED)</a:t>
            </a:r>
            <a:endParaRPr sz="2400">
              <a:latin typeface="Times New Roman"/>
              <a:ea typeface="Times New Roman"/>
              <a:cs typeface="Times New Roman"/>
              <a:sym typeface="Times New Roman"/>
            </a:endParaRPr>
          </a:p>
        </p:txBody>
      </p:sp>
      <p:sp>
        <p:nvSpPr>
          <p:cNvPr id="390" name="Google Shape;390;p59"/>
          <p:cNvSpPr txBox="1"/>
          <p:nvPr>
            <p:ph idx="1" type="body"/>
          </p:nvPr>
        </p:nvSpPr>
        <p:spPr>
          <a:xfrm>
            <a:off x="727650" y="1796550"/>
            <a:ext cx="7688700" cy="1847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Recall:</a:t>
            </a:r>
            <a:r>
              <a:rPr lang="en-GB" sz="1600"/>
              <a:t> For the "Not Spam" class, the recall is 96%, implying that 96% of actual "Not Spam" comments were correctly predicted. For the "Spam" class, the recall is 94%, meaning that 94% of actual "Spam" comments were correctly predicted.</a:t>
            </a:r>
            <a:endParaRPr sz="1600"/>
          </a:p>
          <a:p>
            <a:pPr indent="-330200" lvl="0" marL="457200" rtl="0" algn="l">
              <a:spcBef>
                <a:spcPts val="0"/>
              </a:spcBef>
              <a:spcAft>
                <a:spcPts val="0"/>
              </a:spcAft>
              <a:buSzPts val="1600"/>
              <a:buChar char="●"/>
            </a:pPr>
            <a:r>
              <a:rPr b="1" lang="en-GB" sz="1600"/>
              <a:t>Support:</a:t>
            </a:r>
            <a:r>
              <a:rPr lang="en-GB" sz="1600"/>
              <a:t> There are 176 instances (actual instances) of "Not Spam" comments and 216 instances (actual instances) of "Spam" comments. This represents the number of instances in the test set for each class.</a:t>
            </a:r>
            <a:endParaRPr sz="1600"/>
          </a:p>
        </p:txBody>
      </p:sp>
      <p:pic>
        <p:nvPicPr>
          <p:cNvPr id="391" name="Google Shape;391;p59"/>
          <p:cNvPicPr preferRelativeResize="0"/>
          <p:nvPr/>
        </p:nvPicPr>
        <p:blipFill>
          <a:blip r:embed="rId3">
            <a:alphaModFix/>
          </a:blip>
          <a:stretch>
            <a:fillRect/>
          </a:stretch>
        </p:blipFill>
        <p:spPr>
          <a:xfrm>
            <a:off x="3361050" y="3872250"/>
            <a:ext cx="2191200" cy="992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0"/>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LOGISTIC REGRESSION - (CONTINUED)</a:t>
            </a:r>
            <a:endParaRPr sz="2400">
              <a:latin typeface="Times New Roman"/>
              <a:ea typeface="Times New Roman"/>
              <a:cs typeface="Times New Roman"/>
              <a:sym typeface="Times New Roman"/>
            </a:endParaRPr>
          </a:p>
        </p:txBody>
      </p:sp>
      <p:sp>
        <p:nvSpPr>
          <p:cNvPr id="397" name="Google Shape;397;p60"/>
          <p:cNvSpPr txBox="1"/>
          <p:nvPr>
            <p:ph idx="1" type="body"/>
          </p:nvPr>
        </p:nvSpPr>
        <p:spPr>
          <a:xfrm>
            <a:off x="727650" y="1872750"/>
            <a:ext cx="7688700" cy="285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Through the screenshot of the confusion matrix implemented for Logistic Regression, it can be interpreted that:</a:t>
            </a:r>
            <a:endParaRPr sz="1600"/>
          </a:p>
          <a:p>
            <a:pPr indent="-330200" lvl="0" marL="457200" rtl="0" algn="l">
              <a:spcBef>
                <a:spcPts val="1200"/>
              </a:spcBef>
              <a:spcAft>
                <a:spcPts val="0"/>
              </a:spcAft>
              <a:buSzPts val="1600"/>
              <a:buChar char="●"/>
            </a:pPr>
            <a:r>
              <a:rPr b="1" lang="en-GB" sz="1600"/>
              <a:t>TP: </a:t>
            </a:r>
            <a:r>
              <a:rPr lang="en-GB" sz="1600"/>
              <a:t>169 instances (Correctly predicted                                                                                      ‘Not Spam’)</a:t>
            </a:r>
            <a:endParaRPr sz="1600"/>
          </a:p>
          <a:p>
            <a:pPr indent="-330200" lvl="0" marL="457200" rtl="0" algn="l">
              <a:spcBef>
                <a:spcPts val="0"/>
              </a:spcBef>
              <a:spcAft>
                <a:spcPts val="0"/>
              </a:spcAft>
              <a:buSzPts val="1600"/>
              <a:buChar char="●"/>
            </a:pPr>
            <a:r>
              <a:rPr b="1" lang="en-GB" sz="1600"/>
              <a:t>FP:</a:t>
            </a:r>
            <a:r>
              <a:rPr lang="en-GB" sz="1600"/>
              <a:t> 7 instances (Incorrectly predicted as                                                                                                         ‘Spam’, were actually ‘Not Spam’)</a:t>
            </a:r>
            <a:endParaRPr sz="1600"/>
          </a:p>
          <a:p>
            <a:pPr indent="-330200" lvl="0" marL="457200" rtl="0" algn="l">
              <a:spcBef>
                <a:spcPts val="0"/>
              </a:spcBef>
              <a:spcAft>
                <a:spcPts val="0"/>
              </a:spcAft>
              <a:buSzPts val="1600"/>
              <a:buChar char="●"/>
            </a:pPr>
            <a:r>
              <a:rPr b="1" lang="en-GB" sz="1600"/>
              <a:t>TN:</a:t>
            </a:r>
            <a:r>
              <a:rPr lang="en-GB" sz="1600"/>
              <a:t> 203 instances (Correctly predicted ‘Spam’)</a:t>
            </a:r>
            <a:endParaRPr sz="1600"/>
          </a:p>
          <a:p>
            <a:pPr indent="-330200" lvl="0" marL="457200" rtl="0" algn="l">
              <a:spcBef>
                <a:spcPts val="0"/>
              </a:spcBef>
              <a:spcAft>
                <a:spcPts val="0"/>
              </a:spcAft>
              <a:buSzPts val="1600"/>
              <a:buChar char="●"/>
            </a:pPr>
            <a:r>
              <a:rPr b="1" lang="en-GB" sz="1600"/>
              <a:t>FN:</a:t>
            </a:r>
            <a:r>
              <a:rPr lang="en-GB" sz="1600"/>
              <a:t> 13 instances (Incorrectly predicted as                                                                                 ‘Not Spam’, were actually ‘Spam’)</a:t>
            </a:r>
            <a:endParaRPr sz="1600"/>
          </a:p>
        </p:txBody>
      </p:sp>
      <p:pic>
        <p:nvPicPr>
          <p:cNvPr id="398" name="Google Shape;398;p60"/>
          <p:cNvPicPr preferRelativeResize="0"/>
          <p:nvPr/>
        </p:nvPicPr>
        <p:blipFill>
          <a:blip r:embed="rId3">
            <a:alphaModFix/>
          </a:blip>
          <a:stretch>
            <a:fillRect/>
          </a:stretch>
        </p:blipFill>
        <p:spPr>
          <a:xfrm>
            <a:off x="5850630" y="2462250"/>
            <a:ext cx="2946594" cy="22611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LOGISTIC REGRESSION - (CONTINUED)</a:t>
            </a:r>
            <a:endParaRPr sz="2400">
              <a:latin typeface="Times New Roman"/>
              <a:ea typeface="Times New Roman"/>
              <a:cs typeface="Times New Roman"/>
              <a:sym typeface="Times New Roman"/>
            </a:endParaRPr>
          </a:p>
        </p:txBody>
      </p:sp>
      <p:sp>
        <p:nvSpPr>
          <p:cNvPr id="404" name="Google Shape;404;p61"/>
          <p:cNvSpPr txBox="1"/>
          <p:nvPr>
            <p:ph idx="1" type="body"/>
          </p:nvPr>
        </p:nvSpPr>
        <p:spPr>
          <a:xfrm>
            <a:off x="727650" y="1991700"/>
            <a:ext cx="7688700" cy="2721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As seen through the screenshot for the cross-validation scores for Logistic Regression, it can be interpreted that:</a:t>
            </a:r>
            <a:endParaRPr sz="1600"/>
          </a:p>
          <a:p>
            <a:pPr indent="-330200" lvl="0" marL="457200" rtl="0" algn="l">
              <a:spcBef>
                <a:spcPts val="1200"/>
              </a:spcBef>
              <a:spcAft>
                <a:spcPts val="0"/>
              </a:spcAft>
              <a:buSzPts val="1600"/>
              <a:buChar char="●"/>
            </a:pPr>
            <a:r>
              <a:rPr b="1" lang="en-GB" sz="1600"/>
              <a:t>Mean Accuracy:</a:t>
            </a:r>
            <a:r>
              <a:rPr lang="en-GB" sz="1600"/>
              <a:t> Across all folds, the average accuracy achieved by the model is approximately 91.83%</a:t>
            </a:r>
            <a:endParaRPr sz="1600"/>
          </a:p>
          <a:p>
            <a:pPr indent="-330200" lvl="0" marL="457200" rtl="0" algn="l">
              <a:spcBef>
                <a:spcPts val="0"/>
              </a:spcBef>
              <a:spcAft>
                <a:spcPts val="0"/>
              </a:spcAft>
              <a:buSzPts val="1600"/>
              <a:buChar char="●"/>
            </a:pPr>
            <a:r>
              <a:rPr b="1" lang="en-GB" sz="1600"/>
              <a:t>Standard Deviation:</a:t>
            </a:r>
            <a:r>
              <a:rPr lang="en-GB" sz="1600"/>
              <a:t> 0.0103</a:t>
            </a:r>
            <a:endParaRPr sz="1600"/>
          </a:p>
          <a:p>
            <a:pPr indent="-330200" lvl="0" marL="457200" rtl="0" algn="l">
              <a:spcBef>
                <a:spcPts val="0"/>
              </a:spcBef>
              <a:spcAft>
                <a:spcPts val="0"/>
              </a:spcAft>
              <a:buSzPts val="1600"/>
              <a:buChar char="●"/>
            </a:pPr>
            <a:r>
              <a:rPr b="1" lang="en-GB" sz="1600"/>
              <a:t>Cross-validation scores:</a:t>
            </a:r>
            <a:r>
              <a:rPr lang="en-GB" sz="1600"/>
              <a:t> For each fold, the scores are as follows: [0.93670886 0.91139241 0.92307692 0.91025641 0.91025641]</a:t>
            </a:r>
            <a:endParaRPr sz="1600"/>
          </a:p>
          <a:p>
            <a:pPr indent="0" lvl="0" marL="0" rtl="0" algn="l">
              <a:spcBef>
                <a:spcPts val="1200"/>
              </a:spcBef>
              <a:spcAft>
                <a:spcPts val="1200"/>
              </a:spcAft>
              <a:buNone/>
            </a:pPr>
            <a:r>
              <a:t/>
            </a:r>
            <a:endParaRPr sz="1600"/>
          </a:p>
        </p:txBody>
      </p:sp>
      <p:pic>
        <p:nvPicPr>
          <p:cNvPr id="405" name="Google Shape;405;p61"/>
          <p:cNvPicPr preferRelativeResize="0"/>
          <p:nvPr/>
        </p:nvPicPr>
        <p:blipFill>
          <a:blip r:embed="rId3">
            <a:alphaModFix/>
          </a:blip>
          <a:stretch>
            <a:fillRect/>
          </a:stretch>
        </p:blipFill>
        <p:spPr>
          <a:xfrm>
            <a:off x="287550" y="4388825"/>
            <a:ext cx="87249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24890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RESEARCH QUESTIONS (CONTINUED)</a:t>
            </a:r>
            <a:endParaRPr sz="2400">
              <a:latin typeface="Times New Roman"/>
              <a:ea typeface="Times New Roman"/>
              <a:cs typeface="Times New Roman"/>
              <a:sym typeface="Times New Roman"/>
            </a:endParaRPr>
          </a:p>
        </p:txBody>
      </p:sp>
      <p:sp>
        <p:nvSpPr>
          <p:cNvPr id="111" name="Google Shape;111;p17"/>
          <p:cNvSpPr txBox="1"/>
          <p:nvPr>
            <p:ph idx="1" type="body"/>
          </p:nvPr>
        </p:nvSpPr>
        <p:spPr>
          <a:xfrm>
            <a:off x="727650" y="1803000"/>
            <a:ext cx="7688700" cy="32631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Cross-Validation Strategies:</a:t>
            </a:r>
            <a:r>
              <a:rPr lang="en-GB" sz="1600"/>
              <a:t> How do different cross-validation strategies, such as stratified k-fold and time-series cross-validation, impact the performance and robustness of the trained models?</a:t>
            </a:r>
            <a:endParaRPr sz="1600"/>
          </a:p>
          <a:p>
            <a:pPr indent="-330200" lvl="0" marL="457200" rtl="0" algn="l">
              <a:spcBef>
                <a:spcPts val="0"/>
              </a:spcBef>
              <a:spcAft>
                <a:spcPts val="0"/>
              </a:spcAft>
              <a:buSzPts val="1600"/>
              <a:buChar char="●"/>
            </a:pPr>
            <a:r>
              <a:rPr b="1" lang="en-GB" sz="1600"/>
              <a:t>Confusion Matrix Analysis:</a:t>
            </a:r>
            <a:r>
              <a:rPr lang="en-GB" sz="1600"/>
              <a:t> What insights can we glean from the confusion matrices of the trained models regarding their true positive, false positive, true negative, and false negative rates?</a:t>
            </a:r>
            <a:endParaRPr sz="1600"/>
          </a:p>
          <a:p>
            <a:pPr indent="-330200" lvl="0" marL="457200" rtl="0" algn="l">
              <a:spcBef>
                <a:spcPts val="0"/>
              </a:spcBef>
              <a:spcAft>
                <a:spcPts val="0"/>
              </a:spcAft>
              <a:buSzPts val="1600"/>
              <a:buChar char="●"/>
            </a:pPr>
            <a:r>
              <a:rPr b="1" lang="en-GB" sz="1600"/>
              <a:t>Model Interpretability:</a:t>
            </a:r>
            <a:r>
              <a:rPr lang="en-GB" sz="1600"/>
              <a:t> Can we interpret and explain the decision-making process of the trained models, particularly in distinguishing between ‘Spam’ and ‘Not Spam’ comments?</a:t>
            </a:r>
            <a:endParaRPr sz="1600"/>
          </a:p>
          <a:p>
            <a:pPr indent="-330200" lvl="0" marL="457200" rtl="0" algn="l">
              <a:spcBef>
                <a:spcPts val="0"/>
              </a:spcBef>
              <a:spcAft>
                <a:spcPts val="0"/>
              </a:spcAft>
              <a:buSzPts val="1600"/>
              <a:buChar char="●"/>
            </a:pPr>
            <a:r>
              <a:rPr b="1" lang="en-GB" sz="1600"/>
              <a:t>Feature Importance:</a:t>
            </a:r>
            <a:r>
              <a:rPr lang="en-GB" sz="1600"/>
              <a:t> Can we determine which features or characteristics of comments are most indicative of ‘Spam’ behavior?</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2"/>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COMPARING THE MODELS</a:t>
            </a:r>
            <a:endParaRPr sz="2400">
              <a:latin typeface="Times New Roman"/>
              <a:ea typeface="Times New Roman"/>
              <a:cs typeface="Times New Roman"/>
              <a:sym typeface="Times New Roman"/>
            </a:endParaRPr>
          </a:p>
        </p:txBody>
      </p:sp>
      <p:pic>
        <p:nvPicPr>
          <p:cNvPr id="411" name="Google Shape;411;p62"/>
          <p:cNvPicPr preferRelativeResize="0"/>
          <p:nvPr/>
        </p:nvPicPr>
        <p:blipFill>
          <a:blip r:embed="rId3">
            <a:alphaModFix/>
          </a:blip>
          <a:stretch>
            <a:fillRect/>
          </a:stretch>
        </p:blipFill>
        <p:spPr>
          <a:xfrm>
            <a:off x="729450" y="3411575"/>
            <a:ext cx="3321625" cy="1635475"/>
          </a:xfrm>
          <a:prstGeom prst="rect">
            <a:avLst/>
          </a:prstGeom>
          <a:noFill/>
          <a:ln>
            <a:noFill/>
          </a:ln>
        </p:spPr>
      </p:pic>
      <p:pic>
        <p:nvPicPr>
          <p:cNvPr id="412" name="Google Shape;412;p62"/>
          <p:cNvPicPr preferRelativeResize="0"/>
          <p:nvPr/>
        </p:nvPicPr>
        <p:blipFill>
          <a:blip r:embed="rId4">
            <a:alphaModFix/>
          </a:blip>
          <a:stretch>
            <a:fillRect/>
          </a:stretch>
        </p:blipFill>
        <p:spPr>
          <a:xfrm>
            <a:off x="4201100" y="3483175"/>
            <a:ext cx="4662000" cy="1288375"/>
          </a:xfrm>
          <a:prstGeom prst="rect">
            <a:avLst/>
          </a:prstGeom>
          <a:noFill/>
          <a:ln>
            <a:noFill/>
          </a:ln>
        </p:spPr>
      </p:pic>
      <p:sp>
        <p:nvSpPr>
          <p:cNvPr id="413" name="Google Shape;413;p62"/>
          <p:cNvSpPr txBox="1"/>
          <p:nvPr>
            <p:ph idx="1" type="body"/>
          </p:nvPr>
        </p:nvSpPr>
        <p:spPr>
          <a:xfrm>
            <a:off x="729450" y="17965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As seen in the screenshots attached below, the predictions made by five Machine Learning models shown in </a:t>
            </a:r>
            <a:r>
              <a:rPr lang="en-GB" sz="1600"/>
              <a:t>previous</a:t>
            </a:r>
            <a:r>
              <a:rPr lang="en-GB" sz="1600"/>
              <a:t> slides for four sample texts are shown. Most of the algorithms predict the SPAM and NOT SPAM comments correctly. However, for Logistic Regression, it can be seen through the sample text that for one input (Get rich....), it shows the result incorrectly.</a:t>
            </a:r>
            <a:endParaRPr sz="1600"/>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3"/>
          <p:cNvSpPr txBox="1"/>
          <p:nvPr>
            <p:ph type="title"/>
          </p:nvPr>
        </p:nvSpPr>
        <p:spPr>
          <a:xfrm>
            <a:off x="729450" y="12424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COMPARING THE MODELS - CONTINUED</a:t>
            </a:r>
            <a:endParaRPr sz="2400">
              <a:latin typeface="Times New Roman"/>
              <a:ea typeface="Times New Roman"/>
              <a:cs typeface="Times New Roman"/>
              <a:sym typeface="Times New Roman"/>
            </a:endParaRPr>
          </a:p>
        </p:txBody>
      </p:sp>
      <p:sp>
        <p:nvSpPr>
          <p:cNvPr id="419" name="Google Shape;419;p63"/>
          <p:cNvSpPr txBox="1"/>
          <p:nvPr>
            <p:ph idx="1" type="body"/>
          </p:nvPr>
        </p:nvSpPr>
        <p:spPr>
          <a:xfrm>
            <a:off x="729450" y="17965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As seen through the “Bar Plot” created by comparing the accuracies for all the 5</a:t>
            </a:r>
            <a:r>
              <a:rPr lang="en-GB" sz="1600"/>
              <a:t> </a:t>
            </a:r>
            <a:r>
              <a:rPr lang="en-GB" sz="1600"/>
              <a:t>Machine Learning models shown in the previous slides, it can be seen that the Support Vector Machine (SVM)  algorithm has the highest accuracy.</a:t>
            </a:r>
            <a:endParaRPr sz="1600"/>
          </a:p>
          <a:p>
            <a:pPr indent="0" lvl="0" marL="0" rtl="0" algn="l">
              <a:spcBef>
                <a:spcPts val="1200"/>
              </a:spcBef>
              <a:spcAft>
                <a:spcPts val="1200"/>
              </a:spcAft>
              <a:buNone/>
            </a:pPr>
            <a:r>
              <a:t/>
            </a:r>
            <a:endParaRPr/>
          </a:p>
        </p:txBody>
      </p:sp>
      <p:pic>
        <p:nvPicPr>
          <p:cNvPr id="420" name="Google Shape;420;p63"/>
          <p:cNvPicPr preferRelativeResize="0"/>
          <p:nvPr/>
        </p:nvPicPr>
        <p:blipFill>
          <a:blip r:embed="rId3">
            <a:alphaModFix/>
          </a:blip>
          <a:stretch>
            <a:fillRect/>
          </a:stretch>
        </p:blipFill>
        <p:spPr>
          <a:xfrm>
            <a:off x="2220125" y="2848600"/>
            <a:ext cx="4184551" cy="205077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RESULTS</a:t>
            </a:r>
            <a:endParaRPr sz="2400">
              <a:latin typeface="Times New Roman"/>
              <a:ea typeface="Times New Roman"/>
              <a:cs typeface="Times New Roman"/>
              <a:sym typeface="Times New Roman"/>
            </a:endParaRPr>
          </a:p>
        </p:txBody>
      </p:sp>
      <p:sp>
        <p:nvSpPr>
          <p:cNvPr id="426" name="Google Shape;426;p64"/>
          <p:cNvSpPr txBox="1"/>
          <p:nvPr>
            <p:ph idx="1" type="body"/>
          </p:nvPr>
        </p:nvSpPr>
        <p:spPr>
          <a:xfrm>
            <a:off x="729450" y="1872750"/>
            <a:ext cx="7688700" cy="5011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Based on the analysis of various Machine Learning algorithms and their performance metrics, the SVM (Support Vector Machine) model emerges as the best choice for the task of YouTube Spam Classification for the given dataset. Some reasons for using the same are:</a:t>
            </a:r>
            <a:endParaRPr sz="1600"/>
          </a:p>
          <a:p>
            <a:pPr indent="-330200" lvl="0" marL="457200" rtl="0" algn="l">
              <a:spcBef>
                <a:spcPts val="1200"/>
              </a:spcBef>
              <a:spcAft>
                <a:spcPts val="0"/>
              </a:spcAft>
              <a:buSzPts val="1600"/>
              <a:buChar char="●"/>
            </a:pPr>
            <a:r>
              <a:rPr b="1" lang="en-GB" sz="1600"/>
              <a:t>High Accuracy:</a:t>
            </a:r>
            <a:r>
              <a:rPr lang="en-GB" sz="1600"/>
              <a:t> The SVM model achieves the highest accuracy among all the tested algorithms, with an accuracy of approximately 95.7%.</a:t>
            </a:r>
            <a:endParaRPr sz="1600"/>
          </a:p>
          <a:p>
            <a:pPr indent="-330200" lvl="0" marL="457200" rtl="0" algn="l">
              <a:spcBef>
                <a:spcPts val="0"/>
              </a:spcBef>
              <a:spcAft>
                <a:spcPts val="0"/>
              </a:spcAft>
              <a:buSzPts val="1600"/>
              <a:buChar char="●"/>
            </a:pPr>
            <a:r>
              <a:rPr b="1" lang="en-GB" sz="1600"/>
              <a:t>Precision and Recall:</a:t>
            </a:r>
            <a:r>
              <a:rPr lang="en-GB" sz="1600"/>
              <a:t> The SVM model demonstrates consistently high precision and recall values for both the "Not Spam" and "Spam" classes. This indicates that it effectively identifies true positives while minimizing false positives and false negatives.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GB" sz="1600"/>
              <a:t>Therefore, based on these considerations, the SVM model is recommended as the optimal choice for YouTube spam analysis due to its high accuracy, precision, recall, and consistent performance across different evaluation metrics.</a:t>
            </a:r>
            <a:endParaRPr sz="1600"/>
          </a:p>
          <a:p>
            <a:pPr indent="0" lvl="0" marL="0" rtl="0" algn="l">
              <a:spcBef>
                <a:spcPts val="1200"/>
              </a:spcBef>
              <a:spcAft>
                <a:spcPts val="1200"/>
              </a:spcAft>
              <a:buNone/>
            </a:pPr>
            <a:r>
              <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5"/>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RESULTS (CONTINUED)</a:t>
            </a:r>
            <a:endParaRPr sz="2400">
              <a:latin typeface="Times New Roman"/>
              <a:ea typeface="Times New Roman"/>
              <a:cs typeface="Times New Roman"/>
              <a:sym typeface="Times New Roman"/>
            </a:endParaRPr>
          </a:p>
        </p:txBody>
      </p:sp>
      <p:sp>
        <p:nvSpPr>
          <p:cNvPr id="432" name="Google Shape;432;p65"/>
          <p:cNvSpPr txBox="1"/>
          <p:nvPr>
            <p:ph idx="1" type="body"/>
          </p:nvPr>
        </p:nvSpPr>
        <p:spPr>
          <a:xfrm>
            <a:off x="729450" y="2002675"/>
            <a:ext cx="76887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GB" sz="1600"/>
              <a:t>Consistent Performance:</a:t>
            </a:r>
            <a:r>
              <a:rPr lang="en-GB" sz="1600"/>
              <a:t> The SVM model maintains its accuracy and robustness across different evaluation metrics, including precision, recall, and F1-score.</a:t>
            </a:r>
            <a:endParaRPr sz="1600"/>
          </a:p>
          <a:p>
            <a:pPr indent="-330200" lvl="0" marL="457200" rtl="0" algn="l">
              <a:spcBef>
                <a:spcPts val="0"/>
              </a:spcBef>
              <a:spcAft>
                <a:spcPts val="0"/>
              </a:spcAft>
              <a:buSzPts val="1600"/>
              <a:buChar char="●"/>
            </a:pPr>
            <a:r>
              <a:rPr b="1" lang="en-GB" sz="1600"/>
              <a:t>Cross-validation Scores:</a:t>
            </a:r>
            <a:r>
              <a:rPr lang="en-GB" sz="1600"/>
              <a:t> The SVM model exhibits stable performance across different cross-validation folds, with a mean accuracy of approximately 93.6% and a low standard deviation.</a:t>
            </a:r>
            <a:endParaRPr sz="1600"/>
          </a:p>
          <a:p>
            <a:pPr indent="-330200" lvl="0" marL="457200" rtl="0" algn="l">
              <a:spcBef>
                <a:spcPts val="0"/>
              </a:spcBef>
              <a:spcAft>
                <a:spcPts val="0"/>
              </a:spcAft>
              <a:buSzPts val="1600"/>
              <a:buChar char="●"/>
            </a:pPr>
            <a:r>
              <a:rPr b="1" lang="en-GB" sz="1600"/>
              <a:t>Confusion Matrix Analysis:</a:t>
            </a:r>
            <a:r>
              <a:rPr lang="en-GB" sz="1600"/>
              <a:t> The confusion matrix analysis further supports the effectiveness of the SVM model, with a balanced distribution of true positives, true negatives, false positives, and false negatives.</a:t>
            </a: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CONCLUSIONS</a:t>
            </a:r>
            <a:endParaRPr sz="2400">
              <a:latin typeface="Times New Roman"/>
              <a:ea typeface="Times New Roman"/>
              <a:cs typeface="Times New Roman"/>
              <a:sym typeface="Times New Roman"/>
            </a:endParaRPr>
          </a:p>
        </p:txBody>
      </p:sp>
      <p:sp>
        <p:nvSpPr>
          <p:cNvPr id="438" name="Google Shape;438;p66"/>
          <p:cNvSpPr txBox="1"/>
          <p:nvPr>
            <p:ph idx="1" type="body"/>
          </p:nvPr>
        </p:nvSpPr>
        <p:spPr>
          <a:xfrm>
            <a:off x="729450" y="2002675"/>
            <a:ext cx="7688700" cy="3724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In this project, I aimed to analyze and create several Machine Learning models to classify YouTube comments as either 'Spam' or 'Not Spam.' Leveraging  datasets sourced from Kaggle, I preprocessed the data, applied various classification algorithms, and evaluated their performance. Below is the conclusion drawn from my analysis:</a:t>
            </a:r>
            <a:endParaRPr sz="1600"/>
          </a:p>
          <a:p>
            <a:pPr indent="-330200" lvl="0" marL="457200" rtl="0" algn="l">
              <a:spcBef>
                <a:spcPts val="1200"/>
              </a:spcBef>
              <a:spcAft>
                <a:spcPts val="0"/>
              </a:spcAft>
              <a:buSzPts val="1600"/>
              <a:buChar char="●"/>
            </a:pPr>
            <a:r>
              <a:rPr lang="en-GB" sz="1600"/>
              <a:t>Implemented machine learning algorithms for classifying YouTube comments as "Spam" or "Not Spam" correctly.</a:t>
            </a:r>
            <a:endParaRPr sz="1600"/>
          </a:p>
          <a:p>
            <a:pPr indent="-330200" lvl="0" marL="457200" rtl="0" algn="l">
              <a:spcBef>
                <a:spcPts val="0"/>
              </a:spcBef>
              <a:spcAft>
                <a:spcPts val="0"/>
              </a:spcAft>
              <a:buSzPts val="1600"/>
              <a:buChar char="●"/>
            </a:pPr>
            <a:r>
              <a:rPr lang="en-GB" sz="1600"/>
              <a:t>Efficiently preprocessed the dataset by cleaning text data, tokenizing words, and removing stopwords.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CONCLUSIONS</a:t>
            </a:r>
            <a:endParaRPr sz="2400">
              <a:latin typeface="Times New Roman"/>
              <a:ea typeface="Times New Roman"/>
              <a:cs typeface="Times New Roman"/>
              <a:sym typeface="Times New Roman"/>
            </a:endParaRPr>
          </a:p>
        </p:txBody>
      </p:sp>
      <p:sp>
        <p:nvSpPr>
          <p:cNvPr id="444" name="Google Shape;444;p67"/>
          <p:cNvSpPr txBox="1"/>
          <p:nvPr>
            <p:ph idx="1" type="body"/>
          </p:nvPr>
        </p:nvSpPr>
        <p:spPr>
          <a:xfrm>
            <a:off x="729450" y="2002675"/>
            <a:ext cx="7688700" cy="2696700"/>
          </a:xfrm>
          <a:prstGeom prst="rect">
            <a:avLst/>
          </a:prstGeom>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GB" sz="1600"/>
              <a:t>Tested five classification algorithms: SVM, Random Forest, Multinomial Naive Bayes, Bernoulli Naive Bayes, and Logistic Regression.</a:t>
            </a:r>
            <a:endParaRPr sz="1600"/>
          </a:p>
          <a:p>
            <a:pPr indent="-330200" lvl="0" marL="457200" rtl="0" algn="l">
              <a:spcBef>
                <a:spcPts val="0"/>
              </a:spcBef>
              <a:spcAft>
                <a:spcPts val="0"/>
              </a:spcAft>
              <a:buSzPts val="1600"/>
              <a:buChar char="●"/>
            </a:pPr>
            <a:r>
              <a:rPr lang="en-GB" sz="1600"/>
              <a:t>SVM emerged as the most effective model, achieving an accuracy of approximately 95.7%.</a:t>
            </a:r>
            <a:endParaRPr sz="1600"/>
          </a:p>
          <a:p>
            <a:pPr indent="-330200" lvl="0" marL="457200" rtl="0" algn="l">
              <a:spcBef>
                <a:spcPts val="0"/>
              </a:spcBef>
              <a:spcAft>
                <a:spcPts val="0"/>
              </a:spcAft>
              <a:buSzPts val="1600"/>
              <a:buChar char="●"/>
            </a:pPr>
            <a:r>
              <a:rPr lang="en-GB" sz="1600"/>
              <a:t>SVM demonstrated high precision and recall for both "Spam" and "Not Spam" classes.</a:t>
            </a:r>
            <a:endParaRPr sz="1600"/>
          </a:p>
          <a:p>
            <a:pPr indent="-330200" lvl="0" marL="457200" rtl="0" algn="l">
              <a:spcBef>
                <a:spcPts val="0"/>
              </a:spcBef>
              <a:spcAft>
                <a:spcPts val="0"/>
              </a:spcAft>
              <a:buSzPts val="1600"/>
              <a:buChar char="●"/>
            </a:pPr>
            <a:r>
              <a:rPr lang="en-GB" sz="1600"/>
              <a:t>Consistent performance of SVM across different evaluation metrics and cross-validation folds.</a:t>
            </a:r>
            <a:endParaRPr sz="1600"/>
          </a:p>
          <a:p>
            <a:pPr indent="-330200" lvl="0" marL="457200" rtl="0" algn="l">
              <a:spcBef>
                <a:spcPts val="0"/>
              </a:spcBef>
              <a:spcAft>
                <a:spcPts val="0"/>
              </a:spcAft>
              <a:buSzPts val="1600"/>
              <a:buChar char="●"/>
            </a:pPr>
            <a:r>
              <a:rPr lang="en-GB" sz="1600"/>
              <a:t>Confusion matrix analysis provided insights into the model's performance.</a:t>
            </a:r>
            <a:endParaRPr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8"/>
          <p:cNvSpPr txBox="1"/>
          <p:nvPr>
            <p:ph type="title"/>
          </p:nvPr>
        </p:nvSpPr>
        <p:spPr>
          <a:xfrm>
            <a:off x="729450" y="1394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
        <p:nvSpPr>
          <p:cNvPr id="450" name="Google Shape;450;p68"/>
          <p:cNvSpPr txBox="1"/>
          <p:nvPr>
            <p:ph idx="1" type="body"/>
          </p:nvPr>
        </p:nvSpPr>
        <p:spPr>
          <a:xfrm>
            <a:off x="729450" y="2078875"/>
            <a:ext cx="1037400" cy="535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GB" sz="1600"/>
              <a:t>Arpit Shah</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DATASET AND DATASET VARIABLES DESCRIPTION</a:t>
            </a:r>
            <a:endParaRPr sz="2400">
              <a:latin typeface="Times New Roman"/>
              <a:ea typeface="Times New Roman"/>
              <a:cs typeface="Times New Roman"/>
              <a:sym typeface="Times New Roman"/>
            </a:endParaRPr>
          </a:p>
        </p:txBody>
      </p:sp>
      <p:sp>
        <p:nvSpPr>
          <p:cNvPr id="117" name="Google Shape;117;p18"/>
          <p:cNvSpPr txBox="1"/>
          <p:nvPr>
            <p:ph idx="1" type="body"/>
          </p:nvPr>
        </p:nvSpPr>
        <p:spPr>
          <a:xfrm>
            <a:off x="729450" y="2242050"/>
            <a:ext cx="7688700" cy="4032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1600"/>
              <a:t>The dataset utilized for this project is created by combining the following 5 datasets, all of which are sourced from ‘Kaggle’:</a:t>
            </a:r>
            <a:endParaRPr sz="1600"/>
          </a:p>
          <a:p>
            <a:pPr indent="-330200" lvl="0" marL="457200" rtl="0" algn="l">
              <a:spcBef>
                <a:spcPts val="1200"/>
              </a:spcBef>
              <a:spcAft>
                <a:spcPts val="0"/>
              </a:spcAft>
              <a:buSzPts val="1600"/>
              <a:buChar char="●"/>
            </a:pPr>
            <a:r>
              <a:rPr lang="en-GB" sz="1600"/>
              <a:t>Youtube01-Psy.csv</a:t>
            </a:r>
            <a:endParaRPr sz="1600"/>
          </a:p>
          <a:p>
            <a:pPr indent="-330200" lvl="0" marL="457200" rtl="0" algn="l">
              <a:spcBef>
                <a:spcPts val="0"/>
              </a:spcBef>
              <a:spcAft>
                <a:spcPts val="0"/>
              </a:spcAft>
              <a:buSzPts val="1600"/>
              <a:buChar char="●"/>
            </a:pPr>
            <a:r>
              <a:rPr lang="en-GB" sz="1600"/>
              <a:t>Youtube02-KatePerry.csv</a:t>
            </a:r>
            <a:endParaRPr sz="1600"/>
          </a:p>
          <a:p>
            <a:pPr indent="-330200" lvl="0" marL="457200" rtl="0" algn="l">
              <a:spcBef>
                <a:spcPts val="0"/>
              </a:spcBef>
              <a:spcAft>
                <a:spcPts val="0"/>
              </a:spcAft>
              <a:buSzPts val="1600"/>
              <a:buChar char="●"/>
            </a:pPr>
            <a:r>
              <a:rPr lang="en-GB" sz="1600"/>
              <a:t>Youtube03-LMFAO.csv</a:t>
            </a:r>
            <a:endParaRPr sz="1600"/>
          </a:p>
          <a:p>
            <a:pPr indent="-330200" lvl="0" marL="457200" rtl="0" algn="l">
              <a:spcBef>
                <a:spcPts val="0"/>
              </a:spcBef>
              <a:spcAft>
                <a:spcPts val="0"/>
              </a:spcAft>
              <a:buSzPts val="1600"/>
              <a:buChar char="●"/>
            </a:pPr>
            <a:r>
              <a:rPr lang="en-GB" sz="1600"/>
              <a:t>Youtube04-Eminem.csv</a:t>
            </a:r>
            <a:endParaRPr sz="1600"/>
          </a:p>
          <a:p>
            <a:pPr indent="-330200" lvl="0" marL="457200" rtl="0" algn="l">
              <a:spcBef>
                <a:spcPts val="0"/>
              </a:spcBef>
              <a:spcAft>
                <a:spcPts val="0"/>
              </a:spcAft>
              <a:buSzPts val="1600"/>
              <a:buChar char="●"/>
            </a:pPr>
            <a:r>
              <a:rPr lang="en-GB" sz="1600"/>
              <a:t>Youtube05-Shakira.csv</a:t>
            </a:r>
            <a:endParaRPr sz="1600"/>
          </a:p>
          <a:p>
            <a:pPr indent="0" lvl="0" marL="0" rtl="0" algn="l">
              <a:spcBef>
                <a:spcPts val="1200"/>
              </a:spcBef>
              <a:spcAft>
                <a:spcPts val="0"/>
              </a:spcAft>
              <a:buNone/>
            </a:pPr>
            <a:r>
              <a:rPr b="1" lang="en-GB" sz="1600"/>
              <a:t>Link:</a:t>
            </a:r>
            <a:r>
              <a:rPr lang="en-GB" sz="1600"/>
              <a:t> </a:t>
            </a:r>
            <a:r>
              <a:rPr lang="en-GB" sz="1600" u="sng">
                <a:solidFill>
                  <a:schemeClr val="accent5"/>
                </a:solidFill>
                <a:hlinkClick r:id="rId3">
                  <a:extLst>
                    <a:ext uri="{A12FA001-AC4F-418D-AE19-62706E023703}">
                      <ahyp:hlinkClr val="tx"/>
                    </a:ext>
                  </a:extLst>
                </a:hlinkClick>
              </a:rPr>
              <a:t>https://www.kaggle.com/datasets/lakshmi25npathi/images/data</a:t>
            </a:r>
            <a:endParaRPr sz="17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DATASET AND DATASET VARIABLES DESCRIPTION (CONTINUED)</a:t>
            </a:r>
            <a:endParaRPr sz="2400"/>
          </a:p>
        </p:txBody>
      </p:sp>
      <p:sp>
        <p:nvSpPr>
          <p:cNvPr id="123" name="Google Shape;123;p19"/>
          <p:cNvSpPr txBox="1"/>
          <p:nvPr>
            <p:ph idx="1" type="body"/>
          </p:nvPr>
        </p:nvSpPr>
        <p:spPr>
          <a:xfrm>
            <a:off x="729450" y="2242050"/>
            <a:ext cx="7688700" cy="2979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t>The dataset </a:t>
            </a:r>
            <a:r>
              <a:rPr lang="en-GB" sz="1600"/>
              <a:t>consists of approximately 1956 rows and 5 columns, which are subsequently trimmed to have 2 columns as per project requirements. Description of the columns is as follows:</a:t>
            </a:r>
            <a:endParaRPr sz="1600"/>
          </a:p>
          <a:p>
            <a:pPr indent="-330200" lvl="0" marL="457200" rtl="0" algn="l">
              <a:lnSpc>
                <a:spcPct val="115000"/>
              </a:lnSpc>
              <a:spcBef>
                <a:spcPts val="0"/>
              </a:spcBef>
              <a:spcAft>
                <a:spcPts val="0"/>
              </a:spcAft>
              <a:buSzPts val="1600"/>
              <a:buChar char="●"/>
            </a:pPr>
            <a:r>
              <a:rPr b="1" lang="en-GB" sz="1600"/>
              <a:t>COMMENTS_ID:</a:t>
            </a:r>
            <a:r>
              <a:rPr lang="en-GB" sz="1600"/>
              <a:t>  Serves as a unique identifier for each comment.</a:t>
            </a:r>
            <a:endParaRPr sz="1600"/>
          </a:p>
          <a:p>
            <a:pPr indent="-330200" lvl="0" marL="457200" rtl="0" algn="l">
              <a:lnSpc>
                <a:spcPct val="115000"/>
              </a:lnSpc>
              <a:spcBef>
                <a:spcPts val="0"/>
              </a:spcBef>
              <a:spcAft>
                <a:spcPts val="0"/>
              </a:spcAft>
              <a:buSzPts val="1600"/>
              <a:buChar char="●"/>
            </a:pPr>
            <a:r>
              <a:rPr b="1" lang="en-GB" sz="1600"/>
              <a:t>AUTHOR:</a:t>
            </a:r>
            <a:r>
              <a:rPr lang="en-GB" sz="1600"/>
              <a:t> Denotes the user who posted the comment.</a:t>
            </a:r>
            <a:endParaRPr sz="1600"/>
          </a:p>
          <a:p>
            <a:pPr indent="-330200" lvl="0" marL="457200" rtl="0" algn="l">
              <a:lnSpc>
                <a:spcPct val="115000"/>
              </a:lnSpc>
              <a:spcBef>
                <a:spcPts val="0"/>
              </a:spcBef>
              <a:spcAft>
                <a:spcPts val="0"/>
              </a:spcAft>
              <a:buSzPts val="1600"/>
              <a:buChar char="●"/>
            </a:pPr>
            <a:r>
              <a:rPr b="1" lang="en-GB" sz="1600"/>
              <a:t>DATE:</a:t>
            </a:r>
            <a:r>
              <a:rPr lang="en-GB" sz="1600"/>
              <a:t> Indicates the ‘Date’ and ‘Time’ when the comment was posted.</a:t>
            </a:r>
            <a:endParaRPr sz="1600"/>
          </a:p>
          <a:p>
            <a:pPr indent="-330200" lvl="0" marL="457200" rtl="0" algn="l">
              <a:lnSpc>
                <a:spcPct val="115000"/>
              </a:lnSpc>
              <a:spcBef>
                <a:spcPts val="0"/>
              </a:spcBef>
              <a:spcAft>
                <a:spcPts val="0"/>
              </a:spcAft>
              <a:buSzPts val="1600"/>
              <a:buChar char="●"/>
            </a:pPr>
            <a:r>
              <a:rPr b="1" lang="en-GB" sz="1600"/>
              <a:t>CONTENT:</a:t>
            </a:r>
            <a:r>
              <a:rPr lang="en-GB" sz="1600"/>
              <a:t>  Contains the actual text content of the comments.</a:t>
            </a:r>
            <a:endParaRPr sz="1600"/>
          </a:p>
          <a:p>
            <a:pPr indent="-330200" lvl="0" marL="457200" rtl="0" algn="l">
              <a:lnSpc>
                <a:spcPct val="115000"/>
              </a:lnSpc>
              <a:spcBef>
                <a:spcPts val="0"/>
              </a:spcBef>
              <a:spcAft>
                <a:spcPts val="0"/>
              </a:spcAft>
              <a:buSzPts val="1600"/>
              <a:buChar char="●"/>
            </a:pPr>
            <a:r>
              <a:rPr b="1" lang="en-GB" sz="1600"/>
              <a:t>CLASS:</a:t>
            </a:r>
            <a:r>
              <a:rPr lang="en-GB" sz="1600"/>
              <a:t> Represents the classification label of each comment, with values indicating whether a comment is categorized as 'Spam' (1) or 'Not Spam' (0).</a:t>
            </a:r>
            <a:endParaRPr sz="1600"/>
          </a:p>
          <a:p>
            <a:pPr indent="0" lvl="0" marL="0" rtl="0" algn="l">
              <a:lnSpc>
                <a:spcPct val="115000"/>
              </a:lnSpc>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ORIGINAL DATASET</a:t>
            </a:r>
            <a:endParaRPr sz="2400">
              <a:latin typeface="Times New Roman"/>
              <a:ea typeface="Times New Roman"/>
              <a:cs typeface="Times New Roman"/>
              <a:sym typeface="Times New Roman"/>
            </a:endParaRPr>
          </a:p>
        </p:txBody>
      </p:sp>
      <p:sp>
        <p:nvSpPr>
          <p:cNvPr id="129" name="Google Shape;129;p20"/>
          <p:cNvSpPr txBox="1"/>
          <p:nvPr>
            <p:ph idx="1" type="body"/>
          </p:nvPr>
        </p:nvSpPr>
        <p:spPr>
          <a:xfrm>
            <a:off x="727650" y="1872750"/>
            <a:ext cx="7688700" cy="714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sz="1600"/>
              <a:t>As stated in the previous slide, the dataset consists of 1956 rows and 5 columns. Some of the dataset features can be seen </a:t>
            </a:r>
            <a:r>
              <a:rPr lang="en-GB" sz="1600"/>
              <a:t>through</a:t>
            </a:r>
            <a:r>
              <a:rPr lang="en-GB" sz="1600"/>
              <a:t> the screenshot attached below:</a:t>
            </a:r>
            <a:endParaRPr sz="1600"/>
          </a:p>
        </p:txBody>
      </p:sp>
      <p:pic>
        <p:nvPicPr>
          <p:cNvPr id="130" name="Google Shape;130;p20"/>
          <p:cNvPicPr preferRelativeResize="0"/>
          <p:nvPr/>
        </p:nvPicPr>
        <p:blipFill>
          <a:blip r:embed="rId3">
            <a:alphaModFix/>
          </a:blip>
          <a:stretch>
            <a:fillRect/>
          </a:stretch>
        </p:blipFill>
        <p:spPr>
          <a:xfrm>
            <a:off x="346625" y="2571750"/>
            <a:ext cx="5286199" cy="1694150"/>
          </a:xfrm>
          <a:prstGeom prst="rect">
            <a:avLst/>
          </a:prstGeom>
          <a:noFill/>
          <a:ln>
            <a:noFill/>
          </a:ln>
        </p:spPr>
      </p:pic>
      <p:pic>
        <p:nvPicPr>
          <p:cNvPr id="131" name="Google Shape;131;p20"/>
          <p:cNvPicPr preferRelativeResize="0"/>
          <p:nvPr/>
        </p:nvPicPr>
        <p:blipFill>
          <a:blip r:embed="rId4">
            <a:alphaModFix/>
          </a:blip>
          <a:stretch>
            <a:fillRect/>
          </a:stretch>
        </p:blipFill>
        <p:spPr>
          <a:xfrm>
            <a:off x="5721975" y="2487475"/>
            <a:ext cx="3175999" cy="2545599"/>
          </a:xfrm>
          <a:prstGeom prst="rect">
            <a:avLst/>
          </a:prstGeom>
          <a:noFill/>
          <a:ln>
            <a:noFill/>
          </a:ln>
        </p:spPr>
      </p:pic>
      <p:pic>
        <p:nvPicPr>
          <p:cNvPr id="132" name="Google Shape;132;p20"/>
          <p:cNvPicPr preferRelativeResize="0"/>
          <p:nvPr/>
        </p:nvPicPr>
        <p:blipFill>
          <a:blip r:embed="rId5">
            <a:alphaModFix/>
          </a:blip>
          <a:stretch>
            <a:fillRect/>
          </a:stretch>
        </p:blipFill>
        <p:spPr>
          <a:xfrm>
            <a:off x="409675" y="4339975"/>
            <a:ext cx="5160101" cy="68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body"/>
          </p:nvPr>
        </p:nvSpPr>
        <p:spPr>
          <a:xfrm>
            <a:off x="729450" y="1796550"/>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600"/>
              <a:t>In order to perform Youtube Spam Comments Analysis </a:t>
            </a:r>
            <a:r>
              <a:rPr lang="en-GB" sz="1600"/>
              <a:t>through</a:t>
            </a:r>
            <a:r>
              <a:rPr lang="en-GB" sz="1600"/>
              <a:t> the Machine Learning algorithms, there are 2 things that are to be done for cleaning this dataset:</a:t>
            </a:r>
            <a:endParaRPr sz="1600"/>
          </a:p>
          <a:p>
            <a:pPr indent="-330200" lvl="0" marL="457200" rtl="0" algn="l">
              <a:spcBef>
                <a:spcPts val="1200"/>
              </a:spcBef>
              <a:spcAft>
                <a:spcPts val="0"/>
              </a:spcAft>
              <a:buSzPts val="1600"/>
              <a:buChar char="●"/>
            </a:pPr>
            <a:r>
              <a:rPr lang="en-GB" sz="1600"/>
              <a:t>For Spam Comment Detection, only ‘CONTENT’ and ‘CLASS’ columns are required. Hence, we can drop the </a:t>
            </a:r>
            <a:r>
              <a:rPr lang="en-GB" sz="1600"/>
              <a:t>remaining</a:t>
            </a:r>
            <a:r>
              <a:rPr lang="en-GB" sz="1600"/>
              <a:t> columns without worrying about NULL/Missing values present in the ‘DATE’ column as seen in the previous slide.</a:t>
            </a:r>
            <a:endParaRPr sz="1600"/>
          </a:p>
          <a:p>
            <a:pPr indent="-330200" lvl="0" marL="457200" rtl="0" algn="l">
              <a:spcBef>
                <a:spcPts val="0"/>
              </a:spcBef>
              <a:spcAft>
                <a:spcPts val="0"/>
              </a:spcAft>
              <a:buSzPts val="1600"/>
              <a:buChar char="●"/>
            </a:pPr>
            <a:r>
              <a:rPr lang="en-GB" sz="1600"/>
              <a:t>‘CLASS’ column contains only 0s and 1s. It might be difficult to understand whether a comment is ‘SPAM‘(1)  or ‘NOT SPAM’ (0) as per this. Hence we need to map the corresponding integer values to their respective classifications. </a:t>
            </a:r>
            <a:endParaRPr sz="1600"/>
          </a:p>
        </p:txBody>
      </p:sp>
      <p:sp>
        <p:nvSpPr>
          <p:cNvPr id="138" name="Google Shape;138;p21"/>
          <p:cNvSpPr txBox="1"/>
          <p:nvPr>
            <p:ph type="title"/>
          </p:nvPr>
        </p:nvSpPr>
        <p:spPr>
          <a:xfrm>
            <a:off x="729450" y="1242450"/>
            <a:ext cx="7688700" cy="554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Times New Roman"/>
                <a:ea typeface="Times New Roman"/>
                <a:cs typeface="Times New Roman"/>
                <a:sym typeface="Times New Roman"/>
              </a:rPr>
              <a:t>CLEANING DATASET</a:t>
            </a:r>
            <a:endParaRPr sz="2400">
              <a:latin typeface="Times New Roman"/>
              <a:ea typeface="Times New Roman"/>
              <a:cs typeface="Times New Roman"/>
              <a:sym typeface="Times New Roman"/>
            </a:endParaRPr>
          </a:p>
        </p:txBody>
      </p:sp>
      <p:pic>
        <p:nvPicPr>
          <p:cNvPr id="139" name="Google Shape;139;p21"/>
          <p:cNvPicPr preferRelativeResize="0"/>
          <p:nvPr/>
        </p:nvPicPr>
        <p:blipFill>
          <a:blip r:embed="rId3">
            <a:alphaModFix/>
          </a:blip>
          <a:stretch>
            <a:fillRect/>
          </a:stretch>
        </p:blipFill>
        <p:spPr>
          <a:xfrm>
            <a:off x="2941450" y="4221025"/>
            <a:ext cx="4358899" cy="66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