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85658" y="165892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84556"/>
                </a:moveTo>
                <a:lnTo>
                  <a:pt x="169024" y="45161"/>
                </a:lnTo>
                <a:lnTo>
                  <a:pt x="135826" y="11950"/>
                </a:lnTo>
                <a:lnTo>
                  <a:pt x="96431" y="0"/>
                </a:lnTo>
                <a:lnTo>
                  <a:pt x="84556" y="0"/>
                </a:lnTo>
                <a:lnTo>
                  <a:pt x="45148" y="11950"/>
                </a:lnTo>
                <a:lnTo>
                  <a:pt x="11950" y="45161"/>
                </a:lnTo>
                <a:lnTo>
                  <a:pt x="0" y="84556"/>
                </a:lnTo>
                <a:lnTo>
                  <a:pt x="0" y="96431"/>
                </a:lnTo>
                <a:lnTo>
                  <a:pt x="11950" y="135826"/>
                </a:lnTo>
                <a:lnTo>
                  <a:pt x="45148" y="169037"/>
                </a:lnTo>
                <a:lnTo>
                  <a:pt x="84556" y="180975"/>
                </a:lnTo>
                <a:lnTo>
                  <a:pt x="96431" y="180975"/>
                </a:lnTo>
                <a:lnTo>
                  <a:pt x="135826" y="169037"/>
                </a:lnTo>
                <a:lnTo>
                  <a:pt x="169024" y="135826"/>
                </a:lnTo>
                <a:lnTo>
                  <a:pt x="180975" y="96431"/>
                </a:lnTo>
                <a:lnTo>
                  <a:pt x="180975" y="90487"/>
                </a:lnTo>
                <a:lnTo>
                  <a:pt x="180975" y="84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97722" y="1417625"/>
            <a:ext cx="14305254" cy="631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17061942" y="0"/>
                </a:lnTo>
                <a:lnTo>
                  <a:pt x="17061942" y="1225550"/>
                </a:lnTo>
                <a:lnTo>
                  <a:pt x="17061942" y="9061450"/>
                </a:lnTo>
                <a:lnTo>
                  <a:pt x="12092534" y="9061450"/>
                </a:lnTo>
                <a:lnTo>
                  <a:pt x="12092534" y="9057615"/>
                </a:lnTo>
                <a:lnTo>
                  <a:pt x="6195504" y="9057615"/>
                </a:lnTo>
                <a:lnTo>
                  <a:pt x="6195504" y="9061450"/>
                </a:lnTo>
                <a:lnTo>
                  <a:pt x="1225994" y="9061450"/>
                </a:lnTo>
                <a:lnTo>
                  <a:pt x="1225994" y="1225550"/>
                </a:lnTo>
                <a:lnTo>
                  <a:pt x="6195504" y="1225550"/>
                </a:lnTo>
                <a:lnTo>
                  <a:pt x="6195504" y="1230045"/>
                </a:lnTo>
                <a:lnTo>
                  <a:pt x="12092534" y="1230045"/>
                </a:lnTo>
                <a:lnTo>
                  <a:pt x="12092534" y="1225550"/>
                </a:lnTo>
                <a:lnTo>
                  <a:pt x="17061942" y="1225550"/>
                </a:lnTo>
                <a:lnTo>
                  <a:pt x="17061942" y="0"/>
                </a:lnTo>
                <a:lnTo>
                  <a:pt x="11815737" y="0"/>
                </a:lnTo>
                <a:lnTo>
                  <a:pt x="11815737" y="1828"/>
                </a:lnTo>
                <a:lnTo>
                  <a:pt x="6472263" y="1828"/>
                </a:lnTo>
                <a:lnTo>
                  <a:pt x="6472263" y="0"/>
                </a:lnTo>
                <a:lnTo>
                  <a:pt x="0" y="0"/>
                </a:lnTo>
                <a:lnTo>
                  <a:pt x="0" y="1225550"/>
                </a:lnTo>
                <a:lnTo>
                  <a:pt x="0" y="9061450"/>
                </a:lnTo>
                <a:lnTo>
                  <a:pt x="0" y="10287000"/>
                </a:lnTo>
                <a:lnTo>
                  <a:pt x="6472263" y="10287000"/>
                </a:lnTo>
                <a:lnTo>
                  <a:pt x="6472263" y="10285832"/>
                </a:lnTo>
                <a:lnTo>
                  <a:pt x="11815737" y="10285832"/>
                </a:lnTo>
                <a:lnTo>
                  <a:pt x="11815737" y="10287000"/>
                </a:lnTo>
                <a:lnTo>
                  <a:pt x="18288000" y="10287000"/>
                </a:lnTo>
                <a:lnTo>
                  <a:pt x="18288000" y="9061450"/>
                </a:lnTo>
                <a:lnTo>
                  <a:pt x="18288000" y="122555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81420" y="1232548"/>
            <a:ext cx="6537858" cy="688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1220" y="2142439"/>
            <a:ext cx="15398259" cy="6739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1604" y="1253096"/>
            <a:ext cx="9424035" cy="613727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ctr" marL="12065" marR="5080" indent="296545">
              <a:lnSpc>
                <a:spcPct val="100200"/>
              </a:lnSpc>
              <a:spcBef>
                <a:spcPts val="115"/>
              </a:spcBef>
            </a:pPr>
            <a:r>
              <a:rPr dirty="0" sz="10000" spc="220" b="1">
                <a:solidFill>
                  <a:srgbClr val="FFFFFF"/>
                </a:solidFill>
                <a:latin typeface="Times New Roman"/>
                <a:cs typeface="Times New Roman"/>
              </a:rPr>
              <a:t>Vendor </a:t>
            </a:r>
            <a:r>
              <a:rPr dirty="0" sz="10000" spc="2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0" spc="160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0000" spc="55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0000" spc="19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0000" spc="15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10000" spc="66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0000" spc="24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0000" spc="750" b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0000" spc="195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0000" spc="595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0000" spc="535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0000" spc="62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0000" spc="-1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0" spc="-420" b="1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10000" spc="-5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0" spc="-300" b="1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dirty="0" sz="10000" spc="440" b="1">
                <a:solidFill>
                  <a:srgbClr val="FFFFFF"/>
                </a:solidFill>
                <a:latin typeface="Times New Roman"/>
                <a:cs typeface="Times New Roman"/>
              </a:rPr>
              <a:t>Comprehensive </a:t>
            </a:r>
            <a:r>
              <a:rPr dirty="0" sz="10000" spc="-24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0" spc="315" b="1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10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17061942" y="0"/>
                </a:lnTo>
                <a:lnTo>
                  <a:pt x="17061942" y="1225550"/>
                </a:lnTo>
                <a:lnTo>
                  <a:pt x="17061942" y="9061450"/>
                </a:lnTo>
                <a:lnTo>
                  <a:pt x="12092534" y="9061450"/>
                </a:lnTo>
                <a:lnTo>
                  <a:pt x="12092534" y="9057615"/>
                </a:lnTo>
                <a:lnTo>
                  <a:pt x="6195504" y="9057615"/>
                </a:lnTo>
                <a:lnTo>
                  <a:pt x="6195504" y="9061450"/>
                </a:lnTo>
                <a:lnTo>
                  <a:pt x="1225994" y="9061450"/>
                </a:lnTo>
                <a:lnTo>
                  <a:pt x="1225994" y="1225550"/>
                </a:lnTo>
                <a:lnTo>
                  <a:pt x="6195504" y="1225550"/>
                </a:lnTo>
                <a:lnTo>
                  <a:pt x="6195504" y="1230045"/>
                </a:lnTo>
                <a:lnTo>
                  <a:pt x="12092534" y="1230045"/>
                </a:lnTo>
                <a:lnTo>
                  <a:pt x="12092534" y="1225550"/>
                </a:lnTo>
                <a:lnTo>
                  <a:pt x="17061942" y="1225550"/>
                </a:lnTo>
                <a:lnTo>
                  <a:pt x="17061942" y="0"/>
                </a:lnTo>
                <a:lnTo>
                  <a:pt x="11815737" y="0"/>
                </a:lnTo>
                <a:lnTo>
                  <a:pt x="11815737" y="1828"/>
                </a:lnTo>
                <a:lnTo>
                  <a:pt x="6472263" y="1828"/>
                </a:lnTo>
                <a:lnTo>
                  <a:pt x="6472263" y="0"/>
                </a:lnTo>
                <a:lnTo>
                  <a:pt x="0" y="0"/>
                </a:lnTo>
                <a:lnTo>
                  <a:pt x="0" y="1225550"/>
                </a:lnTo>
                <a:lnTo>
                  <a:pt x="0" y="9061450"/>
                </a:lnTo>
                <a:lnTo>
                  <a:pt x="0" y="10287000"/>
                </a:lnTo>
                <a:lnTo>
                  <a:pt x="6472263" y="10287000"/>
                </a:lnTo>
                <a:lnTo>
                  <a:pt x="6472263" y="10285832"/>
                </a:lnTo>
                <a:lnTo>
                  <a:pt x="11815737" y="10285832"/>
                </a:lnTo>
                <a:lnTo>
                  <a:pt x="11815737" y="10287000"/>
                </a:lnTo>
                <a:lnTo>
                  <a:pt x="18288000" y="10287000"/>
                </a:lnTo>
                <a:lnTo>
                  <a:pt x="18288000" y="9061450"/>
                </a:lnTo>
                <a:lnTo>
                  <a:pt x="18288000" y="122555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K</a:t>
            </a:r>
            <a:r>
              <a:rPr dirty="0" spc="-30"/>
              <a:t>e</a:t>
            </a:r>
            <a:r>
              <a:rPr dirty="0" spc="-185"/>
              <a:t>y</a:t>
            </a:r>
            <a:r>
              <a:rPr dirty="0" spc="-170"/>
              <a:t> </a:t>
            </a:r>
            <a:r>
              <a:rPr dirty="0" spc="-15"/>
              <a:t>Insights</a:t>
            </a:r>
            <a:r>
              <a:rPr dirty="0" spc="-50"/>
              <a:t> </a:t>
            </a:r>
            <a:r>
              <a:rPr dirty="0" spc="-20"/>
              <a:t>and</a:t>
            </a:r>
            <a:r>
              <a:rPr dirty="0" spc="-50"/>
              <a:t> </a:t>
            </a:r>
            <a:r>
              <a:rPr dirty="0" spc="-35"/>
              <a:t>Findi</a:t>
            </a:r>
            <a:r>
              <a:rPr dirty="0" spc="-80"/>
              <a:t>n</a:t>
            </a:r>
            <a:r>
              <a:rPr dirty="0" spc="-85"/>
              <a:t>g</a:t>
            </a:r>
            <a:r>
              <a:rPr dirty="0" spc="55"/>
              <a:t>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015937" y="4709599"/>
            <a:ext cx="5396865" cy="4093210"/>
            <a:chOff x="11015937" y="4709599"/>
            <a:chExt cx="5396865" cy="40932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47460" y="6922600"/>
              <a:ext cx="165100" cy="1746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8679" y="7322650"/>
              <a:ext cx="165100" cy="1746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25966" y="4709599"/>
              <a:ext cx="165100" cy="1746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2308" y="5109649"/>
              <a:ext cx="165100" cy="1746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15937" y="8627841"/>
              <a:ext cx="165100" cy="17462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51220" y="2142439"/>
            <a:ext cx="15227935" cy="673989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ctr" marL="1342390" marR="1222375">
              <a:lnSpc>
                <a:spcPct val="101400"/>
              </a:lnSpc>
              <a:spcBef>
                <a:spcPts val="60"/>
              </a:spcBef>
            </a:pPr>
            <a:r>
              <a:rPr dirty="0" sz="2250" spc="60">
                <a:latin typeface="Verdana"/>
                <a:cs typeface="Verdana"/>
              </a:rPr>
              <a:t>Optimizing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 spc="10">
                <a:latin typeface="Verdana"/>
                <a:cs typeface="Verdana"/>
              </a:rPr>
              <a:t>vendor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30">
                <a:latin typeface="Verdana"/>
                <a:cs typeface="Verdana"/>
              </a:rPr>
              <a:t>performance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requires</a:t>
            </a:r>
            <a:r>
              <a:rPr dirty="0" sz="2250" spc="-195">
                <a:latin typeface="Verdana"/>
                <a:cs typeface="Verdana"/>
              </a:rPr>
              <a:t> </a:t>
            </a:r>
            <a:r>
              <a:rPr dirty="0" sz="2250" spc="-25">
                <a:latin typeface="Verdana"/>
                <a:cs typeface="Verdana"/>
              </a:rPr>
              <a:t>a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-100" b="1">
                <a:latin typeface="Verdana"/>
                <a:cs typeface="Verdana"/>
              </a:rPr>
              <a:t>comprehensive</a:t>
            </a:r>
            <a:r>
              <a:rPr dirty="0" sz="2250" spc="-135" b="1">
                <a:latin typeface="Verdana"/>
                <a:cs typeface="Verdana"/>
              </a:rPr>
              <a:t> </a:t>
            </a:r>
            <a:r>
              <a:rPr dirty="0" sz="2250" spc="-95" b="1">
                <a:latin typeface="Verdana"/>
                <a:cs typeface="Verdana"/>
              </a:rPr>
              <a:t>approach</a:t>
            </a:r>
            <a:r>
              <a:rPr dirty="0" sz="2250" spc="-170" b="1">
                <a:latin typeface="Verdana"/>
                <a:cs typeface="Verdana"/>
              </a:rPr>
              <a:t> </a:t>
            </a:r>
            <a:r>
              <a:rPr dirty="0" sz="2250" spc="30">
                <a:latin typeface="Verdana"/>
                <a:cs typeface="Verdana"/>
              </a:rPr>
              <a:t>that</a:t>
            </a:r>
            <a:r>
              <a:rPr dirty="0" sz="2250" spc="-190">
                <a:latin typeface="Verdana"/>
                <a:cs typeface="Verdana"/>
              </a:rPr>
              <a:t> </a:t>
            </a:r>
            <a:r>
              <a:rPr dirty="0" sz="2250" spc="25">
                <a:latin typeface="Verdana"/>
                <a:cs typeface="Verdana"/>
              </a:rPr>
              <a:t>encompasses </a:t>
            </a:r>
            <a:r>
              <a:rPr dirty="0" sz="2250" spc="-775">
                <a:latin typeface="Verdana"/>
                <a:cs typeface="Verdana"/>
              </a:rPr>
              <a:t> </a:t>
            </a:r>
            <a:r>
              <a:rPr dirty="0" sz="2250" spc="-100" b="1">
                <a:latin typeface="Verdana"/>
                <a:cs typeface="Verdana"/>
              </a:rPr>
              <a:t>Performance </a:t>
            </a:r>
            <a:r>
              <a:rPr dirty="0" sz="2250" spc="-125" b="1">
                <a:latin typeface="Verdana"/>
                <a:cs typeface="Verdana"/>
              </a:rPr>
              <a:t>Rating</a:t>
            </a:r>
            <a:r>
              <a:rPr dirty="0" sz="2250" spc="-125">
                <a:latin typeface="Verdana"/>
                <a:cs typeface="Verdana"/>
              </a:rPr>
              <a:t>, </a:t>
            </a:r>
            <a:r>
              <a:rPr dirty="0" sz="2250" spc="-110" b="1">
                <a:latin typeface="Verdana"/>
                <a:cs typeface="Verdana"/>
              </a:rPr>
              <a:t>Delay </a:t>
            </a:r>
            <a:r>
              <a:rPr dirty="0" sz="2250" spc="-95" b="1">
                <a:latin typeface="Verdana"/>
                <a:cs typeface="Verdana"/>
              </a:rPr>
              <a:t>in </a:t>
            </a:r>
            <a:r>
              <a:rPr dirty="0" sz="2250" spc="-120" b="1">
                <a:latin typeface="Verdana"/>
                <a:cs typeface="Verdana"/>
              </a:rPr>
              <a:t>Service </a:t>
            </a:r>
            <a:r>
              <a:rPr dirty="0" sz="2250" spc="65">
                <a:latin typeface="Verdana"/>
                <a:cs typeface="Verdana"/>
              </a:rPr>
              <a:t>and </a:t>
            </a:r>
            <a:r>
              <a:rPr dirty="0" sz="2250" spc="-145" b="1">
                <a:latin typeface="Verdana"/>
                <a:cs typeface="Verdana"/>
              </a:rPr>
              <a:t>Total </a:t>
            </a:r>
            <a:r>
              <a:rPr dirty="0" sz="2250" spc="-130" b="1">
                <a:latin typeface="Verdana"/>
                <a:cs typeface="Verdana"/>
              </a:rPr>
              <a:t>Services </a:t>
            </a:r>
            <a:r>
              <a:rPr dirty="0" sz="2250" spc="-114" b="1">
                <a:latin typeface="Verdana"/>
                <a:cs typeface="Verdana"/>
              </a:rPr>
              <a:t>etc. </a:t>
            </a:r>
            <a:r>
              <a:rPr dirty="0" sz="2250" spc="20">
                <a:latin typeface="Verdana"/>
                <a:cs typeface="Verdana"/>
              </a:rPr>
              <a:t>By </a:t>
            </a:r>
            <a:r>
              <a:rPr dirty="0" sz="2250" spc="70">
                <a:latin typeface="Verdana"/>
                <a:cs typeface="Verdana"/>
              </a:rPr>
              <a:t>implementing </a:t>
            </a:r>
            <a:r>
              <a:rPr dirty="0" sz="2250" spc="15">
                <a:latin typeface="Verdana"/>
                <a:cs typeface="Verdana"/>
              </a:rPr>
              <a:t>these </a:t>
            </a:r>
            <a:r>
              <a:rPr dirty="0" sz="2250" spc="20">
                <a:latin typeface="Verdana"/>
                <a:cs typeface="Verdana"/>
              </a:rPr>
              <a:t> </a:t>
            </a:r>
            <a:r>
              <a:rPr dirty="0" sz="2250" spc="-50">
                <a:latin typeface="Verdana"/>
                <a:cs typeface="Verdana"/>
              </a:rPr>
              <a:t>strategies,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businesses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55">
                <a:latin typeface="Verdana"/>
                <a:cs typeface="Verdana"/>
              </a:rPr>
              <a:t>can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achieve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110" b="1">
                <a:latin typeface="Verdana"/>
                <a:cs typeface="Verdana"/>
              </a:rPr>
              <a:t>sustainable</a:t>
            </a:r>
            <a:r>
              <a:rPr dirty="0" sz="2250" spc="-150" b="1">
                <a:latin typeface="Verdana"/>
                <a:cs typeface="Verdana"/>
              </a:rPr>
              <a:t> </a:t>
            </a:r>
            <a:r>
              <a:rPr dirty="0" sz="2250" spc="-110" b="1">
                <a:latin typeface="Verdana"/>
                <a:cs typeface="Verdana"/>
              </a:rPr>
              <a:t>vendor</a:t>
            </a:r>
            <a:r>
              <a:rPr dirty="0" sz="2250" spc="-150" b="1">
                <a:latin typeface="Verdana"/>
                <a:cs typeface="Verdana"/>
              </a:rPr>
              <a:t> </a:t>
            </a:r>
            <a:r>
              <a:rPr dirty="0" sz="2250" spc="-140" b="1">
                <a:latin typeface="Verdana"/>
                <a:cs typeface="Verdana"/>
              </a:rPr>
              <a:t>success</a:t>
            </a:r>
            <a:r>
              <a:rPr dirty="0" sz="2250" spc="-140">
                <a:latin typeface="Verdana"/>
                <a:cs typeface="Verdana"/>
              </a:rPr>
              <a:t>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Verdana"/>
              <a:cs typeface="Verdana"/>
            </a:endParaRPr>
          </a:p>
          <a:p>
            <a:pPr marL="369570" indent="-331470">
              <a:lnSpc>
                <a:spcPct val="100000"/>
              </a:lnSpc>
              <a:buAutoNum type="arabicPeriod"/>
              <a:tabLst>
                <a:tab pos="370205" algn="l"/>
              </a:tabLst>
            </a:pPr>
            <a:r>
              <a:rPr dirty="0" sz="3000" spc="-80" b="1">
                <a:latin typeface="Palatino Linotype"/>
                <a:cs typeface="Palatino Linotype"/>
              </a:rPr>
              <a:t>T</a:t>
            </a:r>
            <a:r>
              <a:rPr dirty="0" sz="3000" spc="10" b="1">
                <a:latin typeface="Palatino Linotype"/>
                <a:cs typeface="Palatino Linotype"/>
              </a:rPr>
              <a:t>op</a:t>
            </a:r>
            <a:r>
              <a:rPr dirty="0" sz="3000" spc="-70" b="1">
                <a:latin typeface="Palatino Linotype"/>
                <a:cs typeface="Palatino Linotype"/>
              </a:rPr>
              <a:t> </a:t>
            </a:r>
            <a:r>
              <a:rPr dirty="0" sz="3000" spc="90" b="1">
                <a:latin typeface="Palatino Linotype"/>
                <a:cs typeface="Palatino Linotype"/>
              </a:rPr>
              <a:t>P</a:t>
            </a:r>
            <a:r>
              <a:rPr dirty="0" sz="3000" spc="-15" b="1">
                <a:latin typeface="Palatino Linotype"/>
                <a:cs typeface="Palatino Linotype"/>
              </a:rPr>
              <a:t>e</a:t>
            </a:r>
            <a:r>
              <a:rPr dirty="0" sz="3000" spc="235" b="1">
                <a:latin typeface="Palatino Linotype"/>
                <a:cs typeface="Palatino Linotype"/>
              </a:rPr>
              <a:t>r</a:t>
            </a:r>
            <a:r>
              <a:rPr dirty="0" sz="3000" spc="-155" b="1">
                <a:latin typeface="Palatino Linotype"/>
                <a:cs typeface="Palatino Linotype"/>
              </a:rPr>
              <a:t>f</a:t>
            </a:r>
            <a:r>
              <a:rPr dirty="0" sz="3000" spc="65" b="1">
                <a:latin typeface="Palatino Linotype"/>
                <a:cs typeface="Palatino Linotype"/>
              </a:rPr>
              <a:t>ormi</a:t>
            </a:r>
            <a:r>
              <a:rPr dirty="0" sz="3000" spc="55" b="1">
                <a:latin typeface="Palatino Linotype"/>
                <a:cs typeface="Palatino Linotype"/>
              </a:rPr>
              <a:t>n</a:t>
            </a:r>
            <a:r>
              <a:rPr dirty="0" sz="3000" spc="15" b="1">
                <a:latin typeface="Palatino Linotype"/>
                <a:cs typeface="Palatino Linotype"/>
              </a:rPr>
              <a:t>g</a:t>
            </a:r>
            <a:r>
              <a:rPr dirty="0" sz="3000" spc="-190" b="1">
                <a:latin typeface="Palatino Linotype"/>
                <a:cs typeface="Palatino Linotype"/>
              </a:rPr>
              <a:t> </a:t>
            </a:r>
            <a:r>
              <a:rPr dirty="0" sz="3000" spc="-500" b="1">
                <a:latin typeface="Palatino Linotype"/>
                <a:cs typeface="Palatino Linotype"/>
              </a:rPr>
              <a:t>V</a:t>
            </a:r>
            <a:r>
              <a:rPr dirty="0" sz="3000" spc="-15" b="1">
                <a:latin typeface="Palatino Linotype"/>
                <a:cs typeface="Palatino Linotype"/>
              </a:rPr>
              <a:t>e</a:t>
            </a:r>
            <a:r>
              <a:rPr dirty="0" sz="3000" spc="70" b="1">
                <a:latin typeface="Palatino Linotype"/>
                <a:cs typeface="Palatino Linotype"/>
              </a:rPr>
              <a:t>ndors</a:t>
            </a:r>
            <a:endParaRPr sz="3000">
              <a:latin typeface="Palatino Linotype"/>
              <a:cs typeface="Palatino Linotype"/>
            </a:endParaRPr>
          </a:p>
          <a:p>
            <a:pPr marL="7339965" marR="5080" indent="-1885314">
              <a:lnSpc>
                <a:spcPct val="101000"/>
              </a:lnSpc>
              <a:spcBef>
                <a:spcPts val="370"/>
              </a:spcBef>
              <a:tabLst>
                <a:tab pos="13841094" algn="l"/>
              </a:tabLst>
            </a:pPr>
            <a:r>
              <a:rPr dirty="0" sz="2600" spc="5">
                <a:latin typeface="Georgia"/>
                <a:cs typeface="Georgia"/>
              </a:rPr>
              <a:t>Vendor</a:t>
            </a:r>
            <a:r>
              <a:rPr dirty="0" sz="2600" spc="-20">
                <a:latin typeface="Georgia"/>
                <a:cs typeface="Georgia"/>
              </a:rPr>
              <a:t> </a:t>
            </a:r>
            <a:r>
              <a:rPr dirty="0" sz="2600" spc="-65">
                <a:latin typeface="Georgia"/>
                <a:cs typeface="Georgia"/>
              </a:rPr>
              <a:t>B</a:t>
            </a:r>
            <a:r>
              <a:rPr dirty="0" sz="2600" spc="-35">
                <a:latin typeface="Georgia"/>
                <a:cs typeface="Georgia"/>
              </a:rPr>
              <a:t> </a:t>
            </a:r>
            <a:r>
              <a:rPr dirty="0" sz="2600" spc="40">
                <a:latin typeface="Georgia"/>
                <a:cs typeface="Georgia"/>
              </a:rPr>
              <a:t>with</a:t>
            </a:r>
            <a:r>
              <a:rPr dirty="0" sz="2600" spc="35">
                <a:latin typeface="Georgia"/>
                <a:cs typeface="Georgia"/>
              </a:rPr>
              <a:t> </a:t>
            </a:r>
            <a:r>
              <a:rPr dirty="0" sz="2600">
                <a:latin typeface="Georgia"/>
                <a:cs typeface="Georgia"/>
              </a:rPr>
              <a:t>Minimum</a:t>
            </a:r>
            <a:r>
              <a:rPr dirty="0" sz="2600" spc="35">
                <a:latin typeface="Georgia"/>
                <a:cs typeface="Georgia"/>
              </a:rPr>
              <a:t> </a:t>
            </a:r>
            <a:r>
              <a:rPr dirty="0" sz="2600" spc="-180">
                <a:latin typeface="Georgia"/>
                <a:cs typeface="Georgia"/>
              </a:rPr>
              <a:t>%</a:t>
            </a:r>
            <a:r>
              <a:rPr dirty="0" sz="2600" spc="35">
                <a:latin typeface="Georgia"/>
                <a:cs typeface="Georgia"/>
              </a:rPr>
              <a:t> </a:t>
            </a:r>
            <a:r>
              <a:rPr dirty="0" sz="2600" spc="30">
                <a:latin typeface="Georgia"/>
                <a:cs typeface="Georgia"/>
              </a:rPr>
              <a:t>of</a:t>
            </a:r>
            <a:r>
              <a:rPr dirty="0" sz="2600" spc="35">
                <a:latin typeface="Georgia"/>
                <a:cs typeface="Georgia"/>
              </a:rPr>
              <a:t> </a:t>
            </a:r>
            <a:r>
              <a:rPr dirty="0" sz="2600" spc="55">
                <a:latin typeface="Georgia"/>
                <a:cs typeface="Georgia"/>
              </a:rPr>
              <a:t>service</a:t>
            </a:r>
            <a:r>
              <a:rPr dirty="0" sz="2600" spc="40">
                <a:latin typeface="Georgia"/>
                <a:cs typeface="Georgia"/>
              </a:rPr>
              <a:t> </a:t>
            </a:r>
            <a:r>
              <a:rPr dirty="0" sz="2600" spc="25">
                <a:latin typeface="Georgia"/>
                <a:cs typeface="Georgia"/>
              </a:rPr>
              <a:t>delayed</a:t>
            </a:r>
            <a:r>
              <a:rPr dirty="0" sz="2600" spc="35">
                <a:latin typeface="Georgia"/>
                <a:cs typeface="Georgia"/>
              </a:rPr>
              <a:t> </a:t>
            </a:r>
            <a:r>
              <a:rPr dirty="0" sz="2600" spc="-170">
                <a:latin typeface="Georgia"/>
                <a:cs typeface="Georgia"/>
              </a:rPr>
              <a:t>(44%),</a:t>
            </a:r>
            <a:r>
              <a:rPr dirty="0" sz="2600" spc="35">
                <a:latin typeface="Georgia"/>
                <a:cs typeface="Georgia"/>
              </a:rPr>
              <a:t> </a:t>
            </a:r>
            <a:r>
              <a:rPr dirty="0" sz="2600" spc="-75">
                <a:latin typeface="Georgia"/>
                <a:cs typeface="Georgia"/>
              </a:rPr>
              <a:t>Ma	</a:t>
            </a:r>
            <a:r>
              <a:rPr dirty="0" sz="2600" spc="-40">
                <a:latin typeface="Georgia"/>
                <a:cs typeface="Georgia"/>
              </a:rPr>
              <a:t>.</a:t>
            </a:r>
            <a:r>
              <a:rPr dirty="0" sz="2600" spc="-70">
                <a:latin typeface="Georgia"/>
                <a:cs typeface="Georgia"/>
              </a:rPr>
              <a:t> </a:t>
            </a:r>
            <a:r>
              <a:rPr dirty="0" sz="2600" spc="55">
                <a:latin typeface="Georgia"/>
                <a:cs typeface="Georgia"/>
              </a:rPr>
              <a:t>services </a:t>
            </a:r>
            <a:r>
              <a:rPr dirty="0" sz="2600" spc="-620">
                <a:latin typeface="Georgia"/>
                <a:cs typeface="Georgia"/>
              </a:rPr>
              <a:t> </a:t>
            </a:r>
            <a:r>
              <a:rPr dirty="0" sz="2600" spc="40">
                <a:latin typeface="Georgia"/>
                <a:cs typeface="Georgia"/>
              </a:rPr>
              <a:t>done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-204">
                <a:latin typeface="Georgia"/>
                <a:cs typeface="Georgia"/>
              </a:rPr>
              <a:t>(3</a:t>
            </a:r>
            <a:r>
              <a:rPr dirty="0" sz="2600" spc="-310">
                <a:latin typeface="Georgia"/>
                <a:cs typeface="Georgia"/>
              </a:rPr>
              <a:t>2</a:t>
            </a:r>
            <a:r>
              <a:rPr dirty="0" sz="2600" spc="-204">
                <a:latin typeface="Georgia"/>
                <a:cs typeface="Georgia"/>
              </a:rPr>
              <a:t>)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20">
                <a:latin typeface="Georgia"/>
                <a:cs typeface="Georgia"/>
              </a:rPr>
              <a:t>and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-140">
                <a:latin typeface="Georgia"/>
                <a:cs typeface="Georgia"/>
              </a:rPr>
              <a:t>M</a:t>
            </a:r>
            <a:r>
              <a:rPr dirty="0" sz="2600" spc="-5">
                <a:latin typeface="Georgia"/>
                <a:cs typeface="Georgia"/>
              </a:rPr>
              <a:t>a</a:t>
            </a:r>
            <a:r>
              <a:rPr dirty="0" sz="2600" spc="-75">
                <a:latin typeface="Georgia"/>
                <a:cs typeface="Georgia"/>
              </a:rPr>
              <a:t> </a:t>
            </a:r>
            <a:r>
              <a:rPr dirty="0" sz="2600" spc="75">
                <a:latin typeface="Georgia"/>
                <a:cs typeface="Georgia"/>
              </a:rPr>
              <a:t>w</a:t>
            </a:r>
            <a:r>
              <a:rPr dirty="0" sz="2600" spc="40">
                <a:latin typeface="Georgia"/>
                <a:cs typeface="Georgia"/>
              </a:rPr>
              <a:t>eighted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70">
                <a:latin typeface="Georgia"/>
                <a:cs typeface="Georgia"/>
              </a:rPr>
              <a:t>sco</a:t>
            </a:r>
            <a:r>
              <a:rPr dirty="0" sz="2600" spc="5">
                <a:latin typeface="Georgia"/>
                <a:cs typeface="Georgia"/>
              </a:rPr>
              <a:t>r</a:t>
            </a:r>
            <a:r>
              <a:rPr dirty="0" sz="2600" spc="70">
                <a:latin typeface="Georgia"/>
                <a:cs typeface="Georgia"/>
              </a:rPr>
              <a:t>e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-270">
                <a:latin typeface="Georgia"/>
                <a:cs typeface="Georgia"/>
              </a:rPr>
              <a:t>(</a:t>
            </a:r>
            <a:r>
              <a:rPr dirty="0" sz="2600" spc="-130">
                <a:latin typeface="Georgia"/>
                <a:cs typeface="Georgia"/>
              </a:rPr>
              <a:t>148.</a:t>
            </a:r>
            <a:r>
              <a:rPr dirty="0" sz="2600" spc="-215">
                <a:latin typeface="Georgia"/>
                <a:cs typeface="Georgia"/>
              </a:rPr>
              <a:t>6</a:t>
            </a:r>
            <a:r>
              <a:rPr dirty="0" sz="2600" spc="-204">
                <a:latin typeface="Georgia"/>
                <a:cs typeface="Georgia"/>
              </a:rPr>
              <a:t>)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900">
              <a:latin typeface="Georgia"/>
              <a:cs typeface="Georgia"/>
            </a:endParaRPr>
          </a:p>
          <a:p>
            <a:pPr marL="394335" indent="-382270">
              <a:lnSpc>
                <a:spcPct val="100000"/>
              </a:lnSpc>
              <a:buAutoNum type="arabicPeriod" startAt="2"/>
              <a:tabLst>
                <a:tab pos="394970" algn="l"/>
              </a:tabLst>
            </a:pPr>
            <a:r>
              <a:rPr dirty="0" sz="3000" spc="-25" b="1">
                <a:latin typeface="Palatino Linotype"/>
                <a:cs typeface="Palatino Linotype"/>
              </a:rPr>
              <a:t>Vendors</a:t>
            </a:r>
            <a:r>
              <a:rPr dirty="0" sz="3000" spc="-155" b="1">
                <a:latin typeface="Palatino Linotype"/>
                <a:cs typeface="Palatino Linotype"/>
              </a:rPr>
              <a:t> </a:t>
            </a:r>
            <a:r>
              <a:rPr dirty="0" sz="3000" spc="-25" b="1">
                <a:latin typeface="Palatino Linotype"/>
                <a:cs typeface="Palatino Linotype"/>
              </a:rPr>
              <a:t>with</a:t>
            </a:r>
            <a:r>
              <a:rPr dirty="0" sz="3000" spc="-70" b="1">
                <a:latin typeface="Palatino Linotype"/>
                <a:cs typeface="Palatino Linotype"/>
              </a:rPr>
              <a:t> </a:t>
            </a:r>
            <a:r>
              <a:rPr dirty="0" sz="3000" spc="15" b="1">
                <a:latin typeface="Palatino Linotype"/>
                <a:cs typeface="Palatino Linotype"/>
              </a:rPr>
              <a:t>Improvement</a:t>
            </a:r>
            <a:r>
              <a:rPr dirty="0" sz="3000" spc="-70" b="1">
                <a:latin typeface="Palatino Linotype"/>
                <a:cs typeface="Palatino Linotype"/>
              </a:rPr>
              <a:t> </a:t>
            </a:r>
            <a:r>
              <a:rPr dirty="0" sz="3000" spc="25" b="1">
                <a:latin typeface="Palatino Linotype"/>
                <a:cs typeface="Palatino Linotype"/>
              </a:rPr>
              <a:t>Opportunities</a:t>
            </a:r>
            <a:endParaRPr sz="3000">
              <a:latin typeface="Palatino Linotype"/>
              <a:cs typeface="Palatino Linotype"/>
            </a:endParaRPr>
          </a:p>
          <a:p>
            <a:pPr algn="ctr" marL="6699250" marR="172720">
              <a:lnSpc>
                <a:spcPct val="101000"/>
              </a:lnSpc>
              <a:spcBef>
                <a:spcPts val="1900"/>
              </a:spcBef>
              <a:tabLst>
                <a:tab pos="14962505" algn="l"/>
              </a:tabLst>
            </a:pPr>
            <a:r>
              <a:rPr dirty="0" sz="2600" spc="-240">
                <a:latin typeface="Georgia"/>
                <a:cs typeface="Georgia"/>
              </a:rPr>
              <a:t>V</a:t>
            </a:r>
            <a:r>
              <a:rPr dirty="0" sz="2600" spc="50">
                <a:latin typeface="Georgia"/>
                <a:cs typeface="Georgia"/>
              </a:rPr>
              <a:t>endor</a:t>
            </a:r>
            <a:r>
              <a:rPr dirty="0" sz="2600" spc="-30">
                <a:latin typeface="Georgia"/>
                <a:cs typeface="Georgia"/>
              </a:rPr>
              <a:t> </a:t>
            </a:r>
            <a:r>
              <a:rPr dirty="0" sz="2600" spc="-50">
                <a:latin typeface="Georgia"/>
                <a:cs typeface="Georgia"/>
              </a:rPr>
              <a:t>D</a:t>
            </a:r>
            <a:r>
              <a:rPr dirty="0" sz="2600" spc="-45">
                <a:latin typeface="Georgia"/>
                <a:cs typeface="Georgia"/>
              </a:rPr>
              <a:t> </a:t>
            </a:r>
            <a:r>
              <a:rPr dirty="0" sz="2600" spc="40">
                <a:latin typeface="Georgia"/>
                <a:cs typeface="Georgia"/>
              </a:rPr>
              <a:t>with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-45">
                <a:latin typeface="Georgia"/>
                <a:cs typeface="Georgia"/>
              </a:rPr>
              <a:t>2nd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-35">
                <a:latin typeface="Georgia"/>
                <a:cs typeface="Georgia"/>
              </a:rPr>
              <a:t>Min.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-180">
                <a:latin typeface="Georgia"/>
                <a:cs typeface="Georgia"/>
              </a:rPr>
              <a:t>%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30">
                <a:latin typeface="Georgia"/>
                <a:cs typeface="Georgia"/>
              </a:rPr>
              <a:t>of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55">
                <a:latin typeface="Georgia"/>
                <a:cs typeface="Georgia"/>
              </a:rPr>
              <a:t>service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25">
                <a:latin typeface="Georgia"/>
                <a:cs typeface="Georgia"/>
              </a:rPr>
              <a:t>del</a:t>
            </a:r>
            <a:r>
              <a:rPr dirty="0" sz="2600" spc="5">
                <a:latin typeface="Georgia"/>
                <a:cs typeface="Georgia"/>
              </a:rPr>
              <a:t>a</a:t>
            </a:r>
            <a:r>
              <a:rPr dirty="0" sz="2600" spc="15">
                <a:latin typeface="Georgia"/>
                <a:cs typeface="Georgia"/>
              </a:rPr>
              <a:t>y</a:t>
            </a:r>
            <a:r>
              <a:rPr dirty="0" sz="2600" spc="50">
                <a:latin typeface="Georgia"/>
                <a:cs typeface="Georgia"/>
              </a:rPr>
              <a:t>ed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-280">
                <a:latin typeface="Georgia"/>
                <a:cs typeface="Georgia"/>
              </a:rPr>
              <a:t>(</a:t>
            </a:r>
            <a:r>
              <a:rPr dirty="0" sz="2600" spc="-140">
                <a:latin typeface="Georgia"/>
                <a:cs typeface="Georgia"/>
              </a:rPr>
              <a:t>46%),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-140">
                <a:latin typeface="Georgia"/>
                <a:cs typeface="Georgia"/>
              </a:rPr>
              <a:t>M</a:t>
            </a:r>
            <a:r>
              <a:rPr dirty="0" sz="2600" spc="-5">
                <a:latin typeface="Georgia"/>
                <a:cs typeface="Georgia"/>
              </a:rPr>
              <a:t>a</a:t>
            </a:r>
            <a:r>
              <a:rPr dirty="0" sz="2600">
                <a:latin typeface="Georgia"/>
                <a:cs typeface="Georgia"/>
              </a:rPr>
              <a:t>	</a:t>
            </a:r>
            <a:r>
              <a:rPr dirty="0" sz="2600" spc="-40">
                <a:latin typeface="Georgia"/>
                <a:cs typeface="Georgia"/>
              </a:rPr>
              <a:t>.  </a:t>
            </a:r>
            <a:r>
              <a:rPr dirty="0" sz="2600" spc="55">
                <a:latin typeface="Georgia"/>
                <a:cs typeface="Georgia"/>
              </a:rPr>
              <a:t>services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40">
                <a:latin typeface="Georgia"/>
                <a:cs typeface="Georgia"/>
              </a:rPr>
              <a:t>done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-275">
                <a:latin typeface="Georgia"/>
                <a:cs typeface="Georgia"/>
              </a:rPr>
              <a:t>(</a:t>
            </a:r>
            <a:r>
              <a:rPr dirty="0" sz="2600" spc="-155">
                <a:latin typeface="Georgia"/>
                <a:cs typeface="Georgia"/>
              </a:rPr>
              <a:t>2</a:t>
            </a:r>
            <a:r>
              <a:rPr dirty="0" sz="2600" spc="-220">
                <a:latin typeface="Georgia"/>
                <a:cs typeface="Georgia"/>
              </a:rPr>
              <a:t>6</a:t>
            </a:r>
            <a:r>
              <a:rPr dirty="0" sz="2600" spc="-204">
                <a:latin typeface="Georgia"/>
                <a:cs typeface="Georgia"/>
              </a:rPr>
              <a:t>)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20">
                <a:latin typeface="Georgia"/>
                <a:cs typeface="Georgia"/>
              </a:rPr>
              <a:t>and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-140">
                <a:latin typeface="Georgia"/>
                <a:cs typeface="Georgia"/>
              </a:rPr>
              <a:t>M</a:t>
            </a:r>
            <a:r>
              <a:rPr dirty="0" sz="2600" spc="-5">
                <a:latin typeface="Georgia"/>
                <a:cs typeface="Georgia"/>
              </a:rPr>
              <a:t>a</a:t>
            </a:r>
            <a:r>
              <a:rPr dirty="0" sz="2600" spc="-75">
                <a:latin typeface="Georgia"/>
                <a:cs typeface="Georgia"/>
              </a:rPr>
              <a:t> </a:t>
            </a:r>
            <a:r>
              <a:rPr dirty="0" sz="2600" spc="75">
                <a:latin typeface="Georgia"/>
                <a:cs typeface="Georgia"/>
              </a:rPr>
              <a:t>w</a:t>
            </a:r>
            <a:r>
              <a:rPr dirty="0" sz="2600" spc="40">
                <a:latin typeface="Georgia"/>
                <a:cs typeface="Georgia"/>
              </a:rPr>
              <a:t>eighted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70">
                <a:latin typeface="Georgia"/>
                <a:cs typeface="Georgia"/>
              </a:rPr>
              <a:t>sco</a:t>
            </a:r>
            <a:r>
              <a:rPr dirty="0" sz="2600" spc="5">
                <a:latin typeface="Georgia"/>
                <a:cs typeface="Georgia"/>
              </a:rPr>
              <a:t>r</a:t>
            </a:r>
            <a:r>
              <a:rPr dirty="0" sz="2600" spc="70">
                <a:latin typeface="Georgia"/>
                <a:cs typeface="Georgia"/>
              </a:rPr>
              <a:t>e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-270">
                <a:latin typeface="Georgia"/>
                <a:cs typeface="Georgia"/>
              </a:rPr>
              <a:t>(</a:t>
            </a:r>
            <a:r>
              <a:rPr dirty="0" sz="2600" spc="-195">
                <a:latin typeface="Georgia"/>
                <a:cs typeface="Georgia"/>
              </a:rPr>
              <a:t>123.3</a:t>
            </a:r>
            <a:r>
              <a:rPr dirty="0" sz="2600" spc="-280">
                <a:latin typeface="Georgia"/>
                <a:cs typeface="Georgia"/>
              </a:rPr>
              <a:t>5</a:t>
            </a:r>
            <a:r>
              <a:rPr dirty="0" sz="2600" spc="-204">
                <a:latin typeface="Georgia"/>
                <a:cs typeface="Georgia"/>
              </a:rPr>
              <a:t>)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Georgia"/>
              <a:cs typeface="Georgia"/>
            </a:endParaRPr>
          </a:p>
          <a:p>
            <a:pPr marL="566420" indent="-382905">
              <a:lnSpc>
                <a:spcPct val="100000"/>
              </a:lnSpc>
              <a:buAutoNum type="arabicPeriod" startAt="3"/>
              <a:tabLst>
                <a:tab pos="567055" algn="l"/>
              </a:tabLst>
            </a:pPr>
            <a:r>
              <a:rPr dirty="0" sz="3000" spc="-5" b="1">
                <a:latin typeface="Palatino Linotype"/>
                <a:cs typeface="Palatino Linotype"/>
              </a:rPr>
              <a:t>Overall</a:t>
            </a:r>
            <a:r>
              <a:rPr dirty="0" sz="3000" spc="-85" b="1">
                <a:latin typeface="Palatino Linotype"/>
                <a:cs typeface="Palatino Linotype"/>
              </a:rPr>
              <a:t> </a:t>
            </a:r>
            <a:r>
              <a:rPr dirty="0" sz="3000" spc="15" b="1">
                <a:latin typeface="Palatino Linotype"/>
                <a:cs typeface="Palatino Linotype"/>
              </a:rPr>
              <a:t>Rating</a:t>
            </a:r>
            <a:r>
              <a:rPr dirty="0" sz="3000" spc="-80" b="1">
                <a:latin typeface="Palatino Linotype"/>
                <a:cs typeface="Palatino Linotype"/>
              </a:rPr>
              <a:t> </a:t>
            </a:r>
            <a:r>
              <a:rPr dirty="0" sz="3000" spc="70" b="1">
                <a:latin typeface="Palatino Linotype"/>
                <a:cs typeface="Palatino Linotype"/>
              </a:rPr>
              <a:t>Performance</a:t>
            </a:r>
            <a:endParaRPr sz="3000">
              <a:latin typeface="Palatino Linotype"/>
              <a:cs typeface="Palatino Linotype"/>
            </a:endParaRPr>
          </a:p>
          <a:p>
            <a:pPr algn="ctr" marL="6518275">
              <a:lnSpc>
                <a:spcPct val="100000"/>
              </a:lnSpc>
              <a:spcBef>
                <a:spcPts val="395"/>
              </a:spcBef>
              <a:tabLst>
                <a:tab pos="9359900" algn="l"/>
              </a:tabLst>
            </a:pPr>
            <a:r>
              <a:rPr dirty="0" sz="2600" spc="-240">
                <a:latin typeface="Georgia"/>
                <a:cs typeface="Georgia"/>
              </a:rPr>
              <a:t>V</a:t>
            </a:r>
            <a:r>
              <a:rPr dirty="0" sz="2600" spc="50">
                <a:latin typeface="Georgia"/>
                <a:cs typeface="Georgia"/>
              </a:rPr>
              <a:t>endor</a:t>
            </a:r>
            <a:r>
              <a:rPr dirty="0" sz="2600" spc="-30">
                <a:latin typeface="Georgia"/>
                <a:cs typeface="Georgia"/>
              </a:rPr>
              <a:t> </a:t>
            </a:r>
            <a:r>
              <a:rPr dirty="0" sz="2600" spc="135">
                <a:latin typeface="Georgia"/>
                <a:cs typeface="Georgia"/>
              </a:rPr>
              <a:t>C</a:t>
            </a:r>
            <a:r>
              <a:rPr dirty="0" sz="2600" spc="-45">
                <a:latin typeface="Georgia"/>
                <a:cs typeface="Georgia"/>
              </a:rPr>
              <a:t> </a:t>
            </a:r>
            <a:r>
              <a:rPr dirty="0" sz="2600" spc="40">
                <a:latin typeface="Georgia"/>
                <a:cs typeface="Georgia"/>
              </a:rPr>
              <a:t>with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-140">
                <a:latin typeface="Georgia"/>
                <a:cs typeface="Georgia"/>
              </a:rPr>
              <a:t>M</a:t>
            </a:r>
            <a:r>
              <a:rPr dirty="0" sz="2600" spc="-5">
                <a:latin typeface="Georgia"/>
                <a:cs typeface="Georgia"/>
              </a:rPr>
              <a:t>a</a:t>
            </a:r>
            <a:r>
              <a:rPr dirty="0" sz="2600">
                <a:latin typeface="Georgia"/>
                <a:cs typeface="Georgia"/>
              </a:rPr>
              <a:t>	</a:t>
            </a:r>
            <a:r>
              <a:rPr dirty="0" sz="2600" spc="-40">
                <a:latin typeface="Georgia"/>
                <a:cs typeface="Georgia"/>
              </a:rPr>
              <a:t>.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-180">
                <a:latin typeface="Georgia"/>
                <a:cs typeface="Georgia"/>
              </a:rPr>
              <a:t>%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30">
                <a:latin typeface="Georgia"/>
                <a:cs typeface="Georgia"/>
              </a:rPr>
              <a:t>of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55">
                <a:latin typeface="Georgia"/>
                <a:cs typeface="Georgia"/>
              </a:rPr>
              <a:t>service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30">
                <a:latin typeface="Georgia"/>
                <a:cs typeface="Georgia"/>
              </a:rPr>
              <a:t>rati</a:t>
            </a:r>
            <a:r>
              <a:rPr dirty="0" sz="2600" spc="15">
                <a:latin typeface="Georgia"/>
                <a:cs typeface="Georgia"/>
              </a:rPr>
              <a:t>n</a:t>
            </a:r>
            <a:r>
              <a:rPr dirty="0" sz="2600" spc="60">
                <a:latin typeface="Georgia"/>
                <a:cs typeface="Georgia"/>
              </a:rPr>
              <a:t>g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35">
                <a:latin typeface="Georgia"/>
                <a:cs typeface="Georgia"/>
              </a:rPr>
              <a:t>achi</a:t>
            </a:r>
            <a:r>
              <a:rPr dirty="0" sz="2600" spc="25">
                <a:latin typeface="Georgia"/>
                <a:cs typeface="Georgia"/>
              </a:rPr>
              <a:t>e</a:t>
            </a:r>
            <a:r>
              <a:rPr dirty="0" sz="2600" spc="-35">
                <a:latin typeface="Georgia"/>
                <a:cs typeface="Georgia"/>
              </a:rPr>
              <a:t>v</a:t>
            </a:r>
            <a:r>
              <a:rPr dirty="0" sz="2600" spc="50">
                <a:latin typeface="Georgia"/>
                <a:cs typeface="Georgia"/>
              </a:rPr>
              <a:t>ed</a:t>
            </a:r>
            <a:r>
              <a:rPr dirty="0" sz="2600" spc="25">
                <a:latin typeface="Georgia"/>
                <a:cs typeface="Georgia"/>
              </a:rPr>
              <a:t> </a:t>
            </a:r>
            <a:r>
              <a:rPr dirty="0" sz="2600" spc="-275">
                <a:latin typeface="Georgia"/>
                <a:cs typeface="Georgia"/>
              </a:rPr>
              <a:t>(</a:t>
            </a:r>
            <a:r>
              <a:rPr dirty="0" sz="2600" spc="-180">
                <a:latin typeface="Georgia"/>
                <a:cs typeface="Georgia"/>
              </a:rPr>
              <a:t>81%)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0165" y="2820035"/>
            <a:ext cx="48882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45" b="1">
                <a:latin typeface="Palatino Linotype"/>
                <a:cs typeface="Palatino Linotype"/>
              </a:rPr>
              <a:t>Strategies</a:t>
            </a:r>
            <a:r>
              <a:rPr dirty="0" sz="3000" spc="-95" b="1">
                <a:latin typeface="Palatino Linotype"/>
                <a:cs typeface="Palatino Linotype"/>
              </a:rPr>
              <a:t> </a:t>
            </a:r>
            <a:r>
              <a:rPr dirty="0" sz="3000" spc="45" b="1">
                <a:latin typeface="Palatino Linotype"/>
                <a:cs typeface="Palatino Linotype"/>
              </a:rPr>
              <a:t>for</a:t>
            </a:r>
            <a:r>
              <a:rPr dirty="0" sz="3000" spc="-155" b="1">
                <a:latin typeface="Palatino Linotype"/>
                <a:cs typeface="Palatino Linotype"/>
              </a:rPr>
              <a:t> </a:t>
            </a:r>
            <a:r>
              <a:rPr dirty="0" sz="3000" spc="15" b="1">
                <a:latin typeface="Palatino Linotype"/>
                <a:cs typeface="Palatino Linotype"/>
              </a:rPr>
              <a:t>Improvement</a:t>
            </a:r>
            <a:endParaRPr sz="30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46271" y="2984258"/>
            <a:ext cx="260350" cy="5785485"/>
            <a:chOff x="9946271" y="2984258"/>
            <a:chExt cx="260350" cy="57854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7186" y="2984258"/>
              <a:ext cx="123825" cy="1238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7186" y="3384308"/>
              <a:ext cx="123825" cy="1238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7186" y="3784358"/>
              <a:ext cx="123825" cy="1238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7186" y="4184408"/>
              <a:ext cx="123825" cy="1238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46271" y="5162550"/>
              <a:ext cx="123825" cy="1238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46271" y="5562600"/>
              <a:ext cx="123825" cy="1238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46271" y="5962650"/>
              <a:ext cx="123825" cy="1238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82720" y="7445565"/>
              <a:ext cx="123825" cy="1238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82720" y="7845615"/>
              <a:ext cx="123825" cy="1238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82720" y="8245665"/>
              <a:ext cx="123825" cy="1238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82720" y="8645715"/>
              <a:ext cx="123825" cy="12382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988217" y="1362227"/>
            <a:ext cx="7511415" cy="10788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900" spc="15"/>
              <a:t>Recommendations</a:t>
            </a:r>
            <a:endParaRPr sz="6900"/>
          </a:p>
        </p:txBody>
      </p:sp>
      <p:sp>
        <p:nvSpPr>
          <p:cNvPr id="16" name="object 16"/>
          <p:cNvSpPr txBox="1"/>
          <p:nvPr/>
        </p:nvSpPr>
        <p:spPr>
          <a:xfrm>
            <a:off x="10238371" y="2819158"/>
            <a:ext cx="6518275" cy="34042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25"/>
              </a:spcBef>
            </a:pPr>
            <a:r>
              <a:rPr dirty="0" sz="2600" spc="20">
                <a:latin typeface="Georgia"/>
                <a:cs typeface="Georgia"/>
              </a:rPr>
              <a:t>Enhanced</a:t>
            </a:r>
            <a:r>
              <a:rPr dirty="0" sz="2600" spc="15">
                <a:latin typeface="Georgia"/>
                <a:cs typeface="Georgia"/>
              </a:rPr>
              <a:t> </a:t>
            </a:r>
            <a:r>
              <a:rPr dirty="0" sz="2600" spc="25">
                <a:latin typeface="Georgia"/>
                <a:cs typeface="Georgia"/>
              </a:rPr>
              <a:t>Scheduling</a:t>
            </a:r>
            <a:r>
              <a:rPr dirty="0" sz="2600" spc="-70">
                <a:latin typeface="Georgia"/>
                <a:cs typeface="Georgia"/>
              </a:rPr>
              <a:t> </a:t>
            </a:r>
            <a:r>
              <a:rPr dirty="0" sz="2600" spc="45">
                <a:latin typeface="Georgia"/>
                <a:cs typeface="Georgia"/>
              </a:rPr>
              <a:t>Accuracy</a:t>
            </a:r>
            <a:endParaRPr sz="2600">
              <a:latin typeface="Georgia"/>
              <a:cs typeface="Georgia"/>
            </a:endParaRPr>
          </a:p>
          <a:p>
            <a:pPr marL="13335" marR="5080">
              <a:lnSpc>
                <a:spcPts val="3150"/>
              </a:lnSpc>
              <a:spcBef>
                <a:spcPts val="110"/>
              </a:spcBef>
            </a:pPr>
            <a:r>
              <a:rPr dirty="0" sz="2600" spc="45">
                <a:latin typeface="Georgia"/>
                <a:cs typeface="Georgia"/>
              </a:rPr>
              <a:t>Real-Time</a:t>
            </a:r>
            <a:r>
              <a:rPr dirty="0" sz="2600" spc="15">
                <a:latin typeface="Georgia"/>
                <a:cs typeface="Georgia"/>
              </a:rPr>
              <a:t> </a:t>
            </a:r>
            <a:r>
              <a:rPr dirty="0" sz="2600" spc="10">
                <a:latin typeface="Georgia"/>
                <a:cs typeface="Georgia"/>
              </a:rPr>
              <a:t>Monitoring</a:t>
            </a:r>
            <a:r>
              <a:rPr dirty="0" sz="2600" spc="15">
                <a:latin typeface="Georgia"/>
                <a:cs typeface="Georgia"/>
              </a:rPr>
              <a:t> </a:t>
            </a:r>
            <a:r>
              <a:rPr dirty="0" sz="2600" spc="20">
                <a:latin typeface="Georgia"/>
                <a:cs typeface="Georgia"/>
              </a:rPr>
              <a:t>and</a:t>
            </a:r>
            <a:r>
              <a:rPr dirty="0" sz="2600" spc="15">
                <a:latin typeface="Georgia"/>
                <a:cs typeface="Georgia"/>
              </a:rPr>
              <a:t> </a:t>
            </a:r>
            <a:r>
              <a:rPr dirty="0" sz="2600" spc="40">
                <a:latin typeface="Georgia"/>
                <a:cs typeface="Georgia"/>
              </a:rPr>
              <a:t>Communication </a:t>
            </a:r>
            <a:r>
              <a:rPr dirty="0" sz="2600" spc="-615">
                <a:latin typeface="Georgia"/>
                <a:cs typeface="Georgia"/>
              </a:rPr>
              <a:t> </a:t>
            </a:r>
            <a:r>
              <a:rPr dirty="0" sz="2600" spc="35">
                <a:latin typeface="Georgia"/>
                <a:cs typeface="Georgia"/>
              </a:rPr>
              <a:t>Performance</a:t>
            </a:r>
            <a:r>
              <a:rPr dirty="0" sz="2600" spc="-70">
                <a:latin typeface="Georgia"/>
                <a:cs typeface="Georgia"/>
              </a:rPr>
              <a:t> </a:t>
            </a:r>
            <a:r>
              <a:rPr dirty="0" sz="2600" spc="15">
                <a:latin typeface="Georgia"/>
                <a:cs typeface="Georgia"/>
              </a:rPr>
              <a:t>Analytics</a:t>
            </a:r>
            <a:endParaRPr sz="2600">
              <a:latin typeface="Georgia"/>
              <a:cs typeface="Georgia"/>
            </a:endParaRPr>
          </a:p>
          <a:p>
            <a:pPr marL="13335">
              <a:lnSpc>
                <a:spcPts val="3040"/>
              </a:lnSpc>
            </a:pPr>
            <a:r>
              <a:rPr dirty="0" sz="2600" spc="25">
                <a:latin typeface="Georgia"/>
                <a:cs typeface="Georgia"/>
              </a:rPr>
              <a:t>Training</a:t>
            </a:r>
            <a:r>
              <a:rPr dirty="0" sz="2600" spc="20">
                <a:latin typeface="Georgia"/>
                <a:cs typeface="Georgia"/>
              </a:rPr>
              <a:t> and Development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Georgia"/>
              <a:cs typeface="Georgia"/>
            </a:endParaRPr>
          </a:p>
          <a:p>
            <a:pPr marL="12700" marR="678180">
              <a:lnSpc>
                <a:spcPct val="101000"/>
              </a:lnSpc>
            </a:pPr>
            <a:r>
              <a:rPr dirty="0" sz="2600" spc="20">
                <a:latin typeface="Georgia"/>
                <a:cs typeface="Georgia"/>
              </a:rPr>
              <a:t>Regular </a:t>
            </a:r>
            <a:r>
              <a:rPr dirty="0" sz="2600" spc="35">
                <a:latin typeface="Georgia"/>
                <a:cs typeface="Georgia"/>
              </a:rPr>
              <a:t>Performance </a:t>
            </a:r>
            <a:r>
              <a:rPr dirty="0" sz="2600" spc="15">
                <a:latin typeface="Georgia"/>
                <a:cs typeface="Georgia"/>
              </a:rPr>
              <a:t>Reviews </a:t>
            </a:r>
            <a:r>
              <a:rPr dirty="0" sz="2600" spc="20">
                <a:latin typeface="Georgia"/>
                <a:cs typeface="Georgia"/>
              </a:rPr>
              <a:t> </a:t>
            </a:r>
            <a:r>
              <a:rPr dirty="0" sz="2600" spc="40">
                <a:latin typeface="Georgia"/>
                <a:cs typeface="Georgia"/>
              </a:rPr>
              <a:t>Continuous</a:t>
            </a:r>
            <a:r>
              <a:rPr dirty="0" sz="2600" spc="-40">
                <a:latin typeface="Georgia"/>
                <a:cs typeface="Georgia"/>
              </a:rPr>
              <a:t> </a:t>
            </a:r>
            <a:r>
              <a:rPr dirty="0" sz="2600" spc="25">
                <a:latin typeface="Georgia"/>
                <a:cs typeface="Georgia"/>
              </a:rPr>
              <a:t>Training </a:t>
            </a:r>
            <a:r>
              <a:rPr dirty="0" sz="2600" spc="20">
                <a:latin typeface="Georgia"/>
                <a:cs typeface="Georgia"/>
              </a:rPr>
              <a:t>and</a:t>
            </a:r>
            <a:r>
              <a:rPr dirty="0" sz="2600" spc="30">
                <a:latin typeface="Georgia"/>
                <a:cs typeface="Georgia"/>
              </a:rPr>
              <a:t> </a:t>
            </a:r>
            <a:r>
              <a:rPr dirty="0" sz="2600" spc="20">
                <a:latin typeface="Georgia"/>
                <a:cs typeface="Georgia"/>
              </a:rPr>
              <a:t>Development </a:t>
            </a:r>
            <a:r>
              <a:rPr dirty="0" sz="2600" spc="-615">
                <a:latin typeface="Georgia"/>
                <a:cs typeface="Georgia"/>
              </a:rPr>
              <a:t> </a:t>
            </a:r>
            <a:r>
              <a:rPr dirty="0" sz="2600" spc="15">
                <a:latin typeface="Georgia"/>
                <a:cs typeface="Georgia"/>
              </a:rPr>
              <a:t>Advanced</a:t>
            </a:r>
            <a:r>
              <a:rPr dirty="0" sz="2600" spc="-45">
                <a:latin typeface="Georgia"/>
                <a:cs typeface="Georgia"/>
              </a:rPr>
              <a:t> </a:t>
            </a:r>
            <a:r>
              <a:rPr dirty="0" sz="2600" spc="20">
                <a:latin typeface="Georgia"/>
                <a:cs typeface="Georgia"/>
              </a:rPr>
              <a:t>Technology</a:t>
            </a:r>
            <a:r>
              <a:rPr dirty="0" sz="2600" spc="-50">
                <a:latin typeface="Georgia"/>
                <a:cs typeface="Georgia"/>
              </a:rPr>
              <a:t> </a:t>
            </a:r>
            <a:r>
              <a:rPr dirty="0" sz="2600" spc="25">
                <a:latin typeface="Georgia"/>
                <a:cs typeface="Georgia"/>
              </a:rPr>
              <a:t>Integration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74820" y="7280465"/>
            <a:ext cx="4663440" cy="1625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dirty="0" sz="2600" spc="10">
                <a:latin typeface="Georgia"/>
                <a:cs typeface="Georgia"/>
              </a:rPr>
              <a:t>Automated </a:t>
            </a:r>
            <a:r>
              <a:rPr dirty="0" sz="2600" spc="25">
                <a:latin typeface="Georgia"/>
                <a:cs typeface="Georgia"/>
              </a:rPr>
              <a:t>Reporting </a:t>
            </a:r>
            <a:r>
              <a:rPr dirty="0" sz="2600" spc="30">
                <a:latin typeface="Georgia"/>
                <a:cs typeface="Georgia"/>
              </a:rPr>
              <a:t>Systems </a:t>
            </a:r>
            <a:r>
              <a:rPr dirty="0" sz="2600" spc="35">
                <a:latin typeface="Georgia"/>
                <a:cs typeface="Georgia"/>
              </a:rPr>
              <a:t> </a:t>
            </a:r>
            <a:r>
              <a:rPr dirty="0" sz="2600" spc="20">
                <a:latin typeface="Georgia"/>
                <a:cs typeface="Georgia"/>
              </a:rPr>
              <a:t>Regular</a:t>
            </a:r>
            <a:r>
              <a:rPr dirty="0" sz="2600" spc="-135">
                <a:latin typeface="Georgia"/>
                <a:cs typeface="Georgia"/>
              </a:rPr>
              <a:t> </a:t>
            </a:r>
            <a:r>
              <a:rPr dirty="0" sz="2600" spc="-5">
                <a:latin typeface="Georgia"/>
                <a:cs typeface="Georgia"/>
              </a:rPr>
              <a:t>Audits</a:t>
            </a:r>
            <a:r>
              <a:rPr dirty="0" sz="2600" spc="15">
                <a:latin typeface="Georgia"/>
                <a:cs typeface="Georgia"/>
              </a:rPr>
              <a:t> </a:t>
            </a:r>
            <a:r>
              <a:rPr dirty="0" sz="2600" spc="20">
                <a:latin typeface="Georgia"/>
                <a:cs typeface="Georgia"/>
              </a:rPr>
              <a:t>and</a:t>
            </a:r>
            <a:r>
              <a:rPr dirty="0" sz="2600" spc="10">
                <a:latin typeface="Georgia"/>
                <a:cs typeface="Georgia"/>
              </a:rPr>
              <a:t> </a:t>
            </a:r>
            <a:r>
              <a:rPr dirty="0" sz="2600" spc="25">
                <a:latin typeface="Georgia"/>
                <a:cs typeface="Georgia"/>
              </a:rPr>
              <a:t>Inspections </a:t>
            </a:r>
            <a:r>
              <a:rPr dirty="0" sz="2600" spc="-610">
                <a:latin typeface="Georgia"/>
                <a:cs typeface="Georgia"/>
              </a:rPr>
              <a:t> </a:t>
            </a:r>
            <a:r>
              <a:rPr dirty="0" sz="2600" spc="35">
                <a:latin typeface="Georgia"/>
                <a:cs typeface="Georgia"/>
              </a:rPr>
              <a:t>Performance </a:t>
            </a:r>
            <a:r>
              <a:rPr dirty="0" sz="2600" spc="15">
                <a:latin typeface="Georgia"/>
                <a:cs typeface="Georgia"/>
              </a:rPr>
              <a:t>Review </a:t>
            </a:r>
            <a:r>
              <a:rPr dirty="0" sz="2600" spc="10">
                <a:latin typeface="Georgia"/>
                <a:cs typeface="Georgia"/>
              </a:rPr>
              <a:t>Meetings </a:t>
            </a:r>
            <a:r>
              <a:rPr dirty="0" sz="2600" spc="15">
                <a:latin typeface="Georgia"/>
                <a:cs typeface="Georgia"/>
              </a:rPr>
              <a:t> </a:t>
            </a:r>
            <a:r>
              <a:rPr dirty="0" sz="2600" spc="60">
                <a:latin typeface="Georgia"/>
                <a:cs typeface="Georgia"/>
              </a:rPr>
              <a:t>Customer</a:t>
            </a:r>
            <a:r>
              <a:rPr dirty="0" sz="2600" spc="-40">
                <a:latin typeface="Georgia"/>
                <a:cs typeface="Georgia"/>
              </a:rPr>
              <a:t> </a:t>
            </a:r>
            <a:r>
              <a:rPr dirty="0" sz="2600" spc="25">
                <a:latin typeface="Georgia"/>
                <a:cs typeface="Georgia"/>
              </a:rPr>
              <a:t>Feedback</a:t>
            </a:r>
            <a:r>
              <a:rPr dirty="0" sz="2600" spc="-15">
                <a:latin typeface="Georgia"/>
                <a:cs typeface="Georgia"/>
              </a:rPr>
              <a:t> </a:t>
            </a:r>
            <a:r>
              <a:rPr dirty="0" sz="2600" spc="30">
                <a:latin typeface="Georgia"/>
                <a:cs typeface="Georgia"/>
              </a:rPr>
              <a:t>Systems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0891" y="7279642"/>
            <a:ext cx="60769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70" b="1">
                <a:latin typeface="Palatino Linotype"/>
                <a:cs typeface="Palatino Linotype"/>
              </a:rPr>
              <a:t>Future</a:t>
            </a:r>
            <a:r>
              <a:rPr dirty="0" sz="3000" spc="-75" b="1">
                <a:latin typeface="Palatino Linotype"/>
                <a:cs typeface="Palatino Linotype"/>
              </a:rPr>
              <a:t> </a:t>
            </a:r>
            <a:r>
              <a:rPr dirty="0" sz="3000" spc="10" b="1">
                <a:latin typeface="Palatino Linotype"/>
                <a:cs typeface="Palatino Linotype"/>
              </a:rPr>
              <a:t>Monitoring</a:t>
            </a:r>
            <a:r>
              <a:rPr dirty="0" sz="3000" spc="-75" b="1">
                <a:latin typeface="Palatino Linotype"/>
                <a:cs typeface="Palatino Linotype"/>
              </a:rPr>
              <a:t> </a:t>
            </a:r>
            <a:r>
              <a:rPr dirty="0" sz="3000" spc="20" b="1">
                <a:latin typeface="Palatino Linotype"/>
                <a:cs typeface="Palatino Linotype"/>
              </a:rPr>
              <a:t>and</a:t>
            </a:r>
            <a:r>
              <a:rPr dirty="0" sz="3000" spc="-75" b="1">
                <a:latin typeface="Palatino Linotype"/>
                <a:cs typeface="Palatino Linotype"/>
              </a:rPr>
              <a:t> </a:t>
            </a:r>
            <a:r>
              <a:rPr dirty="0" sz="3000" spc="10" b="1">
                <a:latin typeface="Palatino Linotype"/>
                <a:cs typeface="Palatino Linotype"/>
              </a:rPr>
              <a:t>Evaluation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23187" y="4997452"/>
            <a:ext cx="25165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0" b="1">
                <a:latin typeface="Palatino Linotype"/>
                <a:cs typeface="Palatino Linotype"/>
              </a:rPr>
              <a:t>Best</a:t>
            </a:r>
            <a:r>
              <a:rPr dirty="0" sz="3000" spc="-135" b="1">
                <a:latin typeface="Palatino Linotype"/>
                <a:cs typeface="Palatino Linotype"/>
              </a:rPr>
              <a:t> </a:t>
            </a:r>
            <a:r>
              <a:rPr dirty="0" sz="3000" spc="100" b="1">
                <a:latin typeface="Palatino Linotype"/>
                <a:cs typeface="Palatino Linotype"/>
              </a:rPr>
              <a:t>Practices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475" y="873950"/>
            <a:ext cx="7568565" cy="23056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950" spc="60">
                <a:solidFill>
                  <a:srgbClr val="FFFFFF"/>
                </a:solidFill>
                <a:latin typeface="Cambria"/>
                <a:cs typeface="Cambria"/>
              </a:rPr>
              <a:t>Thanks</a:t>
            </a:r>
            <a:r>
              <a:rPr dirty="0" sz="14950" spc="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4950" spc="-700">
                <a:solidFill>
                  <a:srgbClr val="FFFFFF"/>
                </a:solidFill>
                <a:latin typeface="Cambria"/>
                <a:cs typeface="Cambria"/>
              </a:rPr>
              <a:t>!</a:t>
            </a:r>
            <a:endParaRPr sz="149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22767" y="8379980"/>
            <a:ext cx="2681605" cy="943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79425" marR="5080" indent="-467359">
              <a:lnSpc>
                <a:spcPct val="100000"/>
              </a:lnSpc>
              <a:spcBef>
                <a:spcPts val="125"/>
              </a:spcBef>
            </a:pPr>
            <a:r>
              <a:rPr dirty="0" sz="3000" spc="-30" b="1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dirty="0" sz="3000" spc="15" b="1">
                <a:solidFill>
                  <a:srgbClr val="FFFFFF"/>
                </a:solidFill>
                <a:latin typeface="Palatino Linotype"/>
                <a:cs typeface="Palatino Linotype"/>
              </a:rPr>
              <a:t>u</a:t>
            </a:r>
            <a:r>
              <a:rPr dirty="0" sz="3000" spc="-45" b="1">
                <a:solidFill>
                  <a:srgbClr val="FFFFFF"/>
                </a:solidFill>
                <a:latin typeface="Palatino Linotype"/>
                <a:cs typeface="Palatino Linotype"/>
              </a:rPr>
              <a:t>b</a:t>
            </a:r>
            <a:r>
              <a:rPr dirty="0" sz="3000" spc="75" b="1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dirty="0" sz="3000" spc="-30" b="1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dirty="0" sz="3000" spc="-15" b="1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dirty="0" sz="3000" spc="40" b="1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dirty="0" sz="3000" spc="15" b="1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dirty="0" sz="3000" spc="-10" b="1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dirty="0" sz="3000" spc="-6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000" spc="45" b="1">
                <a:solidFill>
                  <a:srgbClr val="FFFFFF"/>
                </a:solidFill>
                <a:latin typeface="Palatino Linotype"/>
                <a:cs typeface="Palatino Linotype"/>
              </a:rPr>
              <a:t>B</a:t>
            </a:r>
            <a:r>
              <a:rPr dirty="0" sz="3000" spc="-85" b="1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dirty="0" sz="3000" spc="-15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000" spc="360" b="1">
                <a:solidFill>
                  <a:srgbClr val="FFFFFF"/>
                </a:solidFill>
                <a:latin typeface="Palatino Linotype"/>
                <a:cs typeface="Palatino Linotype"/>
              </a:rPr>
              <a:t>-  </a:t>
            </a:r>
            <a:r>
              <a:rPr dirty="0" sz="3000" b="1">
                <a:solidFill>
                  <a:srgbClr val="FFFFFF"/>
                </a:solidFill>
                <a:latin typeface="Palatino Linotype"/>
                <a:cs typeface="Palatino Linotype"/>
              </a:rPr>
              <a:t>Arpit</a:t>
            </a:r>
            <a:r>
              <a:rPr dirty="0" sz="3000" spc="-8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FFFFFF"/>
                </a:solidFill>
                <a:latin typeface="Palatino Linotype"/>
                <a:cs typeface="Palatino Linotype"/>
              </a:rPr>
              <a:t>Jain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01072" y="248475"/>
            <a:ext cx="5915025" cy="1200150"/>
          </a:xfrm>
          <a:prstGeom prst="rect"/>
          <a:solidFill>
            <a:srgbClr val="000000"/>
          </a:solidFill>
        </p:spPr>
        <p:txBody>
          <a:bodyPr wrap="square" lIns="0" tIns="164465" rIns="0" bIns="0" rtlCol="0" vert="horz">
            <a:spAutoFit/>
          </a:bodyPr>
          <a:lstStyle/>
          <a:p>
            <a:pPr algn="ctr" marR="13335">
              <a:lnSpc>
                <a:spcPct val="100000"/>
              </a:lnSpc>
              <a:spcBef>
                <a:spcPts val="1295"/>
              </a:spcBef>
            </a:pPr>
            <a:r>
              <a:rPr dirty="0" sz="4800" spc="18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6305" y="1789829"/>
            <a:ext cx="9646285" cy="74072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2700" marR="5080">
              <a:lnSpc>
                <a:spcPct val="118500"/>
              </a:lnSpc>
              <a:spcBef>
                <a:spcPts val="130"/>
              </a:spcBef>
            </a:pPr>
            <a:r>
              <a:rPr dirty="0" sz="2400" spc="40">
                <a:latin typeface="Verdana"/>
                <a:cs typeface="Verdana"/>
              </a:rPr>
              <a:t>Vendor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performance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analysis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is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critical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105">
                <a:latin typeface="Verdana"/>
                <a:cs typeface="Verdana"/>
              </a:rPr>
              <a:t>component</a:t>
            </a:r>
            <a:r>
              <a:rPr dirty="0" sz="2400" spc="11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of 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70">
                <a:latin typeface="Verdana"/>
                <a:cs typeface="Verdana"/>
              </a:rPr>
              <a:t>maintaining</a:t>
            </a:r>
            <a:r>
              <a:rPr dirty="0" sz="2400" spc="7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operational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excellence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95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ensuring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service 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150">
                <a:latin typeface="Verdana"/>
                <a:cs typeface="Verdana"/>
              </a:rPr>
              <a:t>q</a:t>
            </a:r>
            <a:r>
              <a:rPr dirty="0" sz="2400" spc="110">
                <a:latin typeface="Verdana"/>
                <a:cs typeface="Verdana"/>
              </a:rPr>
              <a:t>u</a:t>
            </a: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sz="2400" spc="-10">
                <a:latin typeface="Verdana"/>
                <a:cs typeface="Verdana"/>
              </a:rPr>
              <a:t>li</a:t>
            </a:r>
            <a:r>
              <a:rPr dirty="0" sz="2400" spc="15">
                <a:latin typeface="Verdana"/>
                <a:cs typeface="Verdana"/>
              </a:rPr>
              <a:t>t</a:t>
            </a:r>
            <a:r>
              <a:rPr dirty="0" sz="2400" spc="-100">
                <a:latin typeface="Verdana"/>
                <a:cs typeface="Verdana"/>
              </a:rPr>
              <a:t>y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</a:t>
            </a:r>
            <a:r>
              <a:rPr dirty="0" sz="2400" spc="125">
                <a:latin typeface="Verdana"/>
                <a:cs typeface="Verdana"/>
              </a:rPr>
              <a:t>n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sz="2400" spc="100">
                <a:latin typeface="Verdana"/>
                <a:cs typeface="Verdana"/>
              </a:rPr>
              <a:t>n</a:t>
            </a:r>
            <a:r>
              <a:rPr dirty="0" sz="2400" spc="-100">
                <a:latin typeface="Verdana"/>
                <a:cs typeface="Verdana"/>
              </a:rPr>
              <a:t>y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o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165">
                <a:latin typeface="Verdana"/>
                <a:cs typeface="Verdana"/>
              </a:rPr>
              <a:t>g</a:t>
            </a: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sz="2400" spc="120">
                <a:latin typeface="Verdana"/>
                <a:cs typeface="Verdana"/>
              </a:rPr>
              <a:t>n</a:t>
            </a:r>
            <a:r>
              <a:rPr dirty="0" sz="2400" spc="-10">
                <a:latin typeface="Verdana"/>
                <a:cs typeface="Verdana"/>
              </a:rPr>
              <a:t>i</a:t>
            </a:r>
            <a:r>
              <a:rPr dirty="0" sz="2400" spc="-20">
                <a:latin typeface="Verdana"/>
                <a:cs typeface="Verdana"/>
              </a:rPr>
              <a:t>z</a:t>
            </a: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sz="2400" spc="35">
                <a:latin typeface="Verdana"/>
                <a:cs typeface="Verdana"/>
              </a:rPr>
              <a:t>t</a:t>
            </a:r>
            <a:r>
              <a:rPr dirty="0" sz="2400" spc="-10">
                <a:latin typeface="Verdana"/>
                <a:cs typeface="Verdana"/>
              </a:rPr>
              <a:t>i</a:t>
            </a:r>
            <a:r>
              <a:rPr dirty="0" sz="2400" spc="65">
                <a:latin typeface="Verdana"/>
                <a:cs typeface="Verdana"/>
              </a:rPr>
              <a:t>o</a:t>
            </a:r>
            <a:r>
              <a:rPr dirty="0" sz="2400" spc="120">
                <a:latin typeface="Verdana"/>
                <a:cs typeface="Verdana"/>
              </a:rPr>
              <a:t>n</a:t>
            </a:r>
            <a:r>
              <a:rPr dirty="0" sz="2400" spc="-36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800">
              <a:latin typeface="Verdana"/>
              <a:cs typeface="Verdana"/>
            </a:endParaRPr>
          </a:p>
          <a:p>
            <a:pPr algn="just" marL="12700" marR="5080">
              <a:lnSpc>
                <a:spcPct val="118700"/>
              </a:lnSpc>
            </a:pPr>
            <a:r>
              <a:rPr dirty="0" sz="2400" spc="15">
                <a:latin typeface="Verdana"/>
                <a:cs typeface="Verdana"/>
              </a:rPr>
              <a:t>Effective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vendor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performance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analysis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not</a:t>
            </a:r>
            <a:r>
              <a:rPr dirty="0" sz="2400" spc="80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only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helps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in 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identifying </a:t>
            </a:r>
            <a:r>
              <a:rPr dirty="0" sz="2400" spc="-35">
                <a:latin typeface="Verdana"/>
                <a:cs typeface="Verdana"/>
              </a:rPr>
              <a:t>areas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where </a:t>
            </a:r>
            <a:r>
              <a:rPr dirty="0" sz="2400" spc="15">
                <a:latin typeface="Verdana"/>
                <a:cs typeface="Verdana"/>
              </a:rPr>
              <a:t>vendors </a:t>
            </a:r>
            <a:r>
              <a:rPr dirty="0" sz="2400" spc="-10">
                <a:latin typeface="Verdana"/>
                <a:cs typeface="Verdana"/>
              </a:rPr>
              <a:t>excel </a:t>
            </a:r>
            <a:r>
              <a:rPr dirty="0" sz="2400" spc="100">
                <a:latin typeface="Verdana"/>
                <a:cs typeface="Verdana"/>
              </a:rPr>
              <a:t>but </a:t>
            </a:r>
            <a:r>
              <a:rPr dirty="0" sz="2400" spc="-5">
                <a:latin typeface="Verdana"/>
                <a:cs typeface="Verdana"/>
              </a:rPr>
              <a:t>also </a:t>
            </a:r>
            <a:r>
              <a:rPr dirty="0" sz="2400" spc="65">
                <a:latin typeface="Verdana"/>
                <a:cs typeface="Verdana"/>
              </a:rPr>
              <a:t>highlights 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potential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inefﬁciencies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9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areas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for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improvement.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By 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leveraging </a:t>
            </a:r>
            <a:r>
              <a:rPr dirty="0" sz="2400" spc="45">
                <a:latin typeface="Verdana"/>
                <a:cs typeface="Verdana"/>
              </a:rPr>
              <a:t>data </a:t>
            </a:r>
            <a:r>
              <a:rPr dirty="0" sz="2400" spc="95">
                <a:latin typeface="Verdana"/>
                <a:cs typeface="Verdana"/>
              </a:rPr>
              <a:t>on </a:t>
            </a:r>
            <a:r>
              <a:rPr dirty="0" sz="2400" spc="-5">
                <a:latin typeface="Verdana"/>
                <a:cs typeface="Verdana"/>
              </a:rPr>
              <a:t>service start </a:t>
            </a:r>
            <a:r>
              <a:rPr dirty="0" sz="2400" spc="-20">
                <a:latin typeface="Verdana"/>
                <a:cs typeface="Verdana"/>
              </a:rPr>
              <a:t>times, </a:t>
            </a:r>
            <a:r>
              <a:rPr dirty="0" sz="2400" spc="5">
                <a:latin typeface="Verdana"/>
                <a:cs typeface="Verdana"/>
              </a:rPr>
              <a:t>slot </a:t>
            </a:r>
            <a:r>
              <a:rPr dirty="0" sz="2400" spc="-20">
                <a:latin typeface="Verdana"/>
                <a:cs typeface="Verdana"/>
              </a:rPr>
              <a:t>times, </a:t>
            </a:r>
            <a:r>
              <a:rPr dirty="0" sz="2400" spc="-55">
                <a:latin typeface="Verdana"/>
                <a:cs typeface="Verdana"/>
              </a:rPr>
              <a:t>delays, </a:t>
            </a:r>
            <a:r>
              <a:rPr dirty="0" sz="2400" spc="90">
                <a:latin typeface="Verdana"/>
                <a:cs typeface="Verdana"/>
              </a:rPr>
              <a:t>and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other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performance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indicators,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organizations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can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70">
                <a:latin typeface="Verdana"/>
                <a:cs typeface="Verdana"/>
              </a:rPr>
              <a:t>gain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valuable </a:t>
            </a:r>
            <a:r>
              <a:rPr dirty="0" sz="2400" spc="-835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insights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into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their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vendors'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reliability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efﬁciency.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Verdana"/>
              <a:cs typeface="Verdana"/>
            </a:endParaRPr>
          </a:p>
          <a:p>
            <a:pPr algn="just" marL="12700" marR="5080">
              <a:lnSpc>
                <a:spcPct val="118700"/>
              </a:lnSpc>
            </a:pPr>
            <a:r>
              <a:rPr dirty="0" sz="2400" spc="-10">
                <a:latin typeface="Verdana"/>
                <a:cs typeface="Verdana"/>
              </a:rPr>
              <a:t>This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analysis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supports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informed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decision-making,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fosters 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stronger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vendor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relationships,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9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drives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continuous 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improvement in </a:t>
            </a:r>
            <a:r>
              <a:rPr dirty="0" sz="2400" spc="-5">
                <a:latin typeface="Verdana"/>
                <a:cs typeface="Verdana"/>
              </a:rPr>
              <a:t>service </a:t>
            </a:r>
            <a:r>
              <a:rPr dirty="0" sz="2400" spc="-55">
                <a:latin typeface="Verdana"/>
                <a:cs typeface="Verdana"/>
              </a:rPr>
              <a:t>delivery. </a:t>
            </a:r>
            <a:r>
              <a:rPr dirty="0" sz="2400" spc="-10">
                <a:latin typeface="Verdana"/>
                <a:cs typeface="Verdana"/>
              </a:rPr>
              <a:t>Ultimately, </a:t>
            </a:r>
            <a:r>
              <a:rPr dirty="0" sz="2400" spc="-5">
                <a:latin typeface="Verdana"/>
                <a:cs typeface="Verdana"/>
              </a:rPr>
              <a:t>a </a:t>
            </a:r>
            <a:r>
              <a:rPr dirty="0" sz="2400" spc="35">
                <a:latin typeface="Verdana"/>
                <a:cs typeface="Verdana"/>
              </a:rPr>
              <a:t>robust </a:t>
            </a:r>
            <a:r>
              <a:rPr dirty="0" sz="2400" spc="30">
                <a:latin typeface="Verdana"/>
                <a:cs typeface="Verdana"/>
              </a:rPr>
              <a:t>vendor 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performance </a:t>
            </a:r>
            <a:r>
              <a:rPr dirty="0" sz="2400" spc="-20">
                <a:latin typeface="Verdana"/>
                <a:cs typeface="Verdana"/>
              </a:rPr>
              <a:t>analysis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framework </a:t>
            </a:r>
            <a:r>
              <a:rPr dirty="0" sz="2400" spc="40">
                <a:latin typeface="Verdana"/>
                <a:cs typeface="Verdana"/>
              </a:rPr>
              <a:t>contributes </a:t>
            </a:r>
            <a:r>
              <a:rPr dirty="0" sz="2400" spc="30">
                <a:latin typeface="Verdana"/>
                <a:cs typeface="Verdana"/>
              </a:rPr>
              <a:t>to </a:t>
            </a:r>
            <a:r>
              <a:rPr dirty="0" sz="2400" spc="85">
                <a:latin typeface="Verdana"/>
                <a:cs typeface="Verdana"/>
              </a:rPr>
              <a:t>enhanced </a:t>
            </a:r>
            <a:r>
              <a:rPr dirty="0" sz="2400" spc="90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customer</a:t>
            </a:r>
            <a:r>
              <a:rPr dirty="0" sz="2400" spc="6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satisfaction,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cost-effectiveness,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95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competitive 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 spc="40">
                <a:latin typeface="Verdana"/>
                <a:cs typeface="Verdana"/>
              </a:rPr>
              <a:t>advantage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in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the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marketplace.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2582" y="210083"/>
            <a:ext cx="6350635" cy="596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 spc="75">
                <a:solidFill>
                  <a:srgbClr val="FFFFFF"/>
                </a:solidFill>
                <a:latin typeface="Times New Roman"/>
                <a:cs typeface="Times New Roman"/>
              </a:rPr>
              <a:t>Vendor</a:t>
            </a:r>
            <a:r>
              <a:rPr dirty="0" sz="37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50" spc="145">
                <a:solidFill>
                  <a:srgbClr val="FFFFFF"/>
                </a:solidFill>
                <a:latin typeface="Times New Roman"/>
                <a:cs typeface="Times New Roman"/>
              </a:rPr>
              <a:t>Performance</a:t>
            </a:r>
            <a:r>
              <a:rPr dirty="0" sz="37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50" spc="120">
                <a:solidFill>
                  <a:srgbClr val="FFFFFF"/>
                </a:solidFill>
                <a:latin typeface="Times New Roman"/>
                <a:cs typeface="Times New Roman"/>
              </a:rPr>
              <a:t>Metrics</a:t>
            </a:r>
            <a:endParaRPr sz="37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43660" y="1504454"/>
            <a:ext cx="2772537" cy="4245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4969" y="2030539"/>
            <a:ext cx="1596593" cy="34060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7844008" y="2744508"/>
            <a:ext cx="131445" cy="45085"/>
          </a:xfrm>
          <a:custGeom>
            <a:avLst/>
            <a:gdLst/>
            <a:ahLst/>
            <a:cxnLst/>
            <a:rect l="l" t="t" r="r" b="b"/>
            <a:pathLst>
              <a:path w="131444" h="45085">
                <a:moveTo>
                  <a:pt x="131102" y="0"/>
                </a:moveTo>
                <a:lnTo>
                  <a:pt x="0" y="0"/>
                </a:lnTo>
                <a:lnTo>
                  <a:pt x="0" y="44716"/>
                </a:lnTo>
                <a:lnTo>
                  <a:pt x="131102" y="44716"/>
                </a:lnTo>
                <a:lnTo>
                  <a:pt x="1311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9923119" y="3731107"/>
            <a:ext cx="142875" cy="142875"/>
            <a:chOff x="9923119" y="3731107"/>
            <a:chExt cx="142875" cy="14287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3119" y="3731107"/>
              <a:ext cx="142875" cy="1428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3119" y="3731107"/>
              <a:ext cx="142875" cy="142875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923119" y="4254982"/>
            <a:ext cx="142875" cy="142875"/>
            <a:chOff x="9923119" y="4254982"/>
            <a:chExt cx="142875" cy="1428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3119" y="4254982"/>
              <a:ext cx="142875" cy="1428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3119" y="4254982"/>
              <a:ext cx="142875" cy="14287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9923119" y="4788382"/>
            <a:ext cx="142875" cy="142875"/>
            <a:chOff x="9923119" y="4788382"/>
            <a:chExt cx="142875" cy="14287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3119" y="4788382"/>
              <a:ext cx="142875" cy="1428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3119" y="4788382"/>
              <a:ext cx="142875" cy="14287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9923119" y="5321782"/>
            <a:ext cx="142875" cy="142875"/>
            <a:chOff x="9923119" y="5321782"/>
            <a:chExt cx="142875" cy="14287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3119" y="5321782"/>
              <a:ext cx="142875" cy="1428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3119" y="5321782"/>
              <a:ext cx="142875" cy="142875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9923119" y="5845657"/>
            <a:ext cx="142875" cy="142875"/>
            <a:chOff x="9923119" y="5845657"/>
            <a:chExt cx="142875" cy="14287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3119" y="5845657"/>
              <a:ext cx="142875" cy="1428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3119" y="5845657"/>
              <a:ext cx="142875" cy="142875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9923119" y="6379057"/>
            <a:ext cx="142875" cy="142875"/>
            <a:chOff x="9923119" y="6379057"/>
            <a:chExt cx="142875" cy="142875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3119" y="6379057"/>
              <a:ext cx="142875" cy="1428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3119" y="6379057"/>
              <a:ext cx="142875" cy="142875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9923119" y="6912457"/>
            <a:ext cx="142875" cy="142875"/>
            <a:chOff x="9923119" y="6912457"/>
            <a:chExt cx="142875" cy="142875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3119" y="6912457"/>
              <a:ext cx="142875" cy="1428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3119" y="6912457"/>
              <a:ext cx="142875" cy="142875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9923119" y="7436332"/>
            <a:ext cx="142875" cy="142875"/>
            <a:chOff x="9923119" y="7436332"/>
            <a:chExt cx="142875" cy="142875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3119" y="7436332"/>
              <a:ext cx="142875" cy="14287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3119" y="7436332"/>
              <a:ext cx="142875" cy="14287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9923119" y="7969732"/>
            <a:ext cx="142875" cy="142875"/>
            <a:chOff x="9923119" y="7969732"/>
            <a:chExt cx="142875" cy="142875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3119" y="7969732"/>
              <a:ext cx="142875" cy="1428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3119" y="7969732"/>
              <a:ext cx="142875" cy="142875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9729437" y="1400403"/>
            <a:ext cx="7992109" cy="687768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8255" indent="-635">
              <a:lnSpc>
                <a:spcPct val="101099"/>
              </a:lnSpc>
              <a:spcBef>
                <a:spcPts val="55"/>
              </a:spcBef>
            </a:pPr>
            <a:r>
              <a:rPr dirty="0" sz="3400" spc="100">
                <a:solidFill>
                  <a:srgbClr val="FFFFFF"/>
                </a:solidFill>
                <a:latin typeface="Verdana"/>
                <a:cs typeface="Verdana"/>
              </a:rPr>
              <a:t>Unde</a:t>
            </a:r>
            <a:r>
              <a:rPr dirty="0" sz="3400" spc="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400" spc="95">
                <a:solidFill>
                  <a:srgbClr val="FFFFFF"/>
                </a:solidFill>
                <a:latin typeface="Verdana"/>
                <a:cs typeface="Verdana"/>
              </a:rPr>
              <a:t>tanding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17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20">
                <a:latin typeface="Verdana"/>
                <a:cs typeface="Verdana"/>
              </a:rPr>
              <a:t>per</a:t>
            </a:r>
            <a:r>
              <a:rPr dirty="0" sz="3400" spc="-20">
                <a:latin typeface="Verdana"/>
                <a:cs typeface="Verdana"/>
              </a:rPr>
              <a:t>f</a:t>
            </a:r>
            <a:r>
              <a:rPr dirty="0" sz="3400" spc="-15">
                <a:latin typeface="Verdana"/>
                <a:cs typeface="Verdana"/>
              </a:rPr>
              <a:t>o</a:t>
            </a:r>
            <a:r>
              <a:rPr dirty="0" sz="3400" spc="-40">
                <a:latin typeface="Verdana"/>
                <a:cs typeface="Verdana"/>
              </a:rPr>
              <a:t>r</a:t>
            </a:r>
            <a:r>
              <a:rPr dirty="0" sz="3400" spc="145">
                <a:latin typeface="Verdana"/>
                <a:cs typeface="Verdana"/>
              </a:rPr>
              <a:t>ma</a:t>
            </a:r>
            <a:r>
              <a:rPr dirty="0" sz="3400" spc="110">
                <a:latin typeface="Verdana"/>
                <a:cs typeface="Verdana"/>
              </a:rPr>
              <a:t>n</a:t>
            </a:r>
            <a:r>
              <a:rPr dirty="0" sz="3400" spc="105">
                <a:latin typeface="Verdana"/>
                <a:cs typeface="Verdana"/>
              </a:rPr>
              <a:t>c</a:t>
            </a:r>
            <a:r>
              <a:rPr dirty="0" sz="3400" spc="20">
                <a:latin typeface="Verdana"/>
                <a:cs typeface="Verdana"/>
              </a:rPr>
              <a:t>e  </a:t>
            </a:r>
            <a:r>
              <a:rPr dirty="0" sz="3400" spc="75">
                <a:latin typeface="Verdana"/>
                <a:cs typeface="Verdana"/>
              </a:rPr>
              <a:t>met</a:t>
            </a:r>
            <a:r>
              <a:rPr dirty="0" sz="3400" spc="20">
                <a:latin typeface="Verdana"/>
                <a:cs typeface="Verdana"/>
              </a:rPr>
              <a:t>r</a:t>
            </a:r>
            <a:r>
              <a:rPr dirty="0" sz="3400" spc="5">
                <a:latin typeface="Verdana"/>
                <a:cs typeface="Verdana"/>
              </a:rPr>
              <a:t>ics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Verdana"/>
                <a:cs typeface="Verdana"/>
              </a:rPr>
              <a:t>essential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22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400" spc="50">
                <a:solidFill>
                  <a:srgbClr val="FFFFFF"/>
                </a:solidFill>
                <a:latin typeface="Verdana"/>
                <a:cs typeface="Verdana"/>
              </a:rPr>
              <a:t>aluating  </a:t>
            </a:r>
            <a:r>
              <a:rPr dirty="0" sz="3400" spc="-22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endor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400" spc="9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dirty="0" sz="3400" spc="-12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4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8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180">
                <a:solidFill>
                  <a:srgbClr val="FFFFFF"/>
                </a:solidFill>
                <a:latin typeface="Verdana"/>
                <a:cs typeface="Verdana"/>
              </a:rPr>
              <a:t>ess.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95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5">
                <a:solidFill>
                  <a:srgbClr val="FFFFFF"/>
                </a:solidFill>
                <a:latin typeface="Verdana"/>
                <a:cs typeface="Verdana"/>
              </a:rPr>
              <a:t>ics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dirty="0" sz="3400" spc="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1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75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Verdana"/>
              <a:cs typeface="Verdana"/>
            </a:endParaRPr>
          </a:p>
          <a:p>
            <a:pPr marL="537845">
              <a:lnSpc>
                <a:spcPct val="100000"/>
              </a:lnSpc>
            </a:pPr>
            <a:r>
              <a:rPr dirty="0" sz="3400" spc="1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1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35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dirty="0" sz="3400" spc="6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4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Deli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400" spc="-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17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400">
              <a:latin typeface="Verdana"/>
              <a:cs typeface="Verdana"/>
            </a:endParaRPr>
          </a:p>
          <a:p>
            <a:pPr marL="537845">
              <a:lnSpc>
                <a:spcPct val="100000"/>
              </a:lnSpc>
              <a:spcBef>
                <a:spcPts val="95"/>
              </a:spcBef>
            </a:pPr>
            <a:r>
              <a:rPr dirty="0" sz="3350" spc="-95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dirty="0" sz="3350" spc="-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-5">
                <a:solidFill>
                  <a:srgbClr val="FFFFFF"/>
                </a:solidFill>
                <a:latin typeface="Verdana"/>
                <a:cs typeface="Verdana"/>
              </a:rPr>
              <a:t>vi</a:t>
            </a:r>
            <a:r>
              <a:rPr dirty="0" sz="3350" spc="-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60">
                <a:solidFill>
                  <a:srgbClr val="FFFFFF"/>
                </a:solidFill>
                <a:latin typeface="Verdana"/>
                <a:cs typeface="Verdana"/>
              </a:rPr>
              <a:t>Quali</a:t>
            </a:r>
            <a:r>
              <a:rPr dirty="0" sz="33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-15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350">
              <a:latin typeface="Verdana"/>
              <a:cs typeface="Verdana"/>
            </a:endParaRPr>
          </a:p>
          <a:p>
            <a:pPr marL="537845" marR="5080">
              <a:lnSpc>
                <a:spcPct val="103899"/>
              </a:lnSpc>
              <a:spcBef>
                <a:spcPts val="20"/>
              </a:spcBef>
            </a:pPr>
            <a:r>
              <a:rPr dirty="0" sz="3350" spc="70">
                <a:solidFill>
                  <a:srgbClr val="FFFFFF"/>
                </a:solidFill>
                <a:latin typeface="Verdana"/>
                <a:cs typeface="Verdana"/>
              </a:rPr>
              <a:t>Fl</a:t>
            </a:r>
            <a:r>
              <a:rPr dirty="0" sz="3350" spc="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xibili</a:t>
            </a:r>
            <a:r>
              <a:rPr dirty="0" sz="3350" spc="-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-15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1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25">
                <a:solidFill>
                  <a:srgbClr val="FFFFFF"/>
                </a:solidFill>
                <a:latin typeface="Verdana"/>
                <a:cs typeface="Verdana"/>
              </a:rPr>
              <a:t>Responsi</a:t>
            </a:r>
            <a:r>
              <a:rPr dirty="0" sz="3350" spc="-3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350" spc="5">
                <a:solidFill>
                  <a:srgbClr val="FFFFFF"/>
                </a:solidFill>
                <a:latin typeface="Verdana"/>
                <a:cs typeface="Verdana"/>
              </a:rPr>
              <a:t>eness  </a:t>
            </a:r>
            <a:r>
              <a:rPr dirty="0" sz="3350" spc="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35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dirty="0" sz="3350" spc="-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90">
                <a:solidFill>
                  <a:srgbClr val="FFFFFF"/>
                </a:solidFill>
                <a:latin typeface="Verdana"/>
                <a:cs typeface="Verdana"/>
              </a:rPr>
              <a:t>omer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60">
                <a:solidFill>
                  <a:srgbClr val="FFFFFF"/>
                </a:solidFill>
                <a:latin typeface="Verdana"/>
                <a:cs typeface="Verdana"/>
              </a:rPr>
              <a:t>Satis</a:t>
            </a:r>
            <a:r>
              <a:rPr dirty="0" sz="3350" spc="-8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350" spc="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60">
                <a:solidFill>
                  <a:srgbClr val="FFFFFF"/>
                </a:solidFill>
                <a:latin typeface="Verdana"/>
                <a:cs typeface="Verdana"/>
              </a:rPr>
              <a:t>tion  </a:t>
            </a:r>
            <a:r>
              <a:rPr dirty="0" sz="3350" spc="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120">
                <a:solidFill>
                  <a:srgbClr val="FFFFFF"/>
                </a:solidFill>
                <a:latin typeface="Verdana"/>
                <a:cs typeface="Verdana"/>
              </a:rPr>
              <a:t>ommunication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11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1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350" spc="-2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55">
                <a:solidFill>
                  <a:srgbClr val="FFFFFF"/>
                </a:solidFill>
                <a:latin typeface="Verdana"/>
                <a:cs typeface="Verdana"/>
              </a:rPr>
              <a:t>ans</a:t>
            </a:r>
            <a:r>
              <a:rPr dirty="0" sz="3350" spc="4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35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12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3350" spc="7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-114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3350" spc="35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350" spc="-25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dirty="0" sz="3350" spc="-5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50" spc="-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165">
                <a:solidFill>
                  <a:srgbClr val="FFFFFF"/>
                </a:solidFill>
                <a:latin typeface="Verdana"/>
                <a:cs typeface="Verdana"/>
              </a:rPr>
              <a:t>man</a:t>
            </a:r>
            <a:r>
              <a:rPr dirty="0" sz="33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80">
                <a:solidFill>
                  <a:srgbClr val="FFFFFF"/>
                </a:solidFill>
                <a:latin typeface="Verdana"/>
                <a:cs typeface="Verdana"/>
              </a:rPr>
              <a:t>ating</a:t>
            </a:r>
            <a:endParaRPr sz="3350">
              <a:latin typeface="Verdana"/>
              <a:cs typeface="Verdana"/>
            </a:endParaRPr>
          </a:p>
          <a:p>
            <a:pPr marL="537845" marR="4061460">
              <a:lnSpc>
                <a:spcPct val="102600"/>
              </a:lnSpc>
              <a:spcBef>
                <a:spcPts val="75"/>
              </a:spcBef>
            </a:pPr>
            <a:r>
              <a:rPr dirty="0" sz="3350" spc="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10">
                <a:solidFill>
                  <a:srgbClr val="FFFFFF"/>
                </a:solidFill>
                <a:latin typeface="Verdana"/>
                <a:cs typeface="Verdana"/>
              </a:rPr>
              <a:t>ost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30">
                <a:solidFill>
                  <a:srgbClr val="FFFFFF"/>
                </a:solidFill>
                <a:latin typeface="Verdana"/>
                <a:cs typeface="Verdana"/>
              </a:rPr>
              <a:t>efﬁ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85">
                <a:solidFill>
                  <a:srgbClr val="FFFFFF"/>
                </a:solidFill>
                <a:latin typeface="Verdana"/>
                <a:cs typeface="Verdana"/>
              </a:rPr>
              <a:t>ien</a:t>
            </a:r>
            <a:r>
              <a:rPr dirty="0" sz="3350" spc="5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-114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3350" spc="50">
                <a:solidFill>
                  <a:srgbClr val="FFFFFF"/>
                </a:solidFill>
                <a:latin typeface="Verdana"/>
                <a:cs typeface="Verdana"/>
              </a:rPr>
              <a:t>Del</a:t>
            </a:r>
            <a:r>
              <a:rPr dirty="0" sz="3350" spc="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50" spc="-15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7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95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dirty="0" sz="3350" spc="-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-5">
                <a:solidFill>
                  <a:srgbClr val="FFFFFF"/>
                </a:solidFill>
                <a:latin typeface="Verdana"/>
                <a:cs typeface="Verdana"/>
              </a:rPr>
              <a:t>vi</a:t>
            </a:r>
            <a:r>
              <a:rPr dirty="0" sz="3350" spc="-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350">
              <a:latin typeface="Verdana"/>
              <a:cs typeface="Verdana"/>
            </a:endParaRPr>
          </a:p>
          <a:p>
            <a:pPr marL="537845">
              <a:lnSpc>
                <a:spcPct val="100000"/>
              </a:lnSpc>
              <a:spcBef>
                <a:spcPts val="180"/>
              </a:spcBef>
            </a:pPr>
            <a:r>
              <a:rPr dirty="0" sz="3350" spc="35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350" spc="-25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dirty="0" sz="3350" spc="-5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3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350" spc="-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350" spc="165">
                <a:solidFill>
                  <a:srgbClr val="FFFFFF"/>
                </a:solidFill>
                <a:latin typeface="Verdana"/>
                <a:cs typeface="Verdana"/>
              </a:rPr>
              <a:t>man</a:t>
            </a:r>
            <a:r>
              <a:rPr dirty="0" sz="33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3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2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350" spc="-6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350" spc="15">
                <a:solidFill>
                  <a:srgbClr val="FFFFFF"/>
                </a:solidFill>
                <a:latin typeface="Verdana"/>
                <a:cs typeface="Verdana"/>
              </a:rPr>
              <a:t>enti</a:t>
            </a:r>
            <a:r>
              <a:rPr dirty="0" sz="3350" spc="-3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35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350">
              <a:latin typeface="Verdana"/>
              <a:cs typeface="Verdana"/>
            </a:endParaRPr>
          </a:p>
        </p:txBody>
      </p:sp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517951" cy="102310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76599" cy="930344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835729" y="342900"/>
            <a:ext cx="7419975" cy="1752600"/>
          </a:xfrm>
          <a:custGeom>
            <a:avLst/>
            <a:gdLst/>
            <a:ahLst/>
            <a:cxnLst/>
            <a:rect l="l" t="t" r="r" b="b"/>
            <a:pathLst>
              <a:path w="7419975" h="1752600">
                <a:moveTo>
                  <a:pt x="7419975" y="0"/>
                </a:moveTo>
                <a:lnTo>
                  <a:pt x="0" y="0"/>
                </a:lnTo>
                <a:lnTo>
                  <a:pt x="0" y="1752600"/>
                </a:lnTo>
                <a:lnTo>
                  <a:pt x="7419975" y="1752600"/>
                </a:lnTo>
                <a:lnTo>
                  <a:pt x="7419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114" y="2632736"/>
            <a:ext cx="7877175" cy="57404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065" marR="5080" indent="-635">
              <a:lnSpc>
                <a:spcPct val="117800"/>
              </a:lnSpc>
              <a:spcBef>
                <a:spcPts val="80"/>
              </a:spcBef>
            </a:pPr>
            <a:r>
              <a:rPr dirty="0" sz="2450" spc="-85">
                <a:latin typeface="Verdana"/>
                <a:cs typeface="Verdana"/>
              </a:rPr>
              <a:t>In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our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anal</a:t>
            </a:r>
            <a:r>
              <a:rPr dirty="0" sz="2450" spc="-20">
                <a:latin typeface="Verdana"/>
                <a:cs typeface="Verdana"/>
              </a:rPr>
              <a:t>y</a:t>
            </a:r>
            <a:r>
              <a:rPr dirty="0" sz="2450" spc="-130">
                <a:latin typeface="Verdana"/>
                <a:cs typeface="Verdana"/>
              </a:rPr>
              <a:t>sis,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">
                <a:latin typeface="Verdana"/>
                <a:cs typeface="Verdana"/>
              </a:rPr>
              <a:t>utili</a:t>
            </a:r>
            <a:r>
              <a:rPr dirty="0" sz="2450" spc="-5">
                <a:latin typeface="Verdana"/>
                <a:cs typeface="Verdana"/>
              </a:rPr>
              <a:t>z</a:t>
            </a:r>
            <a:r>
              <a:rPr dirty="0" sz="2450" spc="90">
                <a:latin typeface="Verdana"/>
                <a:cs typeface="Verdana"/>
              </a:rPr>
              <a:t>ed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data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110">
                <a:latin typeface="Verdana"/>
                <a:cs typeface="Verdana"/>
              </a:rPr>
              <a:t>omp</a:t>
            </a:r>
            <a:r>
              <a:rPr dirty="0" sz="2450" spc="45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ising  </a:t>
            </a:r>
            <a:r>
              <a:rPr dirty="0" sz="2450" spc="-10">
                <a:latin typeface="Verdana"/>
                <a:cs typeface="Verdana"/>
              </a:rPr>
              <a:t>service </a:t>
            </a:r>
            <a:r>
              <a:rPr dirty="0" sz="2450" spc="-5">
                <a:latin typeface="Verdana"/>
                <a:cs typeface="Verdana"/>
              </a:rPr>
              <a:t>start </a:t>
            </a:r>
            <a:r>
              <a:rPr dirty="0" sz="2450" spc="-25">
                <a:latin typeface="Verdana"/>
                <a:cs typeface="Verdana"/>
              </a:rPr>
              <a:t>times, </a:t>
            </a:r>
            <a:r>
              <a:rPr dirty="0" sz="2450" spc="5">
                <a:latin typeface="Verdana"/>
                <a:cs typeface="Verdana"/>
              </a:rPr>
              <a:t>slot </a:t>
            </a:r>
            <a:r>
              <a:rPr dirty="0" sz="2450" spc="-25">
                <a:latin typeface="Verdana"/>
                <a:cs typeface="Verdana"/>
              </a:rPr>
              <a:t>times,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-60">
                <a:latin typeface="Verdana"/>
                <a:cs typeface="Verdana"/>
              </a:rPr>
              <a:t>delays. </a:t>
            </a:r>
            <a:r>
              <a:rPr dirty="0" sz="2450" spc="-20">
                <a:latin typeface="Verdana"/>
                <a:cs typeface="Verdana"/>
              </a:rPr>
              <a:t>Service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start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times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indicate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the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actual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110">
                <a:latin typeface="Verdana"/>
                <a:cs typeface="Verdana"/>
              </a:rPr>
              <a:t>commencement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of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-55">
                <a:latin typeface="Verdana"/>
                <a:cs typeface="Verdana"/>
              </a:rPr>
              <a:t>services,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slot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times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">
                <a:latin typeface="Verdana"/>
                <a:cs typeface="Verdana"/>
              </a:rPr>
              <a:t>represent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the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scheduled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times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5">
                <a:latin typeface="Verdana"/>
                <a:cs typeface="Verdana"/>
              </a:rPr>
              <a:t>or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0">
                <a:latin typeface="Verdana"/>
                <a:cs typeface="Verdana"/>
              </a:rPr>
              <a:t>these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35">
                <a:latin typeface="Verdana"/>
                <a:cs typeface="Verdana"/>
              </a:rPr>
              <a:t>se</a:t>
            </a:r>
            <a:r>
              <a:rPr dirty="0" sz="2450" spc="10">
                <a:latin typeface="Verdana"/>
                <a:cs typeface="Verdana"/>
              </a:rPr>
              <a:t>r</a:t>
            </a:r>
            <a:r>
              <a:rPr dirty="0" sz="2450">
                <a:latin typeface="Verdana"/>
                <a:cs typeface="Verdana"/>
              </a:rPr>
              <a:t>vi</a:t>
            </a:r>
            <a:r>
              <a:rPr dirty="0" sz="2450" spc="-25">
                <a:latin typeface="Verdana"/>
                <a:cs typeface="Verdana"/>
              </a:rPr>
              <a:t>c</a:t>
            </a:r>
            <a:r>
              <a:rPr dirty="0" sz="2450" spc="-135">
                <a:latin typeface="Verdana"/>
                <a:cs typeface="Verdana"/>
              </a:rPr>
              <a:t>es,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del</a:t>
            </a:r>
            <a:r>
              <a:rPr dirty="0" sz="2450" spc="20">
                <a:latin typeface="Verdana"/>
                <a:cs typeface="Verdana"/>
              </a:rPr>
              <a:t>a</a:t>
            </a:r>
            <a:r>
              <a:rPr dirty="0" sz="2450" spc="-125">
                <a:latin typeface="Verdana"/>
                <a:cs typeface="Verdana"/>
              </a:rPr>
              <a:t>y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m</a:t>
            </a:r>
            <a:r>
              <a:rPr dirty="0" sz="2450" spc="6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asu</a:t>
            </a:r>
            <a:r>
              <a:rPr dirty="0" sz="2450" spc="-4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the  </a:t>
            </a:r>
            <a:r>
              <a:rPr dirty="0" sz="2450" spc="40">
                <a:latin typeface="Verdana"/>
                <a:cs typeface="Verdana"/>
              </a:rPr>
              <a:t>di</a:t>
            </a:r>
            <a:r>
              <a:rPr dirty="0" sz="2450" spc="35">
                <a:latin typeface="Verdana"/>
                <a:cs typeface="Verdana"/>
              </a:rPr>
              <a:t>f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-15">
                <a:latin typeface="Verdana"/>
                <a:cs typeface="Verdana"/>
              </a:rPr>
              <a:t>e</a:t>
            </a:r>
            <a:r>
              <a:rPr dirty="0" sz="2450" spc="-45">
                <a:latin typeface="Verdana"/>
                <a:cs typeface="Verdana"/>
              </a:rPr>
              <a:t>r</a:t>
            </a:r>
            <a:r>
              <a:rPr dirty="0" sz="2450" spc="95">
                <a:latin typeface="Verdana"/>
                <a:cs typeface="Verdana"/>
              </a:rPr>
              <a:t>en</a:t>
            </a:r>
            <a:r>
              <a:rPr dirty="0" sz="2450" spc="5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be</a:t>
            </a:r>
            <a:r>
              <a:rPr dirty="0" sz="2450" spc="30">
                <a:latin typeface="Verdana"/>
                <a:cs typeface="Verdana"/>
              </a:rPr>
              <a:t>t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60">
                <a:latin typeface="Verdana"/>
                <a:cs typeface="Verdana"/>
              </a:rPr>
              <a:t>een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the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s</a:t>
            </a:r>
            <a:r>
              <a:rPr dirty="0" sz="2450">
                <a:latin typeface="Verdana"/>
                <a:cs typeface="Verdana"/>
              </a:rPr>
              <a:t>c</a:t>
            </a:r>
            <a:r>
              <a:rPr dirty="0" sz="2450" spc="85">
                <a:latin typeface="Verdana"/>
                <a:cs typeface="Verdana"/>
              </a:rPr>
              <a:t>heduled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slot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times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and  </a:t>
            </a:r>
            <a:r>
              <a:rPr dirty="0" sz="2450" spc="65">
                <a:latin typeface="Verdana"/>
                <a:cs typeface="Verdana"/>
              </a:rPr>
              <a:t>the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a</a:t>
            </a:r>
            <a:r>
              <a:rPr dirty="0" sz="2450" spc="55">
                <a:latin typeface="Verdana"/>
                <a:cs typeface="Verdana"/>
              </a:rPr>
              <a:t>c</a:t>
            </a:r>
            <a:r>
              <a:rPr dirty="0" sz="2450" spc="30">
                <a:latin typeface="Verdana"/>
                <a:cs typeface="Verdana"/>
              </a:rPr>
              <a:t>tual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sta</a:t>
            </a:r>
            <a:r>
              <a:rPr dirty="0" sz="2450" spc="1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times.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00">
              <a:latin typeface="Verdana"/>
              <a:cs typeface="Verdana"/>
            </a:endParaRPr>
          </a:p>
          <a:p>
            <a:pPr algn="ctr" marL="31750" marR="24130" indent="-635">
              <a:lnSpc>
                <a:spcPct val="117300"/>
              </a:lnSpc>
            </a:pPr>
            <a:r>
              <a:rPr dirty="0" sz="2450" spc="55">
                <a:latin typeface="Verdana"/>
                <a:cs typeface="Verdana"/>
              </a:rPr>
              <a:t>Assumptions </a:t>
            </a:r>
            <a:r>
              <a:rPr dirty="0" sz="2450" spc="100">
                <a:latin typeface="Verdana"/>
                <a:cs typeface="Verdana"/>
              </a:rPr>
              <a:t>made </a:t>
            </a:r>
            <a:r>
              <a:rPr dirty="0" sz="2450" spc="75">
                <a:latin typeface="Verdana"/>
                <a:cs typeface="Verdana"/>
              </a:rPr>
              <a:t>during </a:t>
            </a:r>
            <a:r>
              <a:rPr dirty="0" sz="2450" spc="40">
                <a:latin typeface="Verdana"/>
                <a:cs typeface="Verdana"/>
              </a:rPr>
              <a:t>data </a:t>
            </a:r>
            <a:r>
              <a:rPr dirty="0" sz="2450" spc="20">
                <a:latin typeface="Verdana"/>
                <a:cs typeface="Verdana"/>
              </a:rPr>
              <a:t>preparation </a:t>
            </a:r>
            <a:r>
              <a:rPr dirty="0" sz="2450" spc="2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included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0">
                <a:latin typeface="Verdana"/>
                <a:cs typeface="Verdana"/>
              </a:rPr>
              <a:t>treating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minor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variations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in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times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due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to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clock </a:t>
            </a:r>
            <a:r>
              <a:rPr dirty="0" sz="2450" spc="30">
                <a:latin typeface="Verdana"/>
                <a:cs typeface="Verdana"/>
              </a:rPr>
              <a:t>discrepancies </a:t>
            </a:r>
            <a:r>
              <a:rPr dirty="0" sz="2450" spc="-40">
                <a:latin typeface="Verdana"/>
                <a:cs typeface="Verdana"/>
              </a:rPr>
              <a:t>as </a:t>
            </a:r>
            <a:r>
              <a:rPr dirty="0" sz="2450" spc="65">
                <a:latin typeface="Verdana"/>
                <a:cs typeface="Verdana"/>
              </a:rPr>
              <a:t>negligible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60">
                <a:latin typeface="Verdana"/>
                <a:cs typeface="Verdana"/>
              </a:rPr>
              <a:t>assuming </a:t>
            </a:r>
            <a:r>
              <a:rPr dirty="0" sz="2450" spc="6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that </a:t>
            </a:r>
            <a:r>
              <a:rPr dirty="0" sz="2450" spc="65">
                <a:latin typeface="Verdana"/>
                <a:cs typeface="Verdana"/>
              </a:rPr>
              <a:t>the </a:t>
            </a:r>
            <a:r>
              <a:rPr dirty="0" sz="2450" spc="35">
                <a:latin typeface="Verdana"/>
                <a:cs typeface="Verdana"/>
              </a:rPr>
              <a:t>provided </a:t>
            </a:r>
            <a:r>
              <a:rPr dirty="0" sz="2450" spc="5">
                <a:latin typeface="Verdana"/>
                <a:cs typeface="Verdana"/>
              </a:rPr>
              <a:t>slot </a:t>
            </a:r>
            <a:r>
              <a:rPr dirty="0" sz="2450" spc="45">
                <a:latin typeface="Verdana"/>
                <a:cs typeface="Verdana"/>
              </a:rPr>
              <a:t>times </a:t>
            </a:r>
            <a:r>
              <a:rPr dirty="0" sz="2450" spc="25">
                <a:latin typeface="Verdana"/>
                <a:cs typeface="Verdana"/>
              </a:rPr>
              <a:t>were </a:t>
            </a:r>
            <a:r>
              <a:rPr dirty="0" sz="2450" spc="15">
                <a:latin typeface="Verdana"/>
                <a:cs typeface="Verdana"/>
              </a:rPr>
              <a:t>accurate </a:t>
            </a:r>
            <a:r>
              <a:rPr dirty="0" sz="2450" spc="20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45">
                <a:latin typeface="Verdana"/>
                <a:cs typeface="Verdana"/>
              </a:rPr>
              <a:t>ep</a:t>
            </a:r>
            <a:r>
              <a:rPr dirty="0" sz="2450" spc="-5">
                <a:latin typeface="Verdana"/>
                <a:cs typeface="Verdana"/>
              </a:rPr>
              <a:t>r</a:t>
            </a:r>
            <a:r>
              <a:rPr dirty="0" sz="2450" spc="25">
                <a:latin typeface="Verdana"/>
                <a:cs typeface="Verdana"/>
              </a:rPr>
              <a:t>esentations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of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the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s</a:t>
            </a:r>
            <a:r>
              <a:rPr dirty="0" sz="2450">
                <a:latin typeface="Verdana"/>
                <a:cs typeface="Verdana"/>
              </a:rPr>
              <a:t>c</a:t>
            </a:r>
            <a:r>
              <a:rPr dirty="0" sz="2450" spc="85">
                <a:latin typeface="Verdana"/>
                <a:cs typeface="Verdana"/>
              </a:rPr>
              <a:t>heduled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35">
                <a:latin typeface="Verdana"/>
                <a:cs typeface="Verdana"/>
              </a:rPr>
              <a:t>se</a:t>
            </a:r>
            <a:r>
              <a:rPr dirty="0" sz="2450" spc="10">
                <a:latin typeface="Verdana"/>
                <a:cs typeface="Verdana"/>
              </a:rPr>
              <a:t>r</a:t>
            </a:r>
            <a:r>
              <a:rPr dirty="0" sz="2450">
                <a:latin typeface="Verdana"/>
                <a:cs typeface="Verdana"/>
              </a:rPr>
              <a:t>vi</a:t>
            </a:r>
            <a:r>
              <a:rPr dirty="0" sz="2450" spc="-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times.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14607" y="387134"/>
            <a:ext cx="5928995" cy="159512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166495" marR="5080" indent="-1154430">
              <a:lnSpc>
                <a:spcPts val="6150"/>
              </a:lnSpc>
              <a:spcBef>
                <a:spcPts val="260"/>
              </a:spcBef>
            </a:pPr>
            <a:r>
              <a:rPr dirty="0" sz="5150" spc="-1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dirty="0" sz="5150" spc="40">
                <a:solidFill>
                  <a:srgbClr val="FFFFFF"/>
                </a:solidFill>
                <a:latin typeface="Cambria"/>
                <a:cs typeface="Cambria"/>
              </a:rPr>
              <a:t> Collection</a:t>
            </a:r>
            <a:r>
              <a:rPr dirty="0" sz="5150" spc="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150" spc="-3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dirty="0" sz="5150" spc="-1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150" spc="-45">
                <a:solidFill>
                  <a:srgbClr val="FFFFFF"/>
                </a:solidFill>
                <a:latin typeface="Cambria"/>
                <a:cs typeface="Cambria"/>
              </a:rPr>
              <a:t>Preparation</a:t>
            </a:r>
            <a:endParaRPr sz="5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7722" y="1417625"/>
            <a:ext cx="3289935" cy="631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50" spc="140" b="1">
                <a:latin typeface="Times New Roman"/>
                <a:cs typeface="Times New Roman"/>
              </a:rPr>
              <a:t>Visualizations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5270" y="2487064"/>
            <a:ext cx="7780655" cy="4711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spc="-10" b="1">
                <a:latin typeface="Cambria"/>
                <a:cs typeface="Cambria"/>
              </a:rPr>
              <a:t>Bar</a:t>
            </a:r>
            <a:r>
              <a:rPr dirty="0" sz="2900" spc="-5" b="1">
                <a:latin typeface="Cambria"/>
                <a:cs typeface="Cambria"/>
              </a:rPr>
              <a:t> </a:t>
            </a:r>
            <a:r>
              <a:rPr dirty="0" sz="2900" spc="65" b="1">
                <a:latin typeface="Cambria"/>
                <a:cs typeface="Cambria"/>
              </a:rPr>
              <a:t>Chart</a:t>
            </a:r>
            <a:r>
              <a:rPr dirty="0" sz="2900" spc="30" b="1">
                <a:latin typeface="Cambria"/>
                <a:cs typeface="Cambria"/>
              </a:rPr>
              <a:t> </a:t>
            </a:r>
            <a:r>
              <a:rPr dirty="0" sz="2900" spc="5" b="1">
                <a:latin typeface="Cambria"/>
                <a:cs typeface="Cambria"/>
              </a:rPr>
              <a:t>f</a:t>
            </a:r>
            <a:r>
              <a:rPr dirty="0" sz="2900" spc="-10" b="1">
                <a:latin typeface="Cambria"/>
                <a:cs typeface="Cambria"/>
              </a:rPr>
              <a:t>or</a:t>
            </a:r>
            <a:r>
              <a:rPr dirty="0" sz="2900" spc="-5" b="1">
                <a:latin typeface="Cambria"/>
                <a:cs typeface="Cambria"/>
              </a:rPr>
              <a:t> </a:t>
            </a:r>
            <a:r>
              <a:rPr dirty="0" sz="2900" spc="-690" b="1">
                <a:latin typeface="Cambria"/>
                <a:cs typeface="Cambria"/>
              </a:rPr>
              <a:t>%</a:t>
            </a:r>
            <a:r>
              <a:rPr dirty="0" sz="2900" spc="60" b="1">
                <a:latin typeface="Cambria"/>
                <a:cs typeface="Cambria"/>
              </a:rPr>
              <a:t> </a:t>
            </a:r>
            <a:r>
              <a:rPr dirty="0" sz="2900" spc="20" b="1">
                <a:latin typeface="Cambria"/>
                <a:cs typeface="Cambria"/>
              </a:rPr>
              <a:t>of</a:t>
            </a:r>
            <a:r>
              <a:rPr dirty="0" sz="2900" spc="60" b="1">
                <a:latin typeface="Cambria"/>
                <a:cs typeface="Cambria"/>
              </a:rPr>
              <a:t> </a:t>
            </a:r>
            <a:r>
              <a:rPr dirty="0" sz="2900" spc="55" b="1">
                <a:latin typeface="Cambria"/>
                <a:cs typeface="Cambria"/>
              </a:rPr>
              <a:t>S</a:t>
            </a:r>
            <a:r>
              <a:rPr dirty="0" sz="2900" spc="40" b="1">
                <a:latin typeface="Cambria"/>
                <a:cs typeface="Cambria"/>
              </a:rPr>
              <a:t>e</a:t>
            </a:r>
            <a:r>
              <a:rPr dirty="0" sz="2900" spc="-10" b="1">
                <a:latin typeface="Cambria"/>
                <a:cs typeface="Cambria"/>
              </a:rPr>
              <a:t>rvices</a:t>
            </a:r>
            <a:r>
              <a:rPr dirty="0" sz="2900" spc="60" b="1">
                <a:latin typeface="Cambria"/>
                <a:cs typeface="Cambria"/>
              </a:rPr>
              <a:t> </a:t>
            </a:r>
            <a:r>
              <a:rPr dirty="0" sz="2900" spc="10" b="1">
                <a:latin typeface="Cambria"/>
                <a:cs typeface="Cambria"/>
              </a:rPr>
              <a:t>Del</a:t>
            </a:r>
            <a:r>
              <a:rPr dirty="0" sz="2900" spc="-15" b="1">
                <a:latin typeface="Cambria"/>
                <a:cs typeface="Cambria"/>
              </a:rPr>
              <a:t>a</a:t>
            </a:r>
            <a:r>
              <a:rPr dirty="0" sz="2900" spc="-80" b="1">
                <a:latin typeface="Cambria"/>
                <a:cs typeface="Cambria"/>
              </a:rPr>
              <a:t>y</a:t>
            </a:r>
            <a:r>
              <a:rPr dirty="0" sz="2900" spc="-35" b="1">
                <a:latin typeface="Cambria"/>
                <a:cs typeface="Cambria"/>
              </a:rPr>
              <a:t>ed</a:t>
            </a:r>
            <a:r>
              <a:rPr dirty="0" sz="2900" spc="60" b="1">
                <a:latin typeface="Cambria"/>
                <a:cs typeface="Cambria"/>
              </a:rPr>
              <a:t> </a:t>
            </a:r>
            <a:r>
              <a:rPr dirty="0" sz="2900" spc="-65" b="1">
                <a:latin typeface="Cambria"/>
                <a:cs typeface="Cambria"/>
              </a:rPr>
              <a:t>b</a:t>
            </a:r>
            <a:r>
              <a:rPr dirty="0" sz="2900" spc="-40" b="1">
                <a:latin typeface="Cambria"/>
                <a:cs typeface="Cambria"/>
              </a:rPr>
              <a:t>y</a:t>
            </a:r>
            <a:r>
              <a:rPr dirty="0" sz="2900" spc="-130" b="1">
                <a:latin typeface="Cambria"/>
                <a:cs typeface="Cambria"/>
              </a:rPr>
              <a:t> </a:t>
            </a:r>
            <a:r>
              <a:rPr dirty="0" sz="2900" spc="-114" b="1">
                <a:latin typeface="Cambria"/>
                <a:cs typeface="Cambria"/>
              </a:rPr>
              <a:t>V</a:t>
            </a:r>
            <a:r>
              <a:rPr dirty="0" sz="2900" spc="-80" b="1">
                <a:latin typeface="Cambria"/>
                <a:cs typeface="Cambria"/>
              </a:rPr>
              <a:t>e</a:t>
            </a:r>
            <a:r>
              <a:rPr dirty="0" sz="2900" b="1">
                <a:latin typeface="Cambria"/>
                <a:cs typeface="Cambria"/>
              </a:rPr>
              <a:t>ndor</a:t>
            </a:r>
            <a:endParaRPr sz="29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5857" y="3703910"/>
            <a:ext cx="9639933" cy="5600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7722" y="1417625"/>
            <a:ext cx="3289935" cy="631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50" spc="140" b="1">
                <a:latin typeface="Times New Roman"/>
                <a:cs typeface="Times New Roman"/>
              </a:rPr>
              <a:t>Visualizations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4818" y="2608200"/>
            <a:ext cx="7628890" cy="4711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spc="30" b="1">
                <a:latin typeface="Cambria"/>
                <a:cs typeface="Cambria"/>
              </a:rPr>
              <a:t>Line</a:t>
            </a:r>
            <a:r>
              <a:rPr dirty="0" sz="2900" spc="60" b="1">
                <a:latin typeface="Cambria"/>
                <a:cs typeface="Cambria"/>
              </a:rPr>
              <a:t> </a:t>
            </a:r>
            <a:r>
              <a:rPr dirty="0" sz="2900" spc="65" b="1">
                <a:latin typeface="Cambria"/>
                <a:cs typeface="Cambria"/>
              </a:rPr>
              <a:t>Chart</a:t>
            </a:r>
            <a:r>
              <a:rPr dirty="0" sz="2900" spc="30" b="1">
                <a:latin typeface="Cambria"/>
                <a:cs typeface="Cambria"/>
              </a:rPr>
              <a:t> </a:t>
            </a:r>
            <a:r>
              <a:rPr dirty="0" sz="2900" spc="5" b="1">
                <a:latin typeface="Cambria"/>
                <a:cs typeface="Cambria"/>
              </a:rPr>
              <a:t>f</a:t>
            </a:r>
            <a:r>
              <a:rPr dirty="0" sz="2900" spc="-10" b="1">
                <a:latin typeface="Cambria"/>
                <a:cs typeface="Cambria"/>
              </a:rPr>
              <a:t>or</a:t>
            </a:r>
            <a:r>
              <a:rPr dirty="0" sz="2900" spc="-110" b="1">
                <a:latin typeface="Cambria"/>
                <a:cs typeface="Cambria"/>
              </a:rPr>
              <a:t> </a:t>
            </a:r>
            <a:r>
              <a:rPr dirty="0" sz="2900" spc="-30" b="1">
                <a:latin typeface="Cambria"/>
                <a:cs typeface="Cambria"/>
              </a:rPr>
              <a:t>A</a:t>
            </a:r>
            <a:r>
              <a:rPr dirty="0" sz="2900" spc="-65" b="1">
                <a:latin typeface="Cambria"/>
                <a:cs typeface="Cambria"/>
              </a:rPr>
              <a:t>v</a:t>
            </a:r>
            <a:r>
              <a:rPr dirty="0" sz="2900" spc="-80" b="1">
                <a:latin typeface="Cambria"/>
                <a:cs typeface="Cambria"/>
              </a:rPr>
              <a:t>e</a:t>
            </a:r>
            <a:r>
              <a:rPr dirty="0" sz="2900" spc="10" b="1">
                <a:latin typeface="Cambria"/>
                <a:cs typeface="Cambria"/>
              </a:rPr>
              <a:t>ra</a:t>
            </a:r>
            <a:r>
              <a:rPr dirty="0" sz="2900" spc="-35" b="1">
                <a:latin typeface="Cambria"/>
                <a:cs typeface="Cambria"/>
              </a:rPr>
              <a:t>g</a:t>
            </a:r>
            <a:r>
              <a:rPr dirty="0" sz="2900" spc="-65" b="1">
                <a:latin typeface="Cambria"/>
                <a:cs typeface="Cambria"/>
              </a:rPr>
              <a:t>e</a:t>
            </a:r>
            <a:r>
              <a:rPr dirty="0" sz="2900" spc="60" b="1">
                <a:latin typeface="Cambria"/>
                <a:cs typeface="Cambria"/>
              </a:rPr>
              <a:t> </a:t>
            </a:r>
            <a:r>
              <a:rPr dirty="0" sz="2900" spc="10" b="1">
                <a:latin typeface="Cambria"/>
                <a:cs typeface="Cambria"/>
              </a:rPr>
              <a:t>Del</a:t>
            </a:r>
            <a:r>
              <a:rPr dirty="0" sz="2900" spc="-15" b="1">
                <a:latin typeface="Cambria"/>
                <a:cs typeface="Cambria"/>
              </a:rPr>
              <a:t>a</a:t>
            </a:r>
            <a:r>
              <a:rPr dirty="0" sz="2900" spc="-40" b="1">
                <a:latin typeface="Cambria"/>
                <a:cs typeface="Cambria"/>
              </a:rPr>
              <a:t>y</a:t>
            </a:r>
            <a:r>
              <a:rPr dirty="0" sz="2900" spc="-95" b="1">
                <a:latin typeface="Cambria"/>
                <a:cs typeface="Cambria"/>
              </a:rPr>
              <a:t> </a:t>
            </a:r>
            <a:r>
              <a:rPr dirty="0" sz="2900" spc="5" b="1">
                <a:latin typeface="Cambria"/>
                <a:cs typeface="Cambria"/>
              </a:rPr>
              <a:t>Time</a:t>
            </a:r>
            <a:r>
              <a:rPr dirty="0" sz="2900" spc="60" b="1">
                <a:latin typeface="Cambria"/>
                <a:cs typeface="Cambria"/>
              </a:rPr>
              <a:t> </a:t>
            </a:r>
            <a:r>
              <a:rPr dirty="0" sz="2900" spc="-65" b="1">
                <a:latin typeface="Cambria"/>
                <a:cs typeface="Cambria"/>
              </a:rPr>
              <a:t>b</a:t>
            </a:r>
            <a:r>
              <a:rPr dirty="0" sz="2900" spc="-40" b="1">
                <a:latin typeface="Cambria"/>
                <a:cs typeface="Cambria"/>
              </a:rPr>
              <a:t>y</a:t>
            </a:r>
            <a:r>
              <a:rPr dirty="0" sz="2900" spc="-130" b="1">
                <a:latin typeface="Cambria"/>
                <a:cs typeface="Cambria"/>
              </a:rPr>
              <a:t> </a:t>
            </a:r>
            <a:r>
              <a:rPr dirty="0" sz="2900" spc="-114" b="1">
                <a:latin typeface="Cambria"/>
                <a:cs typeface="Cambria"/>
              </a:rPr>
              <a:t>V</a:t>
            </a:r>
            <a:r>
              <a:rPr dirty="0" sz="2900" spc="-80" b="1">
                <a:latin typeface="Cambria"/>
                <a:cs typeface="Cambria"/>
              </a:rPr>
              <a:t>e</a:t>
            </a:r>
            <a:r>
              <a:rPr dirty="0" sz="2900" b="1">
                <a:latin typeface="Cambria"/>
                <a:cs typeface="Cambria"/>
              </a:rPr>
              <a:t>ndor</a:t>
            </a:r>
            <a:endParaRPr sz="29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8459" y="3684032"/>
            <a:ext cx="9875702" cy="57611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7722" y="1417625"/>
            <a:ext cx="3289935" cy="631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50" b="1">
                <a:latin typeface="Cambria"/>
                <a:cs typeface="Cambria"/>
              </a:rPr>
              <a:t>Visualizations</a:t>
            </a:r>
            <a:endParaRPr sz="39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2502" y="2487064"/>
            <a:ext cx="7541895" cy="4711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b="1">
                <a:latin typeface="Palatino Linotype"/>
                <a:cs typeface="Palatino Linotype"/>
              </a:rPr>
              <a:t>Pie</a:t>
            </a:r>
            <a:r>
              <a:rPr dirty="0" sz="2900" spc="-35" b="1">
                <a:latin typeface="Palatino Linotype"/>
                <a:cs typeface="Palatino Linotype"/>
              </a:rPr>
              <a:t> </a:t>
            </a:r>
            <a:r>
              <a:rPr dirty="0" sz="2900" spc="50" b="1">
                <a:latin typeface="Palatino Linotype"/>
                <a:cs typeface="Palatino Linotype"/>
              </a:rPr>
              <a:t>Chart</a:t>
            </a:r>
            <a:r>
              <a:rPr dirty="0" sz="2900" spc="-60" b="1">
                <a:latin typeface="Palatino Linotype"/>
                <a:cs typeface="Palatino Linotype"/>
              </a:rPr>
              <a:t> </a:t>
            </a:r>
            <a:r>
              <a:rPr dirty="0" sz="2900" spc="20" b="1">
                <a:latin typeface="Palatino Linotype"/>
                <a:cs typeface="Palatino Linotype"/>
              </a:rPr>
              <a:t>for</a:t>
            </a:r>
            <a:r>
              <a:rPr dirty="0" sz="2900" spc="-90" b="1">
                <a:latin typeface="Palatino Linotype"/>
                <a:cs typeface="Palatino Linotype"/>
              </a:rPr>
              <a:t> </a:t>
            </a:r>
            <a:r>
              <a:rPr dirty="0" sz="2900" spc="45" b="1">
                <a:latin typeface="Palatino Linotype"/>
                <a:cs typeface="Palatino Linotype"/>
              </a:rPr>
              <a:t>Proportion</a:t>
            </a:r>
            <a:r>
              <a:rPr dirty="0" sz="2900" spc="-30" b="1">
                <a:latin typeface="Palatino Linotype"/>
                <a:cs typeface="Palatino Linotype"/>
              </a:rPr>
              <a:t> </a:t>
            </a:r>
            <a:r>
              <a:rPr dirty="0" sz="2900" spc="-50" b="1">
                <a:latin typeface="Palatino Linotype"/>
                <a:cs typeface="Palatino Linotype"/>
              </a:rPr>
              <a:t>of</a:t>
            </a:r>
            <a:r>
              <a:rPr dirty="0" sz="2900" spc="-30" b="1">
                <a:latin typeface="Palatino Linotype"/>
                <a:cs typeface="Palatino Linotype"/>
              </a:rPr>
              <a:t> </a:t>
            </a:r>
            <a:r>
              <a:rPr dirty="0" sz="2900" spc="-60" b="1">
                <a:latin typeface="Palatino Linotype"/>
                <a:cs typeface="Palatino Linotype"/>
              </a:rPr>
              <a:t>Delayed</a:t>
            </a:r>
            <a:r>
              <a:rPr dirty="0" sz="2900" spc="-30" b="1">
                <a:latin typeface="Palatino Linotype"/>
                <a:cs typeface="Palatino Linotype"/>
              </a:rPr>
              <a:t> </a:t>
            </a:r>
            <a:r>
              <a:rPr dirty="0" sz="2900" spc="15" b="1">
                <a:latin typeface="Palatino Linotype"/>
                <a:cs typeface="Palatino Linotype"/>
              </a:rPr>
              <a:t>Services</a:t>
            </a:r>
            <a:endParaRPr sz="29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4503" y="3940257"/>
            <a:ext cx="10325753" cy="46549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7722" y="1417625"/>
            <a:ext cx="3289935" cy="631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50" b="1">
                <a:latin typeface="Cambria"/>
                <a:cs typeface="Cambria"/>
              </a:rPr>
              <a:t>Visualizations</a:t>
            </a:r>
            <a:endParaRPr sz="39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3465" y="2487064"/>
            <a:ext cx="7379970" cy="4711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spc="85" b="1">
                <a:latin typeface="Palatino Linotype"/>
                <a:cs typeface="Palatino Linotype"/>
              </a:rPr>
              <a:t>Bar</a:t>
            </a:r>
            <a:r>
              <a:rPr dirty="0" sz="2900" spc="-90" b="1">
                <a:latin typeface="Palatino Linotype"/>
                <a:cs typeface="Palatino Linotype"/>
              </a:rPr>
              <a:t> </a:t>
            </a:r>
            <a:r>
              <a:rPr dirty="0" sz="2900" spc="50" b="1">
                <a:latin typeface="Palatino Linotype"/>
                <a:cs typeface="Palatino Linotype"/>
              </a:rPr>
              <a:t>Chart</a:t>
            </a:r>
            <a:r>
              <a:rPr dirty="0" sz="2900" spc="-60" b="1">
                <a:latin typeface="Palatino Linotype"/>
                <a:cs typeface="Palatino Linotype"/>
              </a:rPr>
              <a:t> </a:t>
            </a:r>
            <a:r>
              <a:rPr dirty="0" sz="2900" spc="-175" b="1">
                <a:latin typeface="Palatino Linotype"/>
                <a:cs typeface="Palatino Linotype"/>
              </a:rPr>
              <a:t>f</a:t>
            </a:r>
            <a:r>
              <a:rPr dirty="0" sz="2900" spc="114" b="1">
                <a:latin typeface="Palatino Linotype"/>
                <a:cs typeface="Palatino Linotype"/>
              </a:rPr>
              <a:t>or</a:t>
            </a:r>
            <a:r>
              <a:rPr dirty="0" sz="2900" spc="-90" b="1">
                <a:latin typeface="Palatino Linotype"/>
                <a:cs typeface="Palatino Linotype"/>
              </a:rPr>
              <a:t> </a:t>
            </a:r>
            <a:r>
              <a:rPr dirty="0" sz="2900" spc="-10" b="1">
                <a:latin typeface="Palatino Linotype"/>
                <a:cs typeface="Palatino Linotype"/>
              </a:rPr>
              <a:t>Rati</a:t>
            </a:r>
            <a:r>
              <a:rPr dirty="0" sz="2900" spc="-35" b="1">
                <a:latin typeface="Palatino Linotype"/>
                <a:cs typeface="Palatino Linotype"/>
              </a:rPr>
              <a:t>n</a:t>
            </a:r>
            <a:r>
              <a:rPr dirty="0" sz="2900" spc="-45" b="1">
                <a:latin typeface="Palatino Linotype"/>
                <a:cs typeface="Palatino Linotype"/>
              </a:rPr>
              <a:t>g</a:t>
            </a:r>
            <a:r>
              <a:rPr dirty="0" sz="2900" spc="45" b="1">
                <a:latin typeface="Palatino Linotype"/>
                <a:cs typeface="Palatino Linotype"/>
              </a:rPr>
              <a:t>s</a:t>
            </a:r>
            <a:r>
              <a:rPr dirty="0" sz="2900" spc="-135" b="1">
                <a:latin typeface="Palatino Linotype"/>
                <a:cs typeface="Palatino Linotype"/>
              </a:rPr>
              <a:t> </a:t>
            </a:r>
            <a:r>
              <a:rPr dirty="0" sz="2900" spc="-50" b="1">
                <a:latin typeface="Palatino Linotype"/>
                <a:cs typeface="Palatino Linotype"/>
              </a:rPr>
              <a:t>Achi</a:t>
            </a:r>
            <a:r>
              <a:rPr dirty="0" sz="2900" spc="-70" b="1">
                <a:latin typeface="Palatino Linotype"/>
                <a:cs typeface="Palatino Linotype"/>
              </a:rPr>
              <a:t>e</a:t>
            </a:r>
            <a:r>
              <a:rPr dirty="0" sz="2900" spc="-190" b="1">
                <a:latin typeface="Palatino Linotype"/>
                <a:cs typeface="Palatino Linotype"/>
              </a:rPr>
              <a:t>v</a:t>
            </a:r>
            <a:r>
              <a:rPr dirty="0" sz="2900" spc="-10" b="1">
                <a:latin typeface="Palatino Linotype"/>
                <a:cs typeface="Palatino Linotype"/>
              </a:rPr>
              <a:t>ed</a:t>
            </a:r>
            <a:r>
              <a:rPr dirty="0" sz="2900" spc="-135" b="1">
                <a:latin typeface="Palatino Linotype"/>
                <a:cs typeface="Palatino Linotype"/>
              </a:rPr>
              <a:t> </a:t>
            </a:r>
            <a:r>
              <a:rPr dirty="0" sz="2900" spc="-530" b="1">
                <a:latin typeface="Palatino Linotype"/>
                <a:cs typeface="Palatino Linotype"/>
              </a:rPr>
              <a:t>V</a:t>
            </a:r>
            <a:r>
              <a:rPr dirty="0" sz="2900" spc="10" b="1">
                <a:latin typeface="Palatino Linotype"/>
                <a:cs typeface="Palatino Linotype"/>
              </a:rPr>
              <a:t>e</a:t>
            </a:r>
            <a:r>
              <a:rPr dirty="0" sz="2900" spc="50" b="1">
                <a:latin typeface="Palatino Linotype"/>
                <a:cs typeface="Palatino Linotype"/>
              </a:rPr>
              <a:t>ndor</a:t>
            </a:r>
            <a:r>
              <a:rPr dirty="0" sz="2900" spc="-170" b="1">
                <a:latin typeface="Palatino Linotype"/>
                <a:cs typeface="Palatino Linotype"/>
              </a:rPr>
              <a:t> </a:t>
            </a:r>
            <a:r>
              <a:rPr dirty="0" sz="2900" spc="-30" b="1">
                <a:latin typeface="Palatino Linotype"/>
                <a:cs typeface="Palatino Linotype"/>
              </a:rPr>
              <a:t>wise</a:t>
            </a:r>
            <a:endParaRPr sz="29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4243" y="3218946"/>
            <a:ext cx="8772505" cy="64690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7722" y="1417625"/>
            <a:ext cx="3289935" cy="631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50" b="1">
                <a:latin typeface="Cambria"/>
                <a:cs typeface="Cambria"/>
              </a:rPr>
              <a:t>Visualizations</a:t>
            </a:r>
            <a:endParaRPr sz="39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45041" y="2735546"/>
            <a:ext cx="5328285" cy="4711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b="1">
                <a:latin typeface="Palatino Linotype"/>
                <a:cs typeface="Palatino Linotype"/>
              </a:rPr>
              <a:t>Pie</a:t>
            </a:r>
            <a:r>
              <a:rPr dirty="0" sz="2900" spc="-30" b="1">
                <a:latin typeface="Palatino Linotype"/>
                <a:cs typeface="Palatino Linotype"/>
              </a:rPr>
              <a:t> </a:t>
            </a:r>
            <a:r>
              <a:rPr dirty="0" sz="2900" spc="50" b="1">
                <a:latin typeface="Palatino Linotype"/>
                <a:cs typeface="Palatino Linotype"/>
              </a:rPr>
              <a:t>Chart</a:t>
            </a:r>
            <a:r>
              <a:rPr dirty="0" sz="2900" spc="-60" b="1">
                <a:latin typeface="Palatino Linotype"/>
                <a:cs typeface="Palatino Linotype"/>
              </a:rPr>
              <a:t> </a:t>
            </a:r>
            <a:r>
              <a:rPr dirty="0" sz="2900" spc="-175" b="1">
                <a:latin typeface="Palatino Linotype"/>
                <a:cs typeface="Palatino Linotype"/>
              </a:rPr>
              <a:t>f</a:t>
            </a:r>
            <a:r>
              <a:rPr dirty="0" sz="2900" spc="114" b="1">
                <a:latin typeface="Palatino Linotype"/>
                <a:cs typeface="Palatino Linotype"/>
              </a:rPr>
              <a:t>or</a:t>
            </a:r>
            <a:r>
              <a:rPr dirty="0" sz="2900" spc="-90" b="1">
                <a:latin typeface="Palatino Linotype"/>
                <a:cs typeface="Palatino Linotype"/>
              </a:rPr>
              <a:t> </a:t>
            </a:r>
            <a:r>
              <a:rPr dirty="0" sz="2900" spc="-125" b="1">
                <a:latin typeface="Palatino Linotype"/>
                <a:cs typeface="Palatino Linotype"/>
              </a:rPr>
              <a:t>S</a:t>
            </a:r>
            <a:r>
              <a:rPr dirty="0" sz="2900" spc="-110" b="1">
                <a:latin typeface="Palatino Linotype"/>
                <a:cs typeface="Palatino Linotype"/>
              </a:rPr>
              <a:t>l</a:t>
            </a:r>
            <a:r>
              <a:rPr dirty="0" sz="2900" spc="40" b="1">
                <a:latin typeface="Palatino Linotype"/>
                <a:cs typeface="Palatino Linotype"/>
              </a:rPr>
              <a:t>ot</a:t>
            </a:r>
            <a:r>
              <a:rPr dirty="0" sz="2900" spc="-165" b="1">
                <a:latin typeface="Palatino Linotype"/>
                <a:cs typeface="Palatino Linotype"/>
              </a:rPr>
              <a:t> </a:t>
            </a:r>
            <a:r>
              <a:rPr dirty="0" sz="2900" spc="-210" b="1">
                <a:latin typeface="Palatino Linotype"/>
                <a:cs typeface="Palatino Linotype"/>
              </a:rPr>
              <a:t>W</a:t>
            </a:r>
            <a:r>
              <a:rPr dirty="0" sz="2900" b="1">
                <a:latin typeface="Palatino Linotype"/>
                <a:cs typeface="Palatino Linotype"/>
              </a:rPr>
              <a:t>ise</a:t>
            </a:r>
            <a:r>
              <a:rPr dirty="0" sz="2900" spc="-30" b="1">
                <a:latin typeface="Palatino Linotype"/>
                <a:cs typeface="Palatino Linotype"/>
              </a:rPr>
              <a:t> </a:t>
            </a:r>
            <a:r>
              <a:rPr dirty="0" sz="2900" spc="-45" b="1">
                <a:latin typeface="Palatino Linotype"/>
                <a:cs typeface="Palatino Linotype"/>
              </a:rPr>
              <a:t>S</a:t>
            </a:r>
            <a:r>
              <a:rPr dirty="0" sz="2900" spc="-55" b="1">
                <a:latin typeface="Palatino Linotype"/>
                <a:cs typeface="Palatino Linotype"/>
              </a:rPr>
              <a:t>e</a:t>
            </a:r>
            <a:r>
              <a:rPr dirty="0" sz="2900" spc="35" b="1">
                <a:latin typeface="Palatino Linotype"/>
                <a:cs typeface="Palatino Linotype"/>
              </a:rPr>
              <a:t>rvices</a:t>
            </a:r>
            <a:endParaRPr sz="29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5652" y="3766366"/>
            <a:ext cx="7789266" cy="5494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2024-06-19T07:47:50Z</dcterms:created>
  <dcterms:modified xsi:type="dcterms:W3CDTF">2024-06-19T07:47:50Z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2024-06-19T00:00:00Z</vt:filetime>
  </property>
</Properties>
</file>