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3" r:id="rId7"/>
    <p:sldId id="262" r:id="rId8"/>
    <p:sldId id="273" r:id="rId9"/>
    <p:sldId id="264" r:id="rId10"/>
    <p:sldId id="270" r:id="rId11"/>
    <p:sldId id="271" r:id="rId12"/>
    <p:sldId id="272" r:id="rId13"/>
    <p:sldId id="274" r:id="rId14"/>
    <p:sldId id="266"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tanshu Rami" initials="H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48F719-6862-4D67-B2DB-F776F55085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97440-5644-4AE4-A09D-2AC070503E5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B48F719-6862-4D67-B2DB-F776F55085A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D97440-5644-4AE4-A09D-2AC070503E5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B48F719-6862-4D67-B2DB-F776F55085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97440-5644-4AE4-A09D-2AC070503E51}"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B48F719-6862-4D67-B2DB-F776F55085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97440-5644-4AE4-A09D-2AC070503E51}" type="slidenum">
              <a:rPr lang="en-US" smtClean="0"/>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B48F719-6862-4D67-B2DB-F776F55085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97440-5644-4AE4-A09D-2AC070503E51}"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48F719-6862-4D67-B2DB-F776F55085AE}"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97440-5644-4AE4-A09D-2AC070503E51}"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48F719-6862-4D67-B2DB-F776F55085AE}"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97440-5644-4AE4-A09D-2AC070503E51}"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B48F719-6862-4D67-B2DB-F776F55085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97440-5644-4AE4-A09D-2AC070503E51}"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B48F719-6862-4D67-B2DB-F776F55085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97440-5644-4AE4-A09D-2AC070503E5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FB48F719-6862-4D67-B2DB-F776F55085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97440-5644-4AE4-A09D-2AC070503E5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B48F719-6862-4D67-B2DB-F776F55085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97440-5644-4AE4-A09D-2AC070503E5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FB48F719-6862-4D67-B2DB-F776F55085A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D97440-5644-4AE4-A09D-2AC070503E5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FB48F719-6862-4D67-B2DB-F776F55085A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D97440-5644-4AE4-A09D-2AC070503E5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B48F719-6862-4D67-B2DB-F776F55085AE}"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DD97440-5644-4AE4-A09D-2AC070503E5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B48F719-6862-4D67-B2DB-F776F55085AE}"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DD97440-5644-4AE4-A09D-2AC070503E5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FB48F719-6862-4D67-B2DB-F776F55085AE}"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DD97440-5644-4AE4-A09D-2AC070503E5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B48F719-6862-4D67-B2DB-F776F55085A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D97440-5644-4AE4-A09D-2AC070503E5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B48F719-6862-4D67-B2DB-F776F55085AE}" type="datetimeFigureOut">
              <a:rPr lang="en-US" smtClean="0"/>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DD97440-5644-4AE4-A09D-2AC070503E51}"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76200"/>
            <a:ext cx="8825658" cy="3272431"/>
          </a:xfrm>
        </p:spPr>
        <p:txBody>
          <a:bodyPr/>
          <a:lstStyle/>
          <a:p>
            <a:r>
              <a:rPr lang="en-US" dirty="0"/>
              <a:t>Automatic Lens Smear Detection	</a:t>
            </a:r>
            <a:endParaRPr lang="en-US" dirty="0"/>
          </a:p>
        </p:txBody>
      </p:sp>
      <p:sp>
        <p:nvSpPr>
          <p:cNvPr id="3" name="Subtitle 2"/>
          <p:cNvSpPr>
            <a:spLocks noGrp="1"/>
          </p:cNvSpPr>
          <p:nvPr>
            <p:ph type="subTitle" idx="1"/>
          </p:nvPr>
        </p:nvSpPr>
        <p:spPr>
          <a:xfrm>
            <a:off x="1154955" y="710206"/>
            <a:ext cx="8825658" cy="861420"/>
          </a:xfrm>
        </p:spPr>
        <p:txBody>
          <a:bodyPr/>
          <a:lstStyle/>
          <a:p>
            <a:r>
              <a:rPr lang="en-US" b="1" dirty="0"/>
              <a:t>Assignment 1</a:t>
            </a:r>
            <a:endParaRPr lang="en-US" b="1" dirty="0"/>
          </a:p>
        </p:txBody>
      </p:sp>
      <p:sp>
        <p:nvSpPr>
          <p:cNvPr id="5" name="TextBox 4"/>
          <p:cNvSpPr txBox="1"/>
          <p:nvPr/>
        </p:nvSpPr>
        <p:spPr>
          <a:xfrm>
            <a:off x="5734975" y="3639845"/>
            <a:ext cx="5726097" cy="1198880"/>
          </a:xfrm>
          <a:prstGeom prst="rect">
            <a:avLst/>
          </a:prstGeom>
          <a:noFill/>
        </p:spPr>
        <p:txBody>
          <a:bodyPr wrap="square" rtlCol="0">
            <a:spAutoFit/>
          </a:bodyPr>
          <a:lstStyle/>
          <a:p>
            <a:r>
              <a:rPr lang="en-US" dirty="0"/>
              <a:t>Submitted By:</a:t>
            </a:r>
            <a:endParaRPr lang="en-US" dirty="0"/>
          </a:p>
          <a:p>
            <a:r>
              <a:rPr lang="en-US" dirty="0"/>
              <a:t>Arpit </a:t>
            </a:r>
            <a:r>
              <a:rPr lang="en-US" dirty="0" err="1"/>
              <a:t>Hasmukhbhai</a:t>
            </a:r>
            <a:r>
              <a:rPr lang="en-US" dirty="0"/>
              <a:t> Patel – A20424085</a:t>
            </a:r>
            <a:endParaRPr lang="en-US" dirty="0"/>
          </a:p>
          <a:p>
            <a:r>
              <a:rPr lang="en-US" dirty="0"/>
              <a:t>Hitanshu Rami – </a:t>
            </a:r>
            <a:r>
              <a:rPr lang="en-US" dirty="0" smtClean="0"/>
              <a:t>A20458137</a:t>
            </a:r>
            <a:endParaRPr lang="en-US" dirty="0"/>
          </a:p>
          <a:p>
            <a:r>
              <a:rPr lang="en-US" dirty="0"/>
              <a:t>Hariharan Shankar - A20442562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pic>
        <p:nvPicPr>
          <p:cNvPr id="3" name="Picture Placeholder 2" descr="cam_2_final_mask"/>
          <p:cNvPicPr>
            <a:picLocks noChangeAspect="1"/>
          </p:cNvPicPr>
          <p:nvPr>
            <p:ph type="pic" idx="4294967295"/>
          </p:nvPr>
        </p:nvPicPr>
        <p:blipFill>
          <a:blip r:embed="rId1"/>
          <a:stretch>
            <a:fillRect/>
          </a:stretch>
        </p:blipFill>
        <p:spPr>
          <a:xfrm>
            <a:off x="4341495" y="1704340"/>
            <a:ext cx="3508375" cy="3508375"/>
          </a:xfrm>
          <a:prstGeom prst="rect">
            <a:avLst/>
          </a:prstGeom>
        </p:spPr>
      </p:pic>
      <p:pic>
        <p:nvPicPr>
          <p:cNvPr id="4" name="Picture Placeholder 3" descr="cam_2_intermediate_mask"/>
          <p:cNvPicPr>
            <a:picLocks noChangeAspect="1"/>
          </p:cNvPicPr>
          <p:nvPr>
            <p:ph type="pic" idx="4294967295"/>
          </p:nvPr>
        </p:nvPicPr>
        <p:blipFill>
          <a:blip r:embed="rId2"/>
          <a:stretch>
            <a:fillRect/>
          </a:stretch>
        </p:blipFill>
        <p:spPr>
          <a:xfrm>
            <a:off x="8286750" y="1734820"/>
            <a:ext cx="3515995" cy="3515995"/>
          </a:xfrm>
          <a:prstGeom prst="rect">
            <a:avLst/>
          </a:prstGeom>
        </p:spPr>
      </p:pic>
      <p:pic>
        <p:nvPicPr>
          <p:cNvPr id="5" name="Picture Placeholder 4" descr="cam_2_mean_image"/>
          <p:cNvPicPr>
            <a:picLocks noChangeAspect="1"/>
          </p:cNvPicPr>
          <p:nvPr>
            <p:ph type="pic" idx="4294967295"/>
          </p:nvPr>
        </p:nvPicPr>
        <p:blipFill>
          <a:blip r:embed="rId3"/>
          <a:stretch>
            <a:fillRect/>
          </a:stretch>
        </p:blipFill>
        <p:spPr>
          <a:xfrm>
            <a:off x="363220" y="1704340"/>
            <a:ext cx="3546475" cy="3546475"/>
          </a:xfrm>
          <a:prstGeom prst="rect">
            <a:avLst/>
          </a:prstGeom>
        </p:spPr>
      </p:pic>
      <p:sp>
        <p:nvSpPr>
          <p:cNvPr id="14" name="Text Box 13"/>
          <p:cNvSpPr txBox="1"/>
          <p:nvPr/>
        </p:nvSpPr>
        <p:spPr>
          <a:xfrm>
            <a:off x="970280" y="5582920"/>
            <a:ext cx="2320925" cy="645160"/>
          </a:xfrm>
          <a:prstGeom prst="rect">
            <a:avLst/>
          </a:prstGeom>
          <a:noFill/>
        </p:spPr>
        <p:txBody>
          <a:bodyPr wrap="square" rtlCol="0">
            <a:spAutoFit/>
          </a:bodyPr>
          <a:p>
            <a:r>
              <a:rPr lang="en-US"/>
              <a:t>Average Mean Image</a:t>
            </a:r>
            <a:endParaRPr lang="en-US"/>
          </a:p>
        </p:txBody>
      </p:sp>
      <p:sp>
        <p:nvSpPr>
          <p:cNvPr id="15" name="Text Box 14"/>
          <p:cNvSpPr txBox="1"/>
          <p:nvPr/>
        </p:nvSpPr>
        <p:spPr>
          <a:xfrm>
            <a:off x="4790440" y="5582920"/>
            <a:ext cx="1912620" cy="645160"/>
          </a:xfrm>
          <a:prstGeom prst="rect">
            <a:avLst/>
          </a:prstGeom>
          <a:noFill/>
        </p:spPr>
        <p:txBody>
          <a:bodyPr wrap="square" rtlCol="0">
            <a:spAutoFit/>
          </a:bodyPr>
          <a:p>
            <a:r>
              <a:rPr lang="en-US"/>
              <a:t>Smoothened Mean Image</a:t>
            </a:r>
            <a:endParaRPr lang="en-US"/>
          </a:p>
        </p:txBody>
      </p:sp>
      <p:sp>
        <p:nvSpPr>
          <p:cNvPr id="16" name="Text Box 15"/>
          <p:cNvSpPr txBox="1"/>
          <p:nvPr/>
        </p:nvSpPr>
        <p:spPr>
          <a:xfrm>
            <a:off x="8615680" y="5640705"/>
            <a:ext cx="1999615" cy="368300"/>
          </a:xfrm>
          <a:prstGeom prst="rect">
            <a:avLst/>
          </a:prstGeom>
          <a:noFill/>
        </p:spPr>
        <p:txBody>
          <a:bodyPr wrap="square" rtlCol="0">
            <a:spAutoFit/>
          </a:bodyPr>
          <a:p>
            <a:r>
              <a:rPr lang="en-US"/>
              <a:t>Final Mask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pic>
        <p:nvPicPr>
          <p:cNvPr id="3" name="Picture 2" descr="cam_3_mean_image"/>
          <p:cNvPicPr>
            <a:picLocks noChangeAspect="1"/>
          </p:cNvPicPr>
          <p:nvPr/>
        </p:nvPicPr>
        <p:blipFill>
          <a:blip r:embed="rId1"/>
          <a:stretch>
            <a:fillRect/>
          </a:stretch>
        </p:blipFill>
        <p:spPr>
          <a:xfrm>
            <a:off x="199390" y="1440815"/>
            <a:ext cx="3609975" cy="3837940"/>
          </a:xfrm>
          <a:prstGeom prst="rect">
            <a:avLst/>
          </a:prstGeom>
        </p:spPr>
      </p:pic>
      <p:pic>
        <p:nvPicPr>
          <p:cNvPr id="4" name="Picture 3" descr="cam_3_final_mask"/>
          <p:cNvPicPr>
            <a:picLocks noChangeAspect="1"/>
          </p:cNvPicPr>
          <p:nvPr/>
        </p:nvPicPr>
        <p:blipFill>
          <a:blip r:embed="rId2"/>
          <a:stretch>
            <a:fillRect/>
          </a:stretch>
        </p:blipFill>
        <p:spPr>
          <a:xfrm>
            <a:off x="4081145" y="1469390"/>
            <a:ext cx="3818255" cy="3818255"/>
          </a:xfrm>
          <a:prstGeom prst="rect">
            <a:avLst/>
          </a:prstGeom>
        </p:spPr>
      </p:pic>
      <p:pic>
        <p:nvPicPr>
          <p:cNvPr id="5" name="Picture 4" descr="cam_3_intermediate_mask"/>
          <p:cNvPicPr>
            <a:picLocks noChangeAspect="1"/>
          </p:cNvPicPr>
          <p:nvPr/>
        </p:nvPicPr>
        <p:blipFill>
          <a:blip r:embed="rId3"/>
          <a:stretch>
            <a:fillRect/>
          </a:stretch>
        </p:blipFill>
        <p:spPr>
          <a:xfrm>
            <a:off x="8108950" y="1440815"/>
            <a:ext cx="3846830" cy="3846830"/>
          </a:xfrm>
          <a:prstGeom prst="rect">
            <a:avLst/>
          </a:prstGeom>
        </p:spPr>
      </p:pic>
      <p:sp>
        <p:nvSpPr>
          <p:cNvPr id="14" name="Text Box 13"/>
          <p:cNvSpPr txBox="1"/>
          <p:nvPr/>
        </p:nvSpPr>
        <p:spPr>
          <a:xfrm>
            <a:off x="970280" y="5582920"/>
            <a:ext cx="2320925" cy="645160"/>
          </a:xfrm>
          <a:prstGeom prst="rect">
            <a:avLst/>
          </a:prstGeom>
          <a:noFill/>
        </p:spPr>
        <p:txBody>
          <a:bodyPr wrap="square" rtlCol="0">
            <a:spAutoFit/>
          </a:bodyPr>
          <a:p>
            <a:r>
              <a:rPr lang="en-US"/>
              <a:t>Average Mean Image</a:t>
            </a:r>
            <a:endParaRPr lang="en-US"/>
          </a:p>
        </p:txBody>
      </p:sp>
      <p:sp>
        <p:nvSpPr>
          <p:cNvPr id="15" name="Text Box 14"/>
          <p:cNvSpPr txBox="1"/>
          <p:nvPr/>
        </p:nvSpPr>
        <p:spPr>
          <a:xfrm>
            <a:off x="4790440" y="5582920"/>
            <a:ext cx="1912620" cy="645160"/>
          </a:xfrm>
          <a:prstGeom prst="rect">
            <a:avLst/>
          </a:prstGeom>
          <a:noFill/>
        </p:spPr>
        <p:txBody>
          <a:bodyPr wrap="square" rtlCol="0">
            <a:spAutoFit/>
          </a:bodyPr>
          <a:p>
            <a:r>
              <a:rPr lang="en-US"/>
              <a:t>Smoothened Mean Image</a:t>
            </a:r>
            <a:endParaRPr lang="en-US"/>
          </a:p>
        </p:txBody>
      </p:sp>
      <p:sp>
        <p:nvSpPr>
          <p:cNvPr id="16" name="Text Box 15"/>
          <p:cNvSpPr txBox="1"/>
          <p:nvPr/>
        </p:nvSpPr>
        <p:spPr>
          <a:xfrm>
            <a:off x="8615680" y="5640705"/>
            <a:ext cx="1999615" cy="368300"/>
          </a:xfrm>
          <a:prstGeom prst="rect">
            <a:avLst/>
          </a:prstGeom>
          <a:noFill/>
        </p:spPr>
        <p:txBody>
          <a:bodyPr wrap="square" rtlCol="0">
            <a:spAutoFit/>
          </a:bodyPr>
          <a:p>
            <a:r>
              <a:rPr lang="en-US"/>
              <a:t>Final Mask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pic>
        <p:nvPicPr>
          <p:cNvPr id="3" name="Picture 2" descr="cam_5_final_mask"/>
          <p:cNvPicPr>
            <a:picLocks noChangeAspect="1"/>
          </p:cNvPicPr>
          <p:nvPr/>
        </p:nvPicPr>
        <p:blipFill>
          <a:blip r:embed="rId1"/>
          <a:stretch>
            <a:fillRect/>
          </a:stretch>
        </p:blipFill>
        <p:spPr>
          <a:xfrm>
            <a:off x="4164330" y="1637030"/>
            <a:ext cx="3759200" cy="3759200"/>
          </a:xfrm>
          <a:prstGeom prst="rect">
            <a:avLst/>
          </a:prstGeom>
        </p:spPr>
      </p:pic>
      <p:pic>
        <p:nvPicPr>
          <p:cNvPr id="4" name="Picture 3" descr="cam_5_intermediate_mask"/>
          <p:cNvPicPr>
            <a:picLocks noChangeAspect="1"/>
          </p:cNvPicPr>
          <p:nvPr/>
        </p:nvPicPr>
        <p:blipFill>
          <a:blip r:embed="rId2"/>
          <a:stretch>
            <a:fillRect/>
          </a:stretch>
        </p:blipFill>
        <p:spPr>
          <a:xfrm>
            <a:off x="8230235" y="1637030"/>
            <a:ext cx="3759200" cy="3759200"/>
          </a:xfrm>
          <a:prstGeom prst="rect">
            <a:avLst/>
          </a:prstGeom>
        </p:spPr>
      </p:pic>
      <p:pic>
        <p:nvPicPr>
          <p:cNvPr id="5" name="Picture 4" descr="cam_5_mean_image"/>
          <p:cNvPicPr>
            <a:picLocks noChangeAspect="1"/>
          </p:cNvPicPr>
          <p:nvPr/>
        </p:nvPicPr>
        <p:blipFill>
          <a:blip r:embed="rId3"/>
          <a:stretch>
            <a:fillRect/>
          </a:stretch>
        </p:blipFill>
        <p:spPr>
          <a:xfrm>
            <a:off x="251460" y="1637030"/>
            <a:ext cx="3759200" cy="3759200"/>
          </a:xfrm>
          <a:prstGeom prst="rect">
            <a:avLst/>
          </a:prstGeom>
        </p:spPr>
      </p:pic>
      <p:sp>
        <p:nvSpPr>
          <p:cNvPr id="14" name="Text Box 13"/>
          <p:cNvSpPr txBox="1"/>
          <p:nvPr/>
        </p:nvSpPr>
        <p:spPr>
          <a:xfrm>
            <a:off x="970280" y="5582920"/>
            <a:ext cx="2320925" cy="645160"/>
          </a:xfrm>
          <a:prstGeom prst="rect">
            <a:avLst/>
          </a:prstGeom>
          <a:noFill/>
        </p:spPr>
        <p:txBody>
          <a:bodyPr wrap="square" rtlCol="0">
            <a:spAutoFit/>
          </a:bodyPr>
          <a:p>
            <a:r>
              <a:rPr lang="en-US"/>
              <a:t>Average Mean Image</a:t>
            </a:r>
            <a:endParaRPr lang="en-US"/>
          </a:p>
        </p:txBody>
      </p:sp>
      <p:sp>
        <p:nvSpPr>
          <p:cNvPr id="15" name="Text Box 14"/>
          <p:cNvSpPr txBox="1"/>
          <p:nvPr/>
        </p:nvSpPr>
        <p:spPr>
          <a:xfrm>
            <a:off x="4790440" y="5582920"/>
            <a:ext cx="1912620" cy="645160"/>
          </a:xfrm>
          <a:prstGeom prst="rect">
            <a:avLst/>
          </a:prstGeom>
          <a:noFill/>
        </p:spPr>
        <p:txBody>
          <a:bodyPr wrap="square" rtlCol="0">
            <a:spAutoFit/>
          </a:bodyPr>
          <a:p>
            <a:r>
              <a:rPr lang="en-US"/>
              <a:t>Smoothened Mean Image</a:t>
            </a:r>
            <a:endParaRPr lang="en-US"/>
          </a:p>
        </p:txBody>
      </p:sp>
      <p:sp>
        <p:nvSpPr>
          <p:cNvPr id="16" name="Text Box 15"/>
          <p:cNvSpPr txBox="1"/>
          <p:nvPr/>
        </p:nvSpPr>
        <p:spPr>
          <a:xfrm>
            <a:off x="8615680" y="5640705"/>
            <a:ext cx="1999615" cy="368300"/>
          </a:xfrm>
          <a:prstGeom prst="rect">
            <a:avLst/>
          </a:prstGeom>
          <a:noFill/>
        </p:spPr>
        <p:txBody>
          <a:bodyPr wrap="square" rtlCol="0">
            <a:spAutoFit/>
          </a:bodyPr>
          <a:p>
            <a:r>
              <a:rPr lang="en-US"/>
              <a:t>Final Mask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normAutofit/>
          </a:bodyPr>
          <a:lstStyle/>
          <a:p>
            <a:r>
              <a:rPr lang="en-US" altLang="zh-CN" dirty="0"/>
              <a:t>As a result of </a:t>
            </a:r>
            <a:r>
              <a:rPr lang="en-US" altLang="zh-CN" dirty="0" smtClean="0"/>
              <a:t>averaging all the images, the edges </a:t>
            </a:r>
            <a:r>
              <a:rPr lang="en-US" altLang="zh-CN" dirty="0"/>
              <a:t>that are not present in every </a:t>
            </a:r>
            <a:r>
              <a:rPr lang="en-US" altLang="zh-CN" dirty="0" smtClean="0"/>
              <a:t>image </a:t>
            </a:r>
            <a:r>
              <a:rPr lang="en-US" altLang="zh-CN" dirty="0"/>
              <a:t>in the </a:t>
            </a:r>
            <a:r>
              <a:rPr lang="en-US" altLang="zh-CN" dirty="0" smtClean="0"/>
              <a:t>cluster </a:t>
            </a:r>
            <a:r>
              <a:rPr lang="en-US" altLang="zh-CN" dirty="0"/>
              <a:t>of </a:t>
            </a:r>
            <a:r>
              <a:rPr lang="en-US" altLang="zh-CN" dirty="0" smtClean="0"/>
              <a:t>images </a:t>
            </a:r>
            <a:r>
              <a:rPr lang="en-US" altLang="zh-CN" dirty="0"/>
              <a:t>will turn white. That means that edges that are constant from </a:t>
            </a:r>
            <a:r>
              <a:rPr lang="en-US" altLang="zh-CN" dirty="0" smtClean="0"/>
              <a:t>image </a:t>
            </a:r>
            <a:r>
              <a:rPr lang="en-US" altLang="zh-CN" dirty="0"/>
              <a:t>to </a:t>
            </a:r>
            <a:r>
              <a:rPr lang="en-US" altLang="zh-CN" dirty="0" smtClean="0"/>
              <a:t>image </a:t>
            </a:r>
            <a:r>
              <a:rPr lang="en-US" altLang="zh-CN" dirty="0"/>
              <a:t>will remain black.</a:t>
            </a:r>
            <a:endParaRPr lang="en-US" altLang="zh-CN" dirty="0"/>
          </a:p>
          <a:p>
            <a:r>
              <a:rPr lang="en-IN" altLang="zh-CN" dirty="0"/>
              <a:t>The region</a:t>
            </a:r>
            <a:r>
              <a:rPr lang="en-US" altLang="en-IN" dirty="0"/>
              <a:t>(spotted)</a:t>
            </a:r>
            <a:r>
              <a:rPr lang="en-IN" altLang="zh-CN" dirty="0"/>
              <a:t> </a:t>
            </a:r>
            <a:r>
              <a:rPr lang="en-US" altLang="en-IN" dirty="0"/>
              <a:t>white</a:t>
            </a:r>
            <a:r>
              <a:rPr lang="en-IN" altLang="zh-CN" dirty="0"/>
              <a:t> on </a:t>
            </a:r>
            <a:r>
              <a:rPr lang="en-US" altLang="en-IN" dirty="0"/>
              <a:t>final</a:t>
            </a:r>
            <a:r>
              <a:rPr lang="en-IN" altLang="zh-CN" dirty="0"/>
              <a:t> image </a:t>
            </a:r>
            <a:r>
              <a:rPr lang="en-US" altLang="en-IN" dirty="0"/>
              <a:t>is </a:t>
            </a:r>
            <a:r>
              <a:rPr lang="en-IN" altLang="zh-CN" dirty="0"/>
              <a:t>due to smear on camera lens was then detected.</a:t>
            </a:r>
            <a:endParaRPr lang="en-IN" altLang="zh-CN" dirty="0"/>
          </a:p>
          <a:p>
            <a:pPr marL="0" indent="0">
              <a:buNone/>
            </a:pPr>
            <a:endParaRPr lang="en-US" altLang="zh-CN"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r>
              <a:rPr lang="en-US" dirty="0"/>
              <a:t>Kenneth R. </a:t>
            </a:r>
            <a:r>
              <a:rPr lang="en-US" dirty="0"/>
              <a:t>Spring, John C.</a:t>
            </a:r>
            <a:r>
              <a:rPr lang="en-US" dirty="0"/>
              <a:t> </a:t>
            </a:r>
            <a:r>
              <a:rPr lang="en-US" dirty="0" err="1"/>
              <a:t>Russ,Matthew</a:t>
            </a:r>
            <a:r>
              <a:rPr lang="en-US" dirty="0"/>
              <a:t> </a:t>
            </a:r>
            <a:r>
              <a:rPr lang="en-US" dirty="0"/>
              <a:t>Parry-Hill, Thomas J. Fellers, and Michael W. </a:t>
            </a:r>
            <a:r>
              <a:rPr lang="en-US" dirty="0"/>
              <a:t>Davidson, Image Averaging and Noise Removal Article on Olympus.</a:t>
            </a:r>
            <a:endParaRPr lang="en-US" dirty="0"/>
          </a:p>
          <a:p>
            <a:r>
              <a:rPr lang="en-IN" altLang="zh-CN" dirty="0"/>
              <a:t>http://docs.opencv.org/trunk/da/d22/tutorial_py_canny.html</a:t>
            </a:r>
            <a:endParaRPr lang="zh-CN" altLang="zh-CN" dirty="0"/>
          </a:p>
          <a:p>
            <a:r>
              <a:rPr lang="en-IN" altLang="zh-CN" dirty="0"/>
              <a:t>http://miriamposner.com/classes/medimages/3-use-opencv-to-find-the-average-color-of-an-image/</a:t>
            </a:r>
            <a:endParaRPr lang="en-IN" altLang="zh-CN" dirty="0"/>
          </a:p>
          <a:p>
            <a:r>
              <a:rPr lang="en-US" dirty="0"/>
              <a:t>A. </a:t>
            </a:r>
            <a:r>
              <a:rPr lang="en-US" dirty="0" err="1"/>
              <a:t>Jaiswal</a:t>
            </a:r>
            <a:r>
              <a:rPr lang="en-US" dirty="0"/>
              <a:t>, B. Garg, V. </a:t>
            </a:r>
            <a:r>
              <a:rPr lang="en-US" dirty="0" err="1"/>
              <a:t>Kaushal</a:t>
            </a:r>
            <a:r>
              <a:rPr lang="en-US" dirty="0"/>
              <a:t> and G. K. Sharma, "SPAA-Aware 2D Gaussian Smoothing Filter Design Using Efficient Approximation Techniques," 2015 28th International Conference on VLSI Design, Bangalore, 2015, pp. 333-338</a:t>
            </a:r>
            <a:r>
              <a:rPr lang="en-US" dirty="0"/>
              <a:t>.</a:t>
            </a:r>
            <a:endParaRPr lang="en-US" dirty="0"/>
          </a:p>
          <a:p>
            <a:r>
              <a:rPr lang="en-US" dirty="0"/>
              <a:t>J. Canny, "A Computational Approach to Edge Detection," in IEEE Transactions on Pattern Analysis and Machine Intelligence, vol. PAMI-8, no. 6, pp. 679-698, Nov. 1986.</a:t>
            </a:r>
            <a:endParaRPr lang="en-US" dirty="0"/>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endParaRPr lang="en-US" dirty="0"/>
          </a:p>
        </p:txBody>
      </p:sp>
      <p:sp>
        <p:nvSpPr>
          <p:cNvPr id="3" name="Content Placeholder 2"/>
          <p:cNvSpPr>
            <a:spLocks noGrp="1"/>
          </p:cNvSpPr>
          <p:nvPr>
            <p:ph idx="1"/>
          </p:nvPr>
        </p:nvSpPr>
        <p:spPr/>
        <p:txBody>
          <a:bodyPr>
            <a:normAutofit/>
          </a:bodyPr>
          <a:lstStyle/>
          <a:p>
            <a:pPr algn="just"/>
            <a:r>
              <a:rPr lang="en-US" sz="2400" dirty="0" smtClean="0"/>
              <a:t>Detection of Smear on a </a:t>
            </a:r>
            <a:r>
              <a:rPr lang="en-US" sz="2400" dirty="0"/>
              <a:t>Camera </a:t>
            </a:r>
            <a:r>
              <a:rPr lang="en-US" sz="2400" dirty="0" smtClean="0"/>
              <a:t>lens </a:t>
            </a:r>
            <a:r>
              <a:rPr lang="en-US" sz="2400" dirty="0"/>
              <a:t>is one of the </a:t>
            </a:r>
            <a:r>
              <a:rPr lang="en-US" sz="2400" dirty="0" smtClean="0"/>
              <a:t>most important necessity</a:t>
            </a:r>
            <a:r>
              <a:rPr lang="en-US" sz="2400" dirty="0" smtClean="0"/>
              <a:t> of the mapping companies.</a:t>
            </a:r>
            <a:endParaRPr lang="en-US" sz="2400" dirty="0"/>
          </a:p>
          <a:p>
            <a:pPr algn="just"/>
            <a:r>
              <a:rPr lang="en-US" sz="2400" dirty="0"/>
              <a:t>Cleaning the camera lens or </a:t>
            </a:r>
            <a:r>
              <a:rPr lang="en-US" sz="2400" dirty="0" smtClean="0"/>
              <a:t>choosing </a:t>
            </a:r>
            <a:r>
              <a:rPr lang="en-US" sz="2400" dirty="0"/>
              <a:t>to retake the photos is not efficient and </a:t>
            </a:r>
            <a:r>
              <a:rPr lang="en-US" sz="2400" dirty="0" smtClean="0"/>
              <a:t>costly especially </a:t>
            </a:r>
            <a:r>
              <a:rPr lang="en-US" sz="2400" dirty="0" smtClean="0"/>
              <a:t>when it is being used for security or underwater.</a:t>
            </a:r>
            <a:endParaRPr lang="en-US" sz="2400" dirty="0"/>
          </a:p>
          <a:p>
            <a:pPr algn="just"/>
            <a:r>
              <a:rPr lang="en-US" sz="2400" dirty="0" smtClean="0"/>
              <a:t>Hence</a:t>
            </a:r>
            <a:r>
              <a:rPr lang="en-US" sz="2400" dirty="0" smtClean="0"/>
              <a:t>, </a:t>
            </a:r>
            <a:r>
              <a:rPr lang="en-US" sz="2400" dirty="0"/>
              <a:t>it is </a:t>
            </a:r>
            <a:r>
              <a:rPr lang="en-US" sz="2400" dirty="0" smtClean="0"/>
              <a:t>requisite </a:t>
            </a:r>
            <a:r>
              <a:rPr lang="en-US" sz="2400" dirty="0"/>
              <a:t>that we detect a blur that is caused by smear on the lens.</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Aim</a:t>
            </a:r>
            <a:endParaRPr lang="en-US" dirty="0"/>
          </a:p>
        </p:txBody>
      </p:sp>
      <p:sp>
        <p:nvSpPr>
          <p:cNvPr id="3" name="Content Placeholder 2"/>
          <p:cNvSpPr>
            <a:spLocks noGrp="1"/>
          </p:cNvSpPr>
          <p:nvPr>
            <p:ph idx="1"/>
          </p:nvPr>
        </p:nvSpPr>
        <p:spPr/>
        <p:txBody>
          <a:bodyPr/>
          <a:lstStyle/>
          <a:p>
            <a:pPr algn="just"/>
            <a:r>
              <a:rPr lang="en-US" sz="2400" dirty="0" smtClean="0"/>
              <a:t>For </a:t>
            </a:r>
            <a:r>
              <a:rPr lang="en-US" sz="2400" dirty="0"/>
              <a:t>this assignment, the idea is to create a mask which shows the smear on each camera.  </a:t>
            </a:r>
            <a:endParaRPr lang="en-US" sz="2400" dirty="0" smtClean="0"/>
          </a:p>
          <a:p>
            <a:pPr algn="just"/>
            <a:r>
              <a:rPr lang="en-US" sz="2400" dirty="0" smtClean="0"/>
              <a:t>The </a:t>
            </a:r>
            <a:r>
              <a:rPr lang="en-US" sz="2400" dirty="0"/>
              <a:t>cameras film a sequence of street </a:t>
            </a:r>
            <a:r>
              <a:rPr lang="en-US" sz="2400" dirty="0" smtClean="0"/>
              <a:t>views from </a:t>
            </a:r>
            <a:r>
              <a:rPr lang="en-US" sz="2400" dirty="0"/>
              <a:t>different </a:t>
            </a:r>
            <a:r>
              <a:rPr lang="en-US" sz="2400" dirty="0" smtClean="0"/>
              <a:t>angles. </a:t>
            </a:r>
            <a:endParaRPr lang="en-US" sz="2400" dirty="0" smtClean="0"/>
          </a:p>
          <a:p>
            <a:pPr algn="just"/>
            <a:r>
              <a:rPr lang="en-US" sz="2400" dirty="0" smtClean="0"/>
              <a:t>With input </a:t>
            </a:r>
            <a:r>
              <a:rPr lang="en-US" sz="2400" dirty="0" smtClean="0"/>
              <a:t>being</a:t>
            </a:r>
            <a:r>
              <a:rPr lang="en-US" sz="2400" dirty="0" smtClean="0"/>
              <a:t> </a:t>
            </a:r>
            <a:r>
              <a:rPr lang="en-US" sz="2400" dirty="0"/>
              <a:t>a sequence of street view images, </a:t>
            </a:r>
            <a:r>
              <a:rPr lang="en-US" sz="2400" dirty="0" smtClean="0"/>
              <a:t>the</a:t>
            </a:r>
            <a:r>
              <a:rPr lang="en-US" sz="2400" dirty="0" smtClean="0"/>
              <a:t> </a:t>
            </a:r>
            <a:r>
              <a:rPr lang="en-US" sz="2400" dirty="0"/>
              <a:t>output is a mask of the smear on the lens.</a:t>
            </a:r>
            <a:endParaRPr lang="en-US" sz="2400" dirty="0"/>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endParaRPr lang="en-US" dirty="0"/>
          </a:p>
        </p:txBody>
      </p:sp>
      <p:sp>
        <p:nvSpPr>
          <p:cNvPr id="3" name="Content Placeholder 2"/>
          <p:cNvSpPr>
            <a:spLocks noGrp="1"/>
          </p:cNvSpPr>
          <p:nvPr>
            <p:ph idx="1"/>
          </p:nvPr>
        </p:nvSpPr>
        <p:spPr>
          <a:xfrm>
            <a:off x="1103312" y="1323703"/>
            <a:ext cx="10209122" cy="5338353"/>
          </a:xfrm>
        </p:spPr>
        <p:txBody>
          <a:bodyPr>
            <a:normAutofit/>
          </a:bodyPr>
          <a:lstStyle/>
          <a:p>
            <a:pPr algn="just"/>
            <a:endParaRPr lang="en-US" dirty="0"/>
          </a:p>
          <a:p>
            <a:pPr algn="just"/>
            <a:r>
              <a:rPr lang="en-US" dirty="0"/>
              <a:t>Step 1 : First, We read all the images from the given folder and average it, so we get an average image of all the input images</a:t>
            </a:r>
            <a:r>
              <a:rPr lang="en-US" dirty="0" smtClean="0"/>
              <a:t>.</a:t>
            </a:r>
            <a:endParaRPr lang="en-US" dirty="0" smtClean="0"/>
          </a:p>
          <a:p>
            <a:pPr algn="just"/>
            <a:r>
              <a:rPr lang="en-US" dirty="0" smtClean="0"/>
              <a:t>What is Image Averaging?</a:t>
            </a:r>
            <a:endParaRPr lang="en-US" dirty="0" smtClean="0"/>
          </a:p>
          <a:p>
            <a:pPr marL="0" indent="0" algn="just">
              <a:buNone/>
            </a:pPr>
            <a:r>
              <a:rPr lang="en-US" dirty="0" smtClean="0"/>
              <a:t>To enrich video images that are degraded by random noise, a digital image processing technique called Image Averaging is widely used.</a:t>
            </a:r>
            <a:endParaRPr lang="en-US" dirty="0" smtClean="0"/>
          </a:p>
          <a:p>
            <a:pPr marL="0" indent="0" algn="just">
              <a:buNone/>
            </a:pPr>
            <a:r>
              <a:rPr lang="en-US" dirty="0" smtClean="0"/>
              <a:t>It operates by calculating the arithmetic mean of the intensity values for each pixel position in a cluster of captured images from the same view field.</a:t>
            </a:r>
            <a:endParaRPr lang="en-US" dirty="0" smtClean="0"/>
          </a:p>
          <a:p>
            <a:pPr algn="just"/>
            <a:r>
              <a:rPr lang="en-US" dirty="0" smtClean="0"/>
              <a:t>Why do we use Image Averaging?</a:t>
            </a:r>
            <a:endParaRPr lang="en-US" dirty="0" smtClean="0"/>
          </a:p>
          <a:p>
            <a:pPr marL="0" indent="0" algn="just">
              <a:buNone/>
            </a:pPr>
            <a:r>
              <a:rPr lang="en-US" dirty="0"/>
              <a:t>Each corrupted image has a stable signal component and a random noise component. In the averaging process, the signal component of the image remains the same, but the noise component differs from one image frame to another. Because the noise is random, it tends to cancel during the summation.</a:t>
            </a:r>
            <a:endParaRPr lang="en-US" dirty="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a:xfrm>
            <a:off x="1104293" y="2116184"/>
            <a:ext cx="8946541" cy="5312228"/>
          </a:xfrm>
        </p:spPr>
        <p:txBody>
          <a:bodyPr/>
          <a:lstStyle/>
          <a:p>
            <a:pPr algn="just"/>
            <a:r>
              <a:rPr lang="en-US" dirty="0" smtClean="0"/>
              <a:t>Step 2: We convert the image into grayscale and then apply Gaussian Filter Smoothing.</a:t>
            </a:r>
            <a:endParaRPr lang="en-US" dirty="0" smtClean="0"/>
          </a:p>
          <a:p>
            <a:pPr algn="just"/>
            <a:r>
              <a:rPr lang="en-US" dirty="0" smtClean="0"/>
              <a:t>What is Gaussian Smoothing?</a:t>
            </a:r>
            <a:endParaRPr lang="en-US" dirty="0" smtClean="0"/>
          </a:p>
          <a:p>
            <a:pPr marL="0" indent="0" algn="just">
              <a:buNone/>
            </a:pPr>
            <a:r>
              <a:rPr lang="en-US" dirty="0" smtClean="0"/>
              <a:t>Gaussian smoothing is a 2D convolution operator that is used to `blur` the images and reduce detail and noise.</a:t>
            </a:r>
            <a:endParaRPr lang="en-US" dirty="0" smtClean="0"/>
          </a:p>
          <a:p>
            <a:pPr marL="0" indent="0" algn="just">
              <a:buNone/>
            </a:pPr>
            <a:r>
              <a:rPr lang="en-US" dirty="0" smtClean="0"/>
              <a:t>We then pass this image frame for binarization.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normAutofit lnSpcReduction="10000"/>
          </a:bodyPr>
          <a:lstStyle/>
          <a:p>
            <a:pPr algn="just"/>
            <a:r>
              <a:rPr lang="en-US" dirty="0"/>
              <a:t>Step </a:t>
            </a:r>
            <a:r>
              <a:rPr lang="en-US" dirty="0" smtClean="0"/>
              <a:t>3 :</a:t>
            </a:r>
            <a:r>
              <a:rPr lang="en-US" dirty="0"/>
              <a:t> </a:t>
            </a:r>
            <a:r>
              <a:rPr lang="en-US" dirty="0" smtClean="0"/>
              <a:t>Converting </a:t>
            </a:r>
            <a:r>
              <a:rPr lang="en-US" dirty="0"/>
              <a:t>the image into a binary image using Adaptive </a:t>
            </a:r>
            <a:r>
              <a:rPr lang="en-US" dirty="0" smtClean="0"/>
              <a:t>Thresholding. </a:t>
            </a:r>
            <a:endParaRPr lang="en-US" dirty="0" smtClean="0"/>
          </a:p>
          <a:p>
            <a:pPr algn="just"/>
            <a:r>
              <a:rPr lang="en-US" dirty="0" smtClean="0"/>
              <a:t>How does Adaptive</a:t>
            </a:r>
            <a:r>
              <a:rPr lang="en-US" dirty="0"/>
              <a:t> </a:t>
            </a:r>
            <a:r>
              <a:rPr lang="en-US" dirty="0" smtClean="0"/>
              <a:t>Thresholding work?</a:t>
            </a:r>
            <a:endParaRPr lang="en-US" dirty="0" smtClean="0"/>
          </a:p>
          <a:p>
            <a:pPr marL="0" indent="0" algn="just">
              <a:buNone/>
            </a:pPr>
            <a:r>
              <a:rPr lang="en-US" dirty="0"/>
              <a:t>Adaptive thresholding is the method where the threshold value is calculated for smaller regions and therefore, there will be different threshold values for different regions</a:t>
            </a:r>
            <a:r>
              <a:rPr lang="en-US" dirty="0" smtClean="0"/>
              <a:t>.</a:t>
            </a:r>
            <a:endParaRPr lang="en-US" dirty="0" smtClean="0"/>
          </a:p>
          <a:p>
            <a:pPr marL="0" indent="0" algn="just">
              <a:buNone/>
            </a:pPr>
            <a:r>
              <a:rPr lang="en-US" dirty="0" smtClean="0"/>
              <a:t>It calculates the local threshold value of a region of an image using the pixel values of its neighbors.</a:t>
            </a:r>
            <a:endParaRPr lang="en-US" dirty="0" smtClean="0"/>
          </a:p>
          <a:p>
            <a:pPr marL="0" indent="0" algn="just">
              <a:buNone/>
            </a:pPr>
            <a:r>
              <a:rPr lang="en-US" dirty="0"/>
              <a:t>Instead of calculating a single global threshold for the entire image, several thresholds are calculated for every pixel by </a:t>
            </a:r>
            <a:r>
              <a:rPr lang="en-US" dirty="0" smtClean="0"/>
              <a:t>using a </a:t>
            </a:r>
            <a:r>
              <a:rPr lang="en-US" dirty="0"/>
              <a:t>specific formulae that take into account the mean and standard deviation of the local neighborhood</a:t>
            </a:r>
            <a:endParaRPr lang="en-US" dirty="0" smtClean="0"/>
          </a:p>
          <a:p>
            <a:pPr algn="just"/>
            <a:endParaRPr lang="en-US" dirty="0" smtClean="0"/>
          </a:p>
          <a:p>
            <a:pPr algn="just"/>
            <a:endParaRPr lang="en-US" dirty="0"/>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Approach	</a:t>
            </a:r>
            <a:endParaRPr lang="en-US"/>
          </a:p>
        </p:txBody>
      </p:sp>
      <p:sp>
        <p:nvSpPr>
          <p:cNvPr id="3" name="Content Placeholder 2"/>
          <p:cNvSpPr>
            <a:spLocks noGrp="1"/>
          </p:cNvSpPr>
          <p:nvPr>
            <p:ph idx="1"/>
          </p:nvPr>
        </p:nvSpPr>
        <p:spPr/>
        <p:txBody>
          <a:bodyPr/>
          <a:p>
            <a:r>
              <a:rPr lang="en-US"/>
              <a:t>Step 4: Lastly we erode and dialte the final results so noise found in the average image found, before we project the final mask. </a:t>
            </a:r>
            <a:br>
              <a:rPr lang="en-US"/>
            </a:br>
            <a:r>
              <a:rPr lang="en-US"/>
              <a:t>Because sometimes the might detect noise as a smear so we erode and dilate to check for depth of it. If it is just noise it will erode else that will appear in final mask.</a:t>
            </a:r>
            <a:br>
              <a:rPr lang="en-US"/>
            </a:br>
            <a:br>
              <a:rPr lang="en-US"/>
            </a:br>
            <a:r>
              <a:rPr lang="en-US"/>
              <a:t>Hence Smear is Detected.</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Picture 3" descr="cam_0_mean_image"/>
          <p:cNvPicPr>
            <a:picLocks noChangeAspect="1"/>
          </p:cNvPicPr>
          <p:nvPr/>
        </p:nvPicPr>
        <p:blipFill>
          <a:blip r:embed="rId1"/>
          <a:stretch>
            <a:fillRect/>
          </a:stretch>
        </p:blipFill>
        <p:spPr>
          <a:xfrm>
            <a:off x="565150" y="2213610"/>
            <a:ext cx="3204845" cy="3204845"/>
          </a:xfrm>
          <a:prstGeom prst="rect">
            <a:avLst/>
          </a:prstGeom>
        </p:spPr>
      </p:pic>
      <p:pic>
        <p:nvPicPr>
          <p:cNvPr id="5" name="Picture 4" descr="cam_0_final_mask"/>
          <p:cNvPicPr>
            <a:picLocks noChangeAspect="1"/>
          </p:cNvPicPr>
          <p:nvPr/>
        </p:nvPicPr>
        <p:blipFill>
          <a:blip r:embed="rId2"/>
          <a:stretch>
            <a:fillRect/>
          </a:stretch>
        </p:blipFill>
        <p:spPr>
          <a:xfrm>
            <a:off x="4224655" y="2199005"/>
            <a:ext cx="3233420" cy="3233420"/>
          </a:xfrm>
          <a:prstGeom prst="rect">
            <a:avLst/>
          </a:prstGeom>
        </p:spPr>
      </p:pic>
      <p:pic>
        <p:nvPicPr>
          <p:cNvPr id="6" name="Picture 5" descr="cam_0_intermediate_mask"/>
          <p:cNvPicPr>
            <a:picLocks noChangeAspect="1"/>
          </p:cNvPicPr>
          <p:nvPr/>
        </p:nvPicPr>
        <p:blipFill>
          <a:blip r:embed="rId3"/>
          <a:stretch>
            <a:fillRect/>
          </a:stretch>
        </p:blipFill>
        <p:spPr>
          <a:xfrm>
            <a:off x="7936865" y="2199005"/>
            <a:ext cx="3233420" cy="3233420"/>
          </a:xfrm>
          <a:prstGeom prst="rect">
            <a:avLst/>
          </a:prstGeom>
        </p:spPr>
      </p:pic>
      <p:sp>
        <p:nvSpPr>
          <p:cNvPr id="7" name="Text Box 6"/>
          <p:cNvSpPr txBox="1"/>
          <p:nvPr/>
        </p:nvSpPr>
        <p:spPr>
          <a:xfrm>
            <a:off x="970280" y="5582920"/>
            <a:ext cx="2320925" cy="645160"/>
          </a:xfrm>
          <a:prstGeom prst="rect">
            <a:avLst/>
          </a:prstGeom>
          <a:noFill/>
        </p:spPr>
        <p:txBody>
          <a:bodyPr wrap="square" rtlCol="0">
            <a:spAutoFit/>
          </a:bodyPr>
          <a:p>
            <a:r>
              <a:rPr lang="en-US"/>
              <a:t>Average Mean Image</a:t>
            </a:r>
            <a:endParaRPr lang="en-US"/>
          </a:p>
        </p:txBody>
      </p:sp>
      <p:sp>
        <p:nvSpPr>
          <p:cNvPr id="8" name="Text Box 7"/>
          <p:cNvSpPr txBox="1"/>
          <p:nvPr/>
        </p:nvSpPr>
        <p:spPr>
          <a:xfrm>
            <a:off x="4790440" y="5582920"/>
            <a:ext cx="1912620" cy="645160"/>
          </a:xfrm>
          <a:prstGeom prst="rect">
            <a:avLst/>
          </a:prstGeom>
          <a:noFill/>
        </p:spPr>
        <p:txBody>
          <a:bodyPr wrap="square" rtlCol="0">
            <a:spAutoFit/>
          </a:bodyPr>
          <a:p>
            <a:r>
              <a:rPr lang="en-US"/>
              <a:t>Smoothened Mean Image</a:t>
            </a:r>
            <a:endParaRPr lang="en-US"/>
          </a:p>
        </p:txBody>
      </p:sp>
      <p:sp>
        <p:nvSpPr>
          <p:cNvPr id="9" name="Text Box 8"/>
          <p:cNvSpPr txBox="1"/>
          <p:nvPr/>
        </p:nvSpPr>
        <p:spPr>
          <a:xfrm>
            <a:off x="8615680" y="5640705"/>
            <a:ext cx="1999615" cy="368300"/>
          </a:xfrm>
          <a:prstGeom prst="rect">
            <a:avLst/>
          </a:prstGeom>
          <a:noFill/>
        </p:spPr>
        <p:txBody>
          <a:bodyPr wrap="square" rtlCol="0">
            <a:spAutoFit/>
          </a:bodyPr>
          <a:p>
            <a:r>
              <a:rPr lang="en-US"/>
              <a:t>Final Mask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pic>
        <p:nvPicPr>
          <p:cNvPr id="4" name="Picture Placeholder 3" descr="cam_1_final_mask"/>
          <p:cNvPicPr>
            <a:picLocks noChangeAspect="1"/>
          </p:cNvPicPr>
          <p:nvPr>
            <p:ph type="pic" idx="4294967295"/>
          </p:nvPr>
        </p:nvPicPr>
        <p:blipFill>
          <a:blip r:embed="rId1"/>
          <a:stretch>
            <a:fillRect/>
          </a:stretch>
        </p:blipFill>
        <p:spPr>
          <a:xfrm>
            <a:off x="4332605" y="1786255"/>
            <a:ext cx="3594100" cy="3594100"/>
          </a:xfrm>
          <a:prstGeom prst="rect">
            <a:avLst/>
          </a:prstGeom>
        </p:spPr>
      </p:pic>
      <p:pic>
        <p:nvPicPr>
          <p:cNvPr id="5" name="Picture Placeholder 4" descr="cam_1_intermediate_mask"/>
          <p:cNvPicPr>
            <a:picLocks noChangeAspect="1"/>
          </p:cNvPicPr>
          <p:nvPr>
            <p:ph type="pic" idx="4294967295"/>
          </p:nvPr>
        </p:nvPicPr>
        <p:blipFill>
          <a:blip r:embed="rId2"/>
          <a:stretch>
            <a:fillRect/>
          </a:stretch>
        </p:blipFill>
        <p:spPr>
          <a:xfrm>
            <a:off x="8227060" y="1786255"/>
            <a:ext cx="3594100" cy="3594100"/>
          </a:xfrm>
          <a:prstGeom prst="rect">
            <a:avLst/>
          </a:prstGeom>
        </p:spPr>
      </p:pic>
      <p:pic>
        <p:nvPicPr>
          <p:cNvPr id="6" name="Picture Placeholder 5" descr="cam_1_mean_image"/>
          <p:cNvPicPr>
            <a:picLocks noChangeAspect="1"/>
          </p:cNvPicPr>
          <p:nvPr>
            <p:ph type="pic" idx="4294967295"/>
          </p:nvPr>
        </p:nvPicPr>
        <p:blipFill>
          <a:blip r:embed="rId3"/>
          <a:stretch>
            <a:fillRect/>
          </a:stretch>
        </p:blipFill>
        <p:spPr>
          <a:xfrm>
            <a:off x="504190" y="1853565"/>
            <a:ext cx="3526790" cy="3526790"/>
          </a:xfrm>
          <a:prstGeom prst="rect">
            <a:avLst/>
          </a:prstGeom>
        </p:spPr>
      </p:pic>
      <p:sp>
        <p:nvSpPr>
          <p:cNvPr id="14" name="Text Box 13"/>
          <p:cNvSpPr txBox="1"/>
          <p:nvPr/>
        </p:nvSpPr>
        <p:spPr>
          <a:xfrm>
            <a:off x="970280" y="5582920"/>
            <a:ext cx="2320925" cy="645160"/>
          </a:xfrm>
          <a:prstGeom prst="rect">
            <a:avLst/>
          </a:prstGeom>
          <a:noFill/>
        </p:spPr>
        <p:txBody>
          <a:bodyPr wrap="square" rtlCol="0">
            <a:spAutoFit/>
          </a:bodyPr>
          <a:p>
            <a:r>
              <a:rPr lang="en-US"/>
              <a:t>Average Mean Image</a:t>
            </a:r>
            <a:endParaRPr lang="en-US"/>
          </a:p>
        </p:txBody>
      </p:sp>
      <p:sp>
        <p:nvSpPr>
          <p:cNvPr id="15" name="Text Box 14"/>
          <p:cNvSpPr txBox="1"/>
          <p:nvPr/>
        </p:nvSpPr>
        <p:spPr>
          <a:xfrm>
            <a:off x="4790440" y="5582920"/>
            <a:ext cx="1912620" cy="645160"/>
          </a:xfrm>
          <a:prstGeom prst="rect">
            <a:avLst/>
          </a:prstGeom>
          <a:noFill/>
        </p:spPr>
        <p:txBody>
          <a:bodyPr wrap="square" rtlCol="0">
            <a:spAutoFit/>
          </a:bodyPr>
          <a:p>
            <a:r>
              <a:rPr lang="en-US"/>
              <a:t>Smoothened Mean Image</a:t>
            </a:r>
            <a:endParaRPr lang="en-US"/>
          </a:p>
        </p:txBody>
      </p:sp>
      <p:sp>
        <p:nvSpPr>
          <p:cNvPr id="16" name="Text Box 15"/>
          <p:cNvSpPr txBox="1"/>
          <p:nvPr/>
        </p:nvSpPr>
        <p:spPr>
          <a:xfrm>
            <a:off x="8615680" y="5640705"/>
            <a:ext cx="1999615" cy="368300"/>
          </a:xfrm>
          <a:prstGeom prst="rect">
            <a:avLst/>
          </a:prstGeom>
          <a:noFill/>
        </p:spPr>
        <p:txBody>
          <a:bodyPr wrap="square" rtlCol="0">
            <a:spAutoFit/>
          </a:bodyPr>
          <a:p>
            <a:r>
              <a:rPr lang="en-US"/>
              <a:t>Final Mask </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4045</Words>
  <Application>WPS Presentation</Application>
  <PresentationFormat>Widescreen</PresentationFormat>
  <Paragraphs>111</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Wingdings 3</vt:lpstr>
      <vt:lpstr>Arial</vt:lpstr>
      <vt:lpstr>Century Gothic</vt:lpstr>
      <vt:lpstr>Microsoft YaHei</vt:lpstr>
      <vt:lpstr>Arial Unicode MS</vt:lpstr>
      <vt:lpstr>Calibri</vt:lpstr>
      <vt:lpstr>Calibri</vt:lpstr>
      <vt:lpstr>Ion</vt:lpstr>
      <vt:lpstr>Automatic Lens Smear Detection	</vt:lpstr>
      <vt:lpstr>Introduction	</vt:lpstr>
      <vt:lpstr>Aim</vt:lpstr>
      <vt:lpstr>Approach</vt:lpstr>
      <vt:lpstr>Approach</vt:lpstr>
      <vt:lpstr>Approach</vt:lpstr>
      <vt:lpstr>PowerPoint 演示文稿</vt:lpstr>
      <vt:lpstr>Result</vt:lpstr>
      <vt:lpstr>PowerPoint 演示文稿</vt:lpstr>
      <vt:lpstr>PowerPoint 演示文稿</vt:lpstr>
      <vt:lpstr>PowerPoint 演示文稿</vt:lpstr>
      <vt:lpstr>PowerPoint 演示文稿</vt:lpstr>
      <vt:lpstr>Conclusion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Lens Smear Detection</dc:title>
  <dc:creator>Arpit Patel</dc:creator>
  <cp:lastModifiedBy>harih</cp:lastModifiedBy>
  <cp:revision>26</cp:revision>
  <dcterms:created xsi:type="dcterms:W3CDTF">2020-02-21T22:49:00Z</dcterms:created>
  <dcterms:modified xsi:type="dcterms:W3CDTF">2020-02-22T05:25:21Z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1033-11.2.0.9150</vt:lpwstr>
  </property>
</Properties>
</file>