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5" r:id="rId3"/>
    <p:sldId id="257" r:id="rId4"/>
    <p:sldId id="258" r:id="rId5"/>
    <p:sldId id="259" r:id="rId6"/>
    <p:sldId id="276" r:id="rId7"/>
    <p:sldId id="263" r:id="rId8"/>
    <p:sldId id="277" r:id="rId9"/>
    <p:sldId id="273" r:id="rId10"/>
    <p:sldId id="280" r:id="rId11"/>
    <p:sldId id="286" r:id="rId12"/>
    <p:sldId id="287" r:id="rId13"/>
    <p:sldId id="278" r:id="rId14"/>
    <p:sldId id="27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tanshu Rami" initials="H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48F719-6862-4D67-B2DB-F776F55085AE}" type="datetimeFigureOut">
              <a:rPr lang="en-US" smtClean="0"/>
              <a:t>14-Mar-20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97440-5644-4AE4-A09D-2AC070503E5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48F719-6862-4D67-B2DB-F776F55085AE}" type="datetimeFigureOut">
              <a:rPr lang="en-US" smtClean="0"/>
              <a:t>14-Mar-20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D97440-5644-4AE4-A09D-2AC070503E5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B48F719-6862-4D67-B2DB-F776F55085AE}" type="datetimeFigureOut">
              <a:rPr lang="en-US" smtClean="0"/>
              <a:t>14-Mar-20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97440-5644-4AE4-A09D-2AC070503E5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B48F719-6862-4D67-B2DB-F776F55085AE}" type="datetimeFigureOut">
              <a:rPr lang="en-US" smtClean="0"/>
              <a:t>14-Mar-20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97440-5644-4AE4-A09D-2AC070503E5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48F719-6862-4D67-B2DB-F776F55085AE}" type="datetimeFigureOut">
              <a:rPr lang="en-US" smtClean="0"/>
              <a:t>14-Mar-20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97440-5644-4AE4-A09D-2AC070503E51}"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B48F719-6862-4D67-B2DB-F776F55085AE}" type="datetimeFigureOut">
              <a:rPr lang="en-US" smtClean="0"/>
              <a:t>14-Mar-20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97440-5644-4AE4-A09D-2AC070503E51}"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B48F719-6862-4D67-B2DB-F776F55085AE}" type="datetimeFigureOut">
              <a:rPr lang="en-US" smtClean="0"/>
              <a:t>14-Mar-20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97440-5644-4AE4-A09D-2AC070503E51}"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48F719-6862-4D67-B2DB-F776F55085AE}" type="datetimeFigureOut">
              <a:rPr lang="en-US" smtClean="0"/>
              <a:t>14-Mar-20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97440-5644-4AE4-A09D-2AC070503E51}"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48F719-6862-4D67-B2DB-F776F55085AE}" type="datetimeFigureOut">
              <a:rPr lang="en-US" smtClean="0"/>
              <a:t>14-Mar-20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97440-5644-4AE4-A09D-2AC070503E5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B48F719-6862-4D67-B2DB-F776F55085AE}" type="datetimeFigureOut">
              <a:rPr lang="en-US" smtClean="0"/>
              <a:t>14-Mar-20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97440-5644-4AE4-A09D-2AC070503E5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48F719-6862-4D67-B2DB-F776F55085AE}" type="datetimeFigureOut">
              <a:rPr lang="en-US" smtClean="0"/>
              <a:t>14-Mar-20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97440-5644-4AE4-A09D-2AC070503E5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48F719-6862-4D67-B2DB-F776F55085AE}" type="datetimeFigureOut">
              <a:rPr lang="en-US" smtClean="0"/>
              <a:t>14-Mar-20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D97440-5644-4AE4-A09D-2AC070503E5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48F719-6862-4D67-B2DB-F776F55085AE}" type="datetimeFigureOut">
              <a:rPr lang="en-US" smtClean="0"/>
              <a:t>14-Mar-20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D97440-5644-4AE4-A09D-2AC070503E5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B48F719-6862-4D67-B2DB-F776F55085AE}" type="datetimeFigureOut">
              <a:rPr lang="en-US" smtClean="0"/>
              <a:t>14-Mar-20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DD97440-5644-4AE4-A09D-2AC070503E5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B48F719-6862-4D67-B2DB-F776F55085AE}" type="datetimeFigureOut">
              <a:rPr lang="en-US" smtClean="0"/>
              <a:t>14-Mar-20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DD97440-5644-4AE4-A09D-2AC070503E5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B48F719-6862-4D67-B2DB-F776F55085AE}" type="datetimeFigureOut">
              <a:rPr lang="en-US" smtClean="0"/>
              <a:t>14-Mar-20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DD97440-5644-4AE4-A09D-2AC070503E5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48F719-6862-4D67-B2DB-F776F55085AE}" type="datetimeFigureOut">
              <a:rPr lang="en-US" smtClean="0"/>
              <a:t>14-Mar-20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D97440-5644-4AE4-A09D-2AC070503E5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B48F719-6862-4D67-B2DB-F776F55085AE}" type="datetimeFigureOut">
              <a:rPr lang="en-US" smtClean="0"/>
              <a:t>14-Mar-20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DD97440-5644-4AE4-A09D-2AC070503E51}"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76200"/>
            <a:ext cx="9178653" cy="3272431"/>
          </a:xfrm>
        </p:spPr>
        <p:txBody>
          <a:bodyPr/>
          <a:lstStyle/>
          <a:p>
            <a:r>
              <a:rPr lang="en-US" dirty="0"/>
              <a:t>Probe Data Analysis for Road Slope	</a:t>
            </a:r>
          </a:p>
        </p:txBody>
      </p:sp>
      <p:sp>
        <p:nvSpPr>
          <p:cNvPr id="3" name="Subtitle 2"/>
          <p:cNvSpPr>
            <a:spLocks noGrp="1"/>
          </p:cNvSpPr>
          <p:nvPr>
            <p:ph type="subTitle" idx="1"/>
          </p:nvPr>
        </p:nvSpPr>
        <p:spPr>
          <a:xfrm>
            <a:off x="1154955" y="710206"/>
            <a:ext cx="8825658" cy="861420"/>
          </a:xfrm>
        </p:spPr>
        <p:txBody>
          <a:bodyPr/>
          <a:lstStyle/>
          <a:p>
            <a:r>
              <a:rPr lang="en-US" b="1" dirty="0"/>
              <a:t>Assignment 2</a:t>
            </a:r>
          </a:p>
        </p:txBody>
      </p:sp>
      <p:sp>
        <p:nvSpPr>
          <p:cNvPr id="5" name="TextBox 4"/>
          <p:cNvSpPr txBox="1"/>
          <p:nvPr/>
        </p:nvSpPr>
        <p:spPr>
          <a:xfrm>
            <a:off x="5744280" y="4948914"/>
            <a:ext cx="5726097" cy="1198880"/>
          </a:xfrm>
          <a:prstGeom prst="rect">
            <a:avLst/>
          </a:prstGeom>
          <a:noFill/>
        </p:spPr>
        <p:txBody>
          <a:bodyPr wrap="square" rtlCol="0">
            <a:spAutoFit/>
          </a:bodyPr>
          <a:lstStyle/>
          <a:p>
            <a:r>
              <a:rPr lang="en-US" dirty="0"/>
              <a:t>Submitted By:</a:t>
            </a:r>
          </a:p>
          <a:p>
            <a:r>
              <a:rPr lang="en-US" dirty="0"/>
              <a:t>Arpit </a:t>
            </a:r>
            <a:r>
              <a:rPr lang="en-US" dirty="0" err="1"/>
              <a:t>Hasmukhbhai</a:t>
            </a:r>
            <a:r>
              <a:rPr lang="en-US" dirty="0"/>
              <a:t> Patel – A20424085</a:t>
            </a:r>
          </a:p>
          <a:p>
            <a:r>
              <a:rPr lang="en-US" dirty="0"/>
              <a:t>Hitanshu Rami – A20458137</a:t>
            </a:r>
          </a:p>
          <a:p>
            <a:r>
              <a:rPr lang="en-US" dirty="0"/>
              <a:t>Hariharan Shankar - A20442562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pic>
        <p:nvPicPr>
          <p:cNvPr id="4" name="Content Placeholder 3" descr="Matched_points"/>
          <p:cNvPicPr>
            <a:picLocks noGrp="1" noChangeAspect="1"/>
          </p:cNvPicPr>
          <p:nvPr>
            <p:ph idx="1"/>
          </p:nvPr>
        </p:nvPicPr>
        <p:blipFill>
          <a:blip r:embed="rId2"/>
          <a:stretch>
            <a:fillRect/>
          </a:stretch>
        </p:blipFill>
        <p:spPr>
          <a:xfrm>
            <a:off x="1433195" y="1414145"/>
            <a:ext cx="8227060" cy="4195445"/>
          </a:xfrm>
          <a:prstGeom prst="rect">
            <a:avLst/>
          </a:prstGeom>
        </p:spPr>
      </p:pic>
      <p:sp>
        <p:nvSpPr>
          <p:cNvPr id="5" name="Text Box 4"/>
          <p:cNvSpPr txBox="1"/>
          <p:nvPr/>
        </p:nvSpPr>
        <p:spPr>
          <a:xfrm>
            <a:off x="1580515" y="5852160"/>
            <a:ext cx="7126605" cy="460375"/>
          </a:xfrm>
          <a:prstGeom prst="rect">
            <a:avLst/>
          </a:prstGeom>
          <a:noFill/>
        </p:spPr>
        <p:txBody>
          <a:bodyPr wrap="square" rtlCol="0">
            <a:spAutoFit/>
          </a:bodyPr>
          <a:lstStyle/>
          <a:p>
            <a:r>
              <a:rPr lang="en-US" sz="1200"/>
              <a:t>Screenshot of MatchedPointsOutput.csv file. Here all link and probe</a:t>
            </a:r>
            <a:r>
              <a:rPr lang="en-US" sz="1200" dirty="0">
                <a:sym typeface="+mn-ea"/>
              </a:rPr>
              <a:t> files are compared with every other to find the one-pair with minimum distance between them.</a:t>
            </a:r>
            <a:r>
              <a:rPr lang="en-US" sz="120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Result</a:t>
            </a:r>
          </a:p>
        </p:txBody>
      </p:sp>
      <p:pic>
        <p:nvPicPr>
          <p:cNvPr id="4" name="Content Placeholder 3" descr="Slope"/>
          <p:cNvPicPr>
            <a:picLocks noGrp="1" noChangeAspect="1"/>
          </p:cNvPicPr>
          <p:nvPr>
            <p:ph idx="1"/>
          </p:nvPr>
        </p:nvPicPr>
        <p:blipFill>
          <a:blip r:embed="rId2"/>
          <a:stretch>
            <a:fillRect/>
          </a:stretch>
        </p:blipFill>
        <p:spPr>
          <a:xfrm>
            <a:off x="1050290" y="1310640"/>
            <a:ext cx="8946515" cy="4140835"/>
          </a:xfrm>
          <a:prstGeom prst="rect">
            <a:avLst/>
          </a:prstGeom>
        </p:spPr>
      </p:pic>
      <p:sp>
        <p:nvSpPr>
          <p:cNvPr id="5" name="Text Box 4"/>
          <p:cNvSpPr txBox="1"/>
          <p:nvPr/>
        </p:nvSpPr>
        <p:spPr>
          <a:xfrm>
            <a:off x="1268095" y="5679440"/>
            <a:ext cx="7088505" cy="460375"/>
          </a:xfrm>
          <a:prstGeom prst="rect">
            <a:avLst/>
          </a:prstGeom>
          <a:noFill/>
        </p:spPr>
        <p:txBody>
          <a:bodyPr wrap="square" rtlCol="0">
            <a:spAutoFit/>
          </a:bodyPr>
          <a:lstStyle/>
          <a:p>
            <a:r>
              <a:rPr lang="en-US" sz="1200"/>
              <a:t>Screenshot of slope.csv. </a:t>
            </a:r>
            <a:r>
              <a:rPr lang="en-US" sz="1200" dirty="0">
                <a:sym typeface="+mn-ea"/>
              </a:rPr>
              <a:t>The slope between two consecutive points from matched points are used to calculate the slope.</a:t>
            </a:r>
            <a:endParaRPr lang="en-US"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Result</a:t>
            </a:r>
          </a:p>
        </p:txBody>
      </p:sp>
      <p:pic>
        <p:nvPicPr>
          <p:cNvPr id="4" name="Content Placeholder 3" descr="evaluated_data"/>
          <p:cNvPicPr>
            <a:picLocks noGrp="1" noChangeAspect="1"/>
          </p:cNvPicPr>
          <p:nvPr>
            <p:ph idx="1"/>
          </p:nvPr>
        </p:nvPicPr>
        <p:blipFill>
          <a:blip r:embed="rId2"/>
          <a:stretch>
            <a:fillRect/>
          </a:stretch>
        </p:blipFill>
        <p:spPr>
          <a:xfrm>
            <a:off x="1357630" y="1634490"/>
            <a:ext cx="6864985" cy="3766185"/>
          </a:xfrm>
          <a:prstGeom prst="rect">
            <a:avLst/>
          </a:prstGeom>
        </p:spPr>
      </p:pic>
      <p:sp>
        <p:nvSpPr>
          <p:cNvPr id="3" name="Text Box 2"/>
          <p:cNvSpPr txBox="1"/>
          <p:nvPr/>
        </p:nvSpPr>
        <p:spPr>
          <a:xfrm>
            <a:off x="1529715" y="5593080"/>
            <a:ext cx="6444615" cy="459740"/>
          </a:xfrm>
          <a:prstGeom prst="rect">
            <a:avLst/>
          </a:prstGeom>
          <a:noFill/>
        </p:spPr>
        <p:txBody>
          <a:bodyPr wrap="square" rtlCol="0">
            <a:spAutoFit/>
          </a:bodyPr>
          <a:lstStyle/>
          <a:p>
            <a:pPr>
              <a:lnSpc>
                <a:spcPct val="80000"/>
              </a:lnSpc>
            </a:pPr>
            <a:r>
              <a:rPr lang="en-US" sz="1200"/>
              <a:t>Screeenshot of evaluated_data.csv. Given slop and calculated slope of each matched data points is written in this csv file.</a:t>
            </a:r>
            <a:r>
              <a:rPr lang="en-US"/>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We were able to obtain some matching slope values when we compared our calculated slope values with the given slope values.</a:t>
            </a:r>
          </a:p>
          <a:p>
            <a:r>
              <a:rPr lang="en-US" dirty="0"/>
              <a:t>We can thus make an inference that if we get enough probe points for a link, we are able to calculate the slope of a link to an acceptable precision.</a:t>
            </a:r>
          </a:p>
          <a:p>
            <a:pPr marL="0" indent="0">
              <a:buNone/>
            </a:pPr>
            <a:endParaRPr lang="en-US" dirty="0"/>
          </a:p>
          <a:p>
            <a:pPr marL="0" indent="0">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altLang="zh-CN" dirty="0">
                <a:cs typeface="Arial" panose="020B0604020202020204" pitchFamily="34" charset="0"/>
              </a:rPr>
              <a:t>Yuan, Jing, et al. "An interactive-voting based map matching algorithm." Mobile Data Management (MDM), 2010 Eleventh International Conference on. IEEE, 2010.</a:t>
            </a:r>
            <a:endParaRPr lang="zh-CN" altLang="en-US" dirty="0">
              <a:cs typeface="Arial" panose="020B0604020202020204" pitchFamily="34" charset="0"/>
            </a:endParaRPr>
          </a:p>
          <a:p>
            <a:r>
              <a:rPr lang="en-US" dirty="0"/>
              <a:t>https://www.researchgate.net/publication/226834033_An_off-line_map-matching_algorithm_for_incomplete_map_databases </a:t>
            </a:r>
          </a:p>
          <a:p>
            <a:r>
              <a:rPr lang="en-US" dirty="0"/>
              <a:t>http://web.mit.edu/jaillet/www/general/map_matching_itsc2012-final.pdf</a:t>
            </a:r>
          </a:p>
          <a:p>
            <a:r>
              <a:rPr lang="en-US" altLang="zh-CN" dirty="0">
                <a:cs typeface="Arial" panose="020B0604020202020204" pitchFamily="34" charset="0"/>
              </a:rPr>
              <a:t>Lou, Yin, et al. "Map-matching for low-sampling-rate GPS trajectories." Proceedings of the 17th ACM SIGSPATIAL international conference on advances in geographic information systems. ACM, 2009.</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Assignment-2</a:t>
            </a:r>
          </a:p>
        </p:txBody>
      </p:sp>
      <p:sp>
        <p:nvSpPr>
          <p:cNvPr id="5" name="TextBox 4"/>
          <p:cNvSpPr txBox="1"/>
          <p:nvPr/>
        </p:nvSpPr>
        <p:spPr>
          <a:xfrm>
            <a:off x="766439" y="1549105"/>
            <a:ext cx="9404723" cy="5293757"/>
          </a:xfrm>
          <a:prstGeom prst="rect">
            <a:avLst/>
          </a:prstGeom>
          <a:noFill/>
        </p:spPr>
        <p:txBody>
          <a:bodyPr wrap="square" rtlCol="0">
            <a:spAutoFit/>
          </a:bodyPr>
          <a:lstStyle/>
          <a:p>
            <a:r>
              <a:rPr lang="en-US" sz="3200" dirty="0"/>
              <a:t>Input:</a:t>
            </a:r>
          </a:p>
          <a:p>
            <a:pPr marL="457200" indent="-457200">
              <a:buFont typeface="Arial" panose="020B0604020202020204" pitchFamily="34" charset="0"/>
              <a:buChar char="•"/>
            </a:pPr>
            <a:r>
              <a:rPr lang="en-US" sz="2800" dirty="0"/>
              <a:t>The raw probe points collected over several months</a:t>
            </a:r>
          </a:p>
          <a:p>
            <a:pPr marL="457200" indent="-457200">
              <a:buFont typeface="Arial" panose="020B0604020202020204" pitchFamily="34" charset="0"/>
              <a:buChar char="•"/>
            </a:pPr>
            <a:r>
              <a:rPr lang="en-US" sz="2800" dirty="0"/>
              <a:t>The link data for the links that probe points can be map-matched to</a:t>
            </a:r>
          </a:p>
          <a:p>
            <a:endParaRPr lang="en-US" sz="2800" dirty="0"/>
          </a:p>
          <a:p>
            <a:r>
              <a:rPr lang="en-US" sz="3600" dirty="0"/>
              <a:t>Task:</a:t>
            </a:r>
          </a:p>
          <a:p>
            <a:pPr marL="457200" indent="-457200">
              <a:buFont typeface="Arial" panose="020B0604020202020204" pitchFamily="34" charset="0"/>
              <a:buChar char="•"/>
            </a:pPr>
            <a:r>
              <a:rPr lang="en-US" sz="2800" dirty="0"/>
              <a:t>Map match probe points to road links</a:t>
            </a:r>
          </a:p>
          <a:p>
            <a:pPr marL="457200" indent="-457200">
              <a:buFont typeface="Arial" panose="020B0604020202020204" pitchFamily="34" charset="0"/>
              <a:buChar char="•"/>
            </a:pPr>
            <a:r>
              <a:rPr lang="en-US" sz="2800" dirty="0"/>
              <a:t>Derive road slope for each road link</a:t>
            </a:r>
          </a:p>
          <a:p>
            <a:pPr marL="457200" indent="-457200">
              <a:buFont typeface="Arial" panose="020B0604020202020204" pitchFamily="34" charset="0"/>
              <a:buChar char="•"/>
            </a:pPr>
            <a:r>
              <a:rPr lang="en-US" sz="2800" dirty="0"/>
              <a:t>Evaluate the derived road slope with the surveyed road slope in the link data file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Probe Data?	</a:t>
            </a:r>
          </a:p>
        </p:txBody>
      </p:sp>
      <p:sp>
        <p:nvSpPr>
          <p:cNvPr id="3" name="Content Placeholder 2"/>
          <p:cNvSpPr>
            <a:spLocks noGrp="1"/>
          </p:cNvSpPr>
          <p:nvPr>
            <p:ph idx="1"/>
          </p:nvPr>
        </p:nvSpPr>
        <p:spPr>
          <a:xfrm>
            <a:off x="1103312" y="2052918"/>
            <a:ext cx="9404723" cy="4195481"/>
          </a:xfrm>
        </p:spPr>
        <p:txBody>
          <a:bodyPr>
            <a:normAutofit/>
          </a:bodyPr>
          <a:lstStyle/>
          <a:p>
            <a:pPr algn="just"/>
            <a:r>
              <a:rPr lang="en-US" dirty="0"/>
              <a:t>Data that is generated by monitoring the position of individual moving objects (i.e., probes) over space and time.</a:t>
            </a:r>
          </a:p>
          <a:p>
            <a:pPr algn="just"/>
            <a:r>
              <a:rPr lang="en-US" dirty="0"/>
              <a:t>All Moving Objects: Vehicles(cars, buses, trains), pedestrians etc. are examples.</a:t>
            </a:r>
          </a:p>
          <a:p>
            <a:pPr algn="just"/>
            <a:r>
              <a:rPr lang="en-US" dirty="0"/>
              <a:t>A time series of locations (x1,y1,t1),(x2,y2,t2)... Is the data for each probe.</a:t>
            </a:r>
          </a:p>
          <a:p>
            <a:pPr algn="just"/>
            <a:r>
              <a:rPr lang="en-US" dirty="0"/>
              <a:t>Probe data is a good source of information on transport demand patterns and performance of the transport network.</a:t>
            </a:r>
          </a:p>
          <a:p>
            <a:pPr algn="just"/>
            <a:r>
              <a:rPr lang="en-US" dirty="0"/>
              <a:t>Probe data is useful in many ways such as: to determine traffic speed, transportation analysis, map creation/refinement etc.</a:t>
            </a: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of Map-Matching</a:t>
            </a:r>
          </a:p>
        </p:txBody>
      </p:sp>
      <p:sp>
        <p:nvSpPr>
          <p:cNvPr id="3" name="Content Placeholder 2"/>
          <p:cNvSpPr>
            <a:spLocks noGrp="1"/>
          </p:cNvSpPr>
          <p:nvPr>
            <p:ph idx="1"/>
          </p:nvPr>
        </p:nvSpPr>
        <p:spPr>
          <a:xfrm>
            <a:off x="1103312" y="2052918"/>
            <a:ext cx="9404723" cy="4195481"/>
          </a:xfrm>
        </p:spPr>
        <p:txBody>
          <a:bodyPr>
            <a:normAutofit/>
          </a:bodyPr>
          <a:lstStyle/>
          <a:p>
            <a:pPr algn="just"/>
            <a:r>
              <a:rPr lang="en-US" dirty="0"/>
              <a:t>Map matching is performed by obtaining probe data and then mapping it to the map using the given information like latitude, longitude, timestamp, elevation etc.</a:t>
            </a:r>
          </a:p>
          <a:p>
            <a:pPr algn="just"/>
            <a:r>
              <a:rPr lang="en-US" dirty="0"/>
              <a:t>Map-matching algorithm integrate probe data with road link data to identify the correct link on which a vehicle is travelling and to determine the location of vehicle on a link.</a:t>
            </a:r>
          </a:p>
          <a:p>
            <a:pPr algn="just"/>
            <a:r>
              <a:rPr lang="en-US" dirty="0"/>
              <a:t>It helps in identifying inaccuracy of positioning, off the road locations, error of a GPS point etc. The error of GPS point is corrected by snapping the GPS point onto the road network.</a:t>
            </a:r>
          </a:p>
          <a:p>
            <a:pPr algn="just"/>
            <a:r>
              <a:rPr lang="en-US" dirty="0"/>
              <a:t>Map-matching algorithms are Probabilistic theory, Fuzzy Logic, </a:t>
            </a:r>
            <a:r>
              <a:rPr lang="en-US" dirty="0" err="1"/>
              <a:t>Klaman</a:t>
            </a:r>
            <a:r>
              <a:rPr lang="en-US" dirty="0"/>
              <a:t> filter etc.</a:t>
            </a:r>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a:t>
            </a:r>
          </a:p>
        </p:txBody>
      </p:sp>
      <p:sp>
        <p:nvSpPr>
          <p:cNvPr id="3" name="Content Placeholder 2"/>
          <p:cNvSpPr>
            <a:spLocks noGrp="1"/>
          </p:cNvSpPr>
          <p:nvPr>
            <p:ph idx="1"/>
          </p:nvPr>
        </p:nvSpPr>
        <p:spPr>
          <a:xfrm>
            <a:off x="1103312" y="2176413"/>
            <a:ext cx="9404723" cy="4419696"/>
          </a:xfrm>
        </p:spPr>
        <p:txBody>
          <a:bodyPr>
            <a:normAutofit/>
          </a:bodyPr>
          <a:lstStyle/>
          <a:p>
            <a:pPr algn="just"/>
            <a:endParaRPr lang="en-US" dirty="0"/>
          </a:p>
          <a:p>
            <a:pPr algn="just"/>
            <a:r>
              <a:rPr lang="en-US" dirty="0"/>
              <a:t>The GPS probe data collected is mostly inaccurate and can be accounted to the  noise and sparseness of the data, which paves way to the concept of map matching where in we try and map the individual probe data points to the closest link/segment which forms a part of the complete path. This process is termed as map-matching.</a:t>
            </a:r>
          </a:p>
          <a:p>
            <a:pPr algn="just"/>
            <a:r>
              <a:rPr lang="en-US" dirty="0"/>
              <a:t>Partition6467linkdata.csv file is read in MatchingProbeData.py file where we used open() and reader functions.</a:t>
            </a:r>
          </a:p>
          <a:p>
            <a:pPr algn="just"/>
            <a:endParaRPr lang="en-US" dirty="0"/>
          </a:p>
        </p:txBody>
      </p:sp>
      <p:sp>
        <p:nvSpPr>
          <p:cNvPr id="4" name="TextBox 3"/>
          <p:cNvSpPr txBox="1"/>
          <p:nvPr/>
        </p:nvSpPr>
        <p:spPr>
          <a:xfrm>
            <a:off x="1103312" y="1853248"/>
            <a:ext cx="7064144" cy="646331"/>
          </a:xfrm>
          <a:prstGeom prst="rect">
            <a:avLst/>
          </a:prstGeom>
          <a:noFill/>
        </p:spPr>
        <p:txBody>
          <a:bodyPr wrap="square" rtlCol="0">
            <a:spAutoFit/>
          </a:bodyPr>
          <a:lstStyle/>
          <a:p>
            <a:r>
              <a:rPr lang="en-US" sz="3600" dirty="0"/>
              <a:t>Map-Matching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a:t>
            </a:r>
          </a:p>
        </p:txBody>
      </p:sp>
      <p:sp>
        <p:nvSpPr>
          <p:cNvPr id="3" name="Content Placeholder 2"/>
          <p:cNvSpPr>
            <a:spLocks noGrp="1"/>
          </p:cNvSpPr>
          <p:nvPr>
            <p:ph idx="1"/>
          </p:nvPr>
        </p:nvSpPr>
        <p:spPr>
          <a:xfrm>
            <a:off x="1103312" y="2362844"/>
            <a:ext cx="9404723" cy="4419696"/>
          </a:xfrm>
        </p:spPr>
        <p:txBody>
          <a:bodyPr>
            <a:normAutofit/>
          </a:bodyPr>
          <a:lstStyle/>
          <a:p>
            <a:pPr algn="just"/>
            <a:endParaRPr lang="en-US" dirty="0"/>
          </a:p>
          <a:p>
            <a:pPr algn="just"/>
            <a:r>
              <a:rPr lang="en-US" dirty="0"/>
              <a:t>Latitude and Longitude are given in both Probe Data and Link Data.</a:t>
            </a:r>
          </a:p>
          <a:p>
            <a:pPr algn="just"/>
            <a:r>
              <a:rPr lang="en-US" dirty="0"/>
              <a:t>To Map-Match we use these Latitude and Longitude information of both these files and compare them with every other to find the one-pair with minimum distance between them.</a:t>
            </a:r>
          </a:p>
          <a:p>
            <a:pPr algn="just"/>
            <a:r>
              <a:rPr lang="en-US" dirty="0"/>
              <a:t>So, this pair is resultant Map-Matched Probe data points to corresponding Link.</a:t>
            </a:r>
          </a:p>
          <a:p>
            <a:pPr algn="just"/>
            <a:endParaRPr lang="en-US" dirty="0"/>
          </a:p>
        </p:txBody>
      </p:sp>
      <p:sp>
        <p:nvSpPr>
          <p:cNvPr id="4" name="TextBox 3"/>
          <p:cNvSpPr txBox="1"/>
          <p:nvPr/>
        </p:nvSpPr>
        <p:spPr>
          <a:xfrm>
            <a:off x="1103312" y="1853248"/>
            <a:ext cx="7064144" cy="646331"/>
          </a:xfrm>
          <a:prstGeom prst="rect">
            <a:avLst/>
          </a:prstGeom>
          <a:noFill/>
        </p:spPr>
        <p:txBody>
          <a:bodyPr wrap="square" rtlCol="0">
            <a:spAutoFit/>
          </a:bodyPr>
          <a:lstStyle/>
          <a:p>
            <a:r>
              <a:rPr lang="en-US" sz="3600" dirty="0"/>
              <a:t>Map-Matching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a:t>
            </a:r>
          </a:p>
        </p:txBody>
      </p:sp>
      <p:sp>
        <p:nvSpPr>
          <p:cNvPr id="3" name="Content Placeholder 2"/>
          <p:cNvSpPr>
            <a:spLocks noGrp="1"/>
          </p:cNvSpPr>
          <p:nvPr>
            <p:ph idx="1"/>
          </p:nvPr>
        </p:nvSpPr>
        <p:spPr>
          <a:xfrm>
            <a:off x="646111" y="2176413"/>
            <a:ext cx="10899778" cy="5312228"/>
          </a:xfrm>
        </p:spPr>
        <p:txBody>
          <a:bodyPr/>
          <a:lstStyle/>
          <a:p>
            <a:pPr algn="just"/>
            <a:r>
              <a:rPr lang="en-US" dirty="0"/>
              <a:t>Haversine Formula is being used to determine the great circle distance between any two points on a sphere given their coordinates in the form of latitude and longitude.</a:t>
            </a:r>
          </a:p>
          <a:p>
            <a:pPr algn="just"/>
            <a:r>
              <a:rPr lang="en-US" dirty="0"/>
              <a:t>Haversine Formula is given as:</a:t>
            </a:r>
          </a:p>
          <a:p>
            <a:pPr algn="just"/>
            <a:endParaRPr lang="en-US" dirty="0"/>
          </a:p>
        </p:txBody>
      </p:sp>
      <p:sp>
        <p:nvSpPr>
          <p:cNvPr id="4" name="TextBox 3"/>
          <p:cNvSpPr txBox="1"/>
          <p:nvPr/>
        </p:nvSpPr>
        <p:spPr>
          <a:xfrm>
            <a:off x="646111" y="1530082"/>
            <a:ext cx="5321552" cy="646331"/>
          </a:xfrm>
          <a:prstGeom prst="rect">
            <a:avLst/>
          </a:prstGeom>
          <a:noFill/>
        </p:spPr>
        <p:txBody>
          <a:bodyPr wrap="square" rtlCol="0">
            <a:spAutoFit/>
          </a:bodyPr>
          <a:lstStyle/>
          <a:p>
            <a:r>
              <a:rPr lang="en-US" sz="3600" dirty="0"/>
              <a:t>Slope Calculation</a:t>
            </a:r>
          </a:p>
        </p:txBody>
      </p:sp>
      <p:sp>
        <p:nvSpPr>
          <p:cNvPr id="5" name="矩形 2"/>
          <p:cNvSpPr/>
          <p:nvPr/>
        </p:nvSpPr>
        <p:spPr>
          <a:xfrm>
            <a:off x="232410" y="4278630"/>
            <a:ext cx="6944995" cy="1198880"/>
          </a:xfrm>
          <a:prstGeom prst="rect">
            <a:avLst/>
          </a:prstGeom>
        </p:spPr>
        <p:txBody>
          <a:bodyPr wrap="square">
            <a:spAutoFit/>
          </a:bodyPr>
          <a:lstStyle/>
          <a:p>
            <a:pPr eaLnBrk="1" fontAlgn="ctr" hangingPunct="1"/>
            <a:r>
              <a:rPr lang="es-ES" altLang="zh-CN" sz="2400" dirty="0">
                <a:cs typeface="Arial" panose="020B0604020202020204" pitchFamily="34" charset="0"/>
              </a:rPr>
              <a:t>a = sin²(Δφ/2) + cos φ</a:t>
            </a:r>
            <a:r>
              <a:rPr lang="es-ES" altLang="zh-CN" sz="2400" baseline="-25000" dirty="0">
                <a:cs typeface="Arial" panose="020B0604020202020204" pitchFamily="34" charset="0"/>
              </a:rPr>
              <a:t>1</a:t>
            </a:r>
            <a:r>
              <a:rPr lang="es-ES" altLang="zh-CN" sz="2400" dirty="0">
                <a:cs typeface="Arial" panose="020B0604020202020204" pitchFamily="34" charset="0"/>
              </a:rPr>
              <a:t> ⋅ cos φ</a:t>
            </a:r>
            <a:r>
              <a:rPr lang="es-ES" altLang="zh-CN" sz="2400" baseline="-25000" dirty="0">
                <a:cs typeface="Arial" panose="020B0604020202020204" pitchFamily="34" charset="0"/>
              </a:rPr>
              <a:t>2</a:t>
            </a:r>
            <a:r>
              <a:rPr lang="es-ES" altLang="zh-CN" sz="2400" dirty="0">
                <a:cs typeface="Arial" panose="020B0604020202020204" pitchFamily="34" charset="0"/>
              </a:rPr>
              <a:t> ⋅ sin²(Δλ/2)</a:t>
            </a:r>
          </a:p>
          <a:p>
            <a:pPr eaLnBrk="1" fontAlgn="ctr" hangingPunct="1"/>
            <a:r>
              <a:rPr lang="en-IN" altLang="zh-CN" sz="2400" dirty="0">
                <a:cs typeface="Arial" panose="020B0604020202020204" pitchFamily="34" charset="0"/>
              </a:rPr>
              <a:t>c = 2 ⋅ </a:t>
            </a:r>
            <a:r>
              <a:rPr lang="en-IN" altLang="zh-CN" sz="2400" dirty="0" err="1">
                <a:cs typeface="Arial" panose="020B0604020202020204" pitchFamily="34" charset="0"/>
              </a:rPr>
              <a:t>a.sin</a:t>
            </a:r>
            <a:r>
              <a:rPr lang="en-IN" altLang="zh-CN" sz="2400" dirty="0">
                <a:cs typeface="Arial" panose="020B0604020202020204" pitchFamily="34" charset="0"/>
              </a:rPr>
              <a:t>( √a )</a:t>
            </a:r>
            <a:endParaRPr lang="zh-CN" altLang="zh-CN" sz="2400" dirty="0">
              <a:cs typeface="Arial" panose="020B0604020202020204" pitchFamily="34" charset="0"/>
            </a:endParaRPr>
          </a:p>
          <a:p>
            <a:pPr eaLnBrk="1" fontAlgn="ctr" hangingPunct="1"/>
            <a:r>
              <a:rPr lang="en-IN" altLang="zh-CN" sz="2400" dirty="0">
                <a:cs typeface="Arial" panose="020B0604020202020204" pitchFamily="34" charset="0"/>
              </a:rPr>
              <a:t>R = 6371*1000</a:t>
            </a:r>
            <a:endParaRPr lang="zh-CN" altLang="zh-CN" sz="2400" dirty="0">
              <a:cs typeface="Arial" panose="020B0604020202020204" pitchFamily="34" charset="0"/>
            </a:endParaRPr>
          </a:p>
        </p:txBody>
      </p:sp>
      <p:sp>
        <p:nvSpPr>
          <p:cNvPr id="8" name="矩形 3"/>
          <p:cNvSpPr/>
          <p:nvPr/>
        </p:nvSpPr>
        <p:spPr>
          <a:xfrm>
            <a:off x="6504820" y="4007521"/>
            <a:ext cx="5671595" cy="1938992"/>
          </a:xfrm>
          <a:prstGeom prst="rect">
            <a:avLst/>
          </a:prstGeom>
        </p:spPr>
        <p:txBody>
          <a:bodyPr wrap="square">
            <a:spAutoFit/>
          </a:bodyPr>
          <a:lstStyle/>
          <a:p>
            <a:pPr marL="457200" lvl="1" indent="0">
              <a:buNone/>
            </a:pPr>
            <a:r>
              <a:rPr lang="en-IN" altLang="zh-CN" sz="2000" dirty="0">
                <a:cs typeface="Arial" panose="020B0604020202020204" pitchFamily="34" charset="0"/>
              </a:rPr>
              <a:t> a = square of half of the chord length    between the points</a:t>
            </a:r>
          </a:p>
          <a:p>
            <a:pPr marL="457200" lvl="1" indent="0">
              <a:buNone/>
            </a:pPr>
            <a:r>
              <a:rPr lang="en-IN" altLang="zh-CN" sz="2000" dirty="0">
                <a:cs typeface="Arial" panose="020B0604020202020204" pitchFamily="34" charset="0"/>
              </a:rPr>
              <a:t> c = angular distance in radians</a:t>
            </a:r>
          </a:p>
          <a:p>
            <a:pPr marL="457200" lvl="1" indent="0">
              <a:buNone/>
            </a:pPr>
            <a:r>
              <a:rPr lang="en-IN" altLang="zh-CN" sz="2000" dirty="0">
                <a:cs typeface="Arial" panose="020B0604020202020204" pitchFamily="34" charset="0"/>
              </a:rPr>
              <a:t> R = radius of Earth in km</a:t>
            </a:r>
          </a:p>
          <a:p>
            <a:pPr marL="457200" lvl="1" indent="0">
              <a:buNone/>
            </a:pPr>
            <a:r>
              <a:rPr lang="en-IN" altLang="zh-CN" sz="2000" dirty="0">
                <a:cs typeface="Arial" panose="020B0604020202020204" pitchFamily="34" charset="0"/>
              </a:rPr>
              <a:t> </a:t>
            </a:r>
            <a:r>
              <a:rPr lang="es-ES" altLang="zh-CN" sz="2000" dirty="0">
                <a:cs typeface="Arial" panose="020B0604020202020204" pitchFamily="34" charset="0"/>
              </a:rPr>
              <a:t>φ = latitude in radians</a:t>
            </a:r>
          </a:p>
          <a:p>
            <a:pPr marL="457200" lvl="1" indent="0">
              <a:buNone/>
            </a:pPr>
            <a:r>
              <a:rPr lang="es-ES" altLang="zh-CN" sz="2000" dirty="0">
                <a:cs typeface="Arial" panose="020B0604020202020204" pitchFamily="34" charset="0"/>
              </a:rPr>
              <a:t> λ = longitude in radians</a:t>
            </a:r>
            <a:endParaRPr lang="en-IN" altLang="zh-CN" sz="2000" dirty="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a:t>
            </a:r>
          </a:p>
        </p:txBody>
      </p:sp>
      <p:sp>
        <p:nvSpPr>
          <p:cNvPr id="3" name="Content Placeholder 2"/>
          <p:cNvSpPr>
            <a:spLocks noGrp="1"/>
          </p:cNvSpPr>
          <p:nvPr>
            <p:ph idx="1"/>
          </p:nvPr>
        </p:nvSpPr>
        <p:spPr>
          <a:xfrm>
            <a:off x="646111" y="2336433"/>
            <a:ext cx="10899778" cy="5312228"/>
          </a:xfrm>
        </p:spPr>
        <p:txBody>
          <a:bodyPr/>
          <a:lstStyle/>
          <a:p>
            <a:pPr algn="just"/>
            <a:r>
              <a:rPr lang="en-US" dirty="0"/>
              <a:t>To calculate the slope between two points we use the matched points from previous step to calculate the slope of two consecutive points.</a:t>
            </a:r>
          </a:p>
          <a:p>
            <a:pPr algn="just"/>
            <a:r>
              <a:rPr lang="en-US" dirty="0"/>
              <a:t>The slope between two consecutive points(A1, A2) is Y2-Y1/X2-X1 where A1(X1,Y1) and A2(X2, Y2) are the two points.</a:t>
            </a:r>
          </a:p>
          <a:p>
            <a:pPr algn="just"/>
            <a:r>
              <a:rPr lang="en-US" dirty="0"/>
              <a:t>The difference between the heights of probe points can be calculated using the data in the provided link segment csv.[Y2-Y1]</a:t>
            </a:r>
          </a:p>
          <a:p>
            <a:pPr algn="just"/>
            <a:r>
              <a:rPr lang="en-US" dirty="0"/>
              <a:t>But for the [X2-X1] we need to use the haversine distance.</a:t>
            </a:r>
          </a:p>
          <a:p>
            <a:pPr algn="just"/>
            <a:r>
              <a:rPr lang="en-US" dirty="0"/>
              <a:t>This is calculated for all consecutive pairs of the matched points.</a:t>
            </a:r>
          </a:p>
        </p:txBody>
      </p:sp>
      <p:sp>
        <p:nvSpPr>
          <p:cNvPr id="4" name="TextBox 3"/>
          <p:cNvSpPr txBox="1"/>
          <p:nvPr/>
        </p:nvSpPr>
        <p:spPr>
          <a:xfrm>
            <a:off x="646111" y="1530082"/>
            <a:ext cx="5321552" cy="646331"/>
          </a:xfrm>
          <a:prstGeom prst="rect">
            <a:avLst/>
          </a:prstGeom>
          <a:noFill/>
        </p:spPr>
        <p:txBody>
          <a:bodyPr wrap="square" rtlCol="0">
            <a:spAutoFit/>
          </a:bodyPr>
          <a:lstStyle/>
          <a:p>
            <a:r>
              <a:rPr lang="en-US" sz="3600" dirty="0"/>
              <a:t>Slope Calculation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39383"/>
            <a:ext cx="9404723" cy="1400530"/>
          </a:xfrm>
        </p:spPr>
        <p:txBody>
          <a:bodyPr/>
          <a:lstStyle/>
          <a:p>
            <a:r>
              <a:rPr lang="en-US" dirty="0"/>
              <a:t>Approach	</a:t>
            </a:r>
          </a:p>
        </p:txBody>
      </p:sp>
      <p:sp>
        <p:nvSpPr>
          <p:cNvPr id="3" name="Content Placeholder 2"/>
          <p:cNvSpPr>
            <a:spLocks noGrp="1"/>
          </p:cNvSpPr>
          <p:nvPr>
            <p:ph idx="1"/>
          </p:nvPr>
        </p:nvSpPr>
        <p:spPr>
          <a:xfrm>
            <a:off x="646111" y="2657882"/>
            <a:ext cx="10433221" cy="4195481"/>
          </a:xfrm>
        </p:spPr>
        <p:txBody>
          <a:bodyPr>
            <a:normAutofit/>
          </a:bodyPr>
          <a:lstStyle/>
          <a:p>
            <a:r>
              <a:rPr lang="en-US" dirty="0"/>
              <a:t>Slope is then averaged across all the link points.</a:t>
            </a:r>
          </a:p>
          <a:p>
            <a:r>
              <a:rPr lang="en-US" dirty="0"/>
              <a:t>The slope is then compared with the given slope.</a:t>
            </a:r>
          </a:p>
          <a:p>
            <a:r>
              <a:rPr lang="en-US" dirty="0"/>
              <a:t>If each link has a has a matched points which we have appened during calculating slope for each of the link data points. </a:t>
            </a:r>
          </a:p>
          <a:p>
            <a:r>
              <a:rPr lang="en-US" dirty="0"/>
              <a:t>These data points is passed for evaluation and if it is non-zero we will calculate mean of slopes i.e we find both mean for given slope and calculated slope.</a:t>
            </a:r>
          </a:p>
          <a:p>
            <a:r>
              <a:rPr lang="en-US" dirty="0"/>
              <a:t>These slopes are written in evaluated_data.csv file. </a:t>
            </a:r>
          </a:p>
          <a:p>
            <a:pPr marL="0" indent="0">
              <a:buNone/>
            </a:pPr>
            <a:endParaRPr lang="en-US" dirty="0"/>
          </a:p>
        </p:txBody>
      </p:sp>
      <p:sp>
        <p:nvSpPr>
          <p:cNvPr id="4" name="TextBox 3"/>
          <p:cNvSpPr txBox="1"/>
          <p:nvPr/>
        </p:nvSpPr>
        <p:spPr>
          <a:xfrm>
            <a:off x="646111" y="1261973"/>
            <a:ext cx="10626571" cy="1200329"/>
          </a:xfrm>
          <a:prstGeom prst="rect">
            <a:avLst/>
          </a:prstGeom>
          <a:noFill/>
        </p:spPr>
        <p:txBody>
          <a:bodyPr wrap="square" rtlCol="0">
            <a:spAutoFit/>
          </a:bodyPr>
          <a:lstStyle/>
          <a:p>
            <a:r>
              <a:rPr lang="en-US" sz="3600" dirty="0"/>
              <a:t>Evaluation of Derived Road Slope with surveyed road slope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1020</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Probe Data Analysis for Road Slope </vt:lpstr>
      <vt:lpstr>Assignment-2</vt:lpstr>
      <vt:lpstr>What is Probe Data? </vt:lpstr>
      <vt:lpstr>Introduction of Map-Matching</vt:lpstr>
      <vt:lpstr>Approach</vt:lpstr>
      <vt:lpstr>Approach</vt:lpstr>
      <vt:lpstr>Approach</vt:lpstr>
      <vt:lpstr>Approach</vt:lpstr>
      <vt:lpstr>Approach </vt:lpstr>
      <vt:lpstr>Result</vt:lpstr>
      <vt:lpstr>Result</vt:lpstr>
      <vt:lpstr>Result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Lens Smear Detection</dc:title>
  <dc:creator>Arpit Patel</dc:creator>
  <cp:lastModifiedBy>Arpit Patel</cp:lastModifiedBy>
  <cp:revision>49</cp:revision>
  <dcterms:created xsi:type="dcterms:W3CDTF">2020-02-21T22:49:00Z</dcterms:created>
  <dcterms:modified xsi:type="dcterms:W3CDTF">2020-03-14T05:10:30Z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1033-11.2.0.9169</vt:lpwstr>
  </property>
</Properties>
</file>