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5" r:id="rId3"/>
    <p:sldId id="276" r:id="rId4"/>
    <p:sldId id="257" r:id="rId5"/>
    <p:sldId id="258" r:id="rId6"/>
    <p:sldId id="277" r:id="rId7"/>
    <p:sldId id="279" r:id="rId8"/>
    <p:sldId id="259" r:id="rId9"/>
    <p:sldId id="278" r:id="rId10"/>
    <p:sldId id="280" r:id="rId11"/>
    <p:sldId id="281" r:id="rId12"/>
    <p:sldId id="282" r:id="rId13"/>
    <p:sldId id="274" r:id="rId14"/>
    <p:sldId id="289" r:id="rId15"/>
    <p:sldId id="290"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tanshu Rami" initials="H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48F719-6862-4D67-B2DB-F776F55085AE}" type="datetimeFigureOut">
              <a:rPr lang="en-US" smtClean="0"/>
              <a:t>03-Apr-20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48F719-6862-4D67-B2DB-F776F55085AE}" type="datetimeFigureOut">
              <a:rPr lang="en-US" smtClean="0"/>
              <a:t>03-Apr-20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48F719-6862-4D67-B2DB-F776F55085AE}" type="datetimeFigureOut">
              <a:rPr lang="en-US" smtClean="0"/>
              <a:t>03-Apr-20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48F719-6862-4D67-B2DB-F776F55085AE}" type="datetimeFigureOut">
              <a:rPr lang="en-US" smtClean="0"/>
              <a:t>03-Apr-20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8F719-6862-4D67-B2DB-F776F55085AE}" type="datetimeFigureOut">
              <a:rPr lang="en-US" smtClean="0"/>
              <a:t>03-Apr-20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48F719-6862-4D67-B2DB-F776F55085AE}" type="datetimeFigureOut">
              <a:rPr lang="en-US" smtClean="0"/>
              <a:t>03-Apr-20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48F719-6862-4D67-B2DB-F776F55085AE}" type="datetimeFigureOut">
              <a:rPr lang="en-US" smtClean="0"/>
              <a:t>03-Apr-20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8F719-6862-4D67-B2DB-F776F55085AE}" type="datetimeFigureOut">
              <a:rPr lang="en-US" smtClean="0"/>
              <a:t>03-Apr-20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8F719-6862-4D67-B2DB-F776F55085AE}" type="datetimeFigureOut">
              <a:rPr lang="en-US" smtClean="0"/>
              <a:t>03-Apr-20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B48F719-6862-4D67-B2DB-F776F55085AE}" type="datetimeFigureOut">
              <a:rPr lang="en-US" smtClean="0"/>
              <a:t>03-Apr-20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8F719-6862-4D67-B2DB-F776F55085AE}" type="datetimeFigureOut">
              <a:rPr lang="en-US" smtClean="0"/>
              <a:t>03-Apr-20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48F719-6862-4D67-B2DB-F776F55085AE}" type="datetimeFigureOut">
              <a:rPr lang="en-US" smtClean="0"/>
              <a:t>03-Apr-20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48F719-6862-4D67-B2DB-F776F55085AE}" type="datetimeFigureOut">
              <a:rPr lang="en-US" smtClean="0"/>
              <a:t>03-Apr-20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B48F719-6862-4D67-B2DB-F776F55085AE}" type="datetimeFigureOut">
              <a:rPr lang="en-US" smtClean="0"/>
              <a:t>03-Apr-20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48F719-6862-4D67-B2DB-F776F55085AE}" type="datetimeFigureOut">
              <a:rPr lang="en-US" smtClean="0"/>
              <a:t>03-Apr-20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B48F719-6862-4D67-B2DB-F776F55085AE}" type="datetimeFigureOut">
              <a:rPr lang="en-US" smtClean="0"/>
              <a:t>03-Apr-20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48F719-6862-4D67-B2DB-F776F55085AE}" type="datetimeFigureOut">
              <a:rPr lang="en-US" smtClean="0"/>
              <a:t>03-Apr-20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D97440-5644-4AE4-A09D-2AC070503E5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48F719-6862-4D67-B2DB-F776F55085AE}" type="datetimeFigureOut">
              <a:rPr lang="en-US" smtClean="0"/>
              <a:t>03-Apr-20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D97440-5644-4AE4-A09D-2AC070503E5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microsoft.com/en-us/bingmaps/articles/bing-maps-tile-syste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6200"/>
            <a:ext cx="8825658" cy="3272431"/>
          </a:xfrm>
        </p:spPr>
        <p:txBody>
          <a:bodyPr/>
          <a:lstStyle/>
          <a:p>
            <a:r>
              <a:rPr lang="en-IN" altLang="en-US" dirty="0"/>
              <a:t>Satellite/Aerial Image Retrieval</a:t>
            </a:r>
            <a:r>
              <a:rPr lang="en-US" dirty="0"/>
              <a:t>	</a:t>
            </a:r>
          </a:p>
        </p:txBody>
      </p:sp>
      <p:sp>
        <p:nvSpPr>
          <p:cNvPr id="3" name="Subtitle 2"/>
          <p:cNvSpPr>
            <a:spLocks noGrp="1"/>
          </p:cNvSpPr>
          <p:nvPr>
            <p:ph type="subTitle" idx="1"/>
          </p:nvPr>
        </p:nvSpPr>
        <p:spPr>
          <a:xfrm>
            <a:off x="1154955" y="710206"/>
            <a:ext cx="8825658" cy="861420"/>
          </a:xfrm>
        </p:spPr>
        <p:txBody>
          <a:bodyPr/>
          <a:lstStyle/>
          <a:p>
            <a:r>
              <a:rPr lang="en-US" b="1" dirty="0"/>
              <a:t>Assignment 3</a:t>
            </a:r>
          </a:p>
        </p:txBody>
      </p:sp>
      <p:sp>
        <p:nvSpPr>
          <p:cNvPr id="5" name="TextBox 4"/>
          <p:cNvSpPr txBox="1"/>
          <p:nvPr/>
        </p:nvSpPr>
        <p:spPr>
          <a:xfrm>
            <a:off x="5734975" y="3639845"/>
            <a:ext cx="5726097" cy="1322070"/>
          </a:xfrm>
          <a:prstGeom prst="rect">
            <a:avLst/>
          </a:prstGeom>
          <a:noFill/>
        </p:spPr>
        <p:txBody>
          <a:bodyPr wrap="square" rtlCol="0">
            <a:spAutoFit/>
          </a:bodyPr>
          <a:lstStyle/>
          <a:p>
            <a:r>
              <a:rPr lang="en-US" sz="2000" dirty="0"/>
              <a:t>Submitted By:</a:t>
            </a:r>
          </a:p>
          <a:p>
            <a:r>
              <a:rPr lang="en-US" sz="2000" dirty="0"/>
              <a:t>Arpit </a:t>
            </a:r>
            <a:r>
              <a:rPr lang="en-US" sz="2000" dirty="0" err="1"/>
              <a:t>Hasmukhbhai</a:t>
            </a:r>
            <a:r>
              <a:rPr lang="en-US" sz="2000" dirty="0"/>
              <a:t> Patel – A20424085</a:t>
            </a:r>
          </a:p>
          <a:p>
            <a:r>
              <a:rPr lang="en-US" sz="2000" dirty="0"/>
              <a:t>Hitanshu Rami – A20458137</a:t>
            </a:r>
          </a:p>
          <a:p>
            <a:r>
              <a:rPr lang="en-US" sz="2000" dirty="0"/>
              <a:t>Hariharan Shankar - A20442562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lstStyle/>
          <a:p>
            <a:r>
              <a:rPr lang="en-US" dirty="0"/>
              <a:t>Step 2: Finding the finest tile</a:t>
            </a:r>
          </a:p>
          <a:p>
            <a:pPr lvl="2">
              <a:buFont typeface="Wingdings" panose="05000000000000000000" pitchFamily="2" charset="2"/>
              <a:buChar char="Ø"/>
            </a:pPr>
            <a:r>
              <a:rPr lang="en-US" sz="2000" dirty="0"/>
              <a:t>Input tile coordinates: x1, y1, x2, y2 and tile level.</a:t>
            </a:r>
          </a:p>
          <a:p>
            <a:pPr lvl="2">
              <a:buFont typeface="Wingdings" panose="05000000000000000000" pitchFamily="2" charset="2"/>
              <a:buChar char="Ø"/>
            </a:pPr>
            <a:r>
              <a:rPr lang="en-US" sz="2000" dirty="0"/>
              <a:t>From level 25 to lower levels, it try to find non-null tile aerial images.</a:t>
            </a:r>
          </a:p>
          <a:p>
            <a:pPr lvl="2">
              <a:buFont typeface="Wingdings" panose="05000000000000000000" pitchFamily="2" charset="2"/>
              <a:buChar char="Ø"/>
            </a:pPr>
            <a:r>
              <a:rPr lang="en-US" sz="2000" dirty="0"/>
              <a:t>After that it Stitches these tiles together to get a “finest tile”.</a:t>
            </a:r>
          </a:p>
          <a:p>
            <a:pPr lvl="2">
              <a:buFont typeface="Wingdings" panose="05000000000000000000" pitchFamily="2" charset="2"/>
              <a:buChar char="Ø"/>
            </a:pPr>
            <a:r>
              <a:rPr lang="en-US" sz="2000" dirty="0"/>
              <a:t>Return finest tile image.</a:t>
            </a:r>
            <a:endParaRPr lang="en-US" sz="2400"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lstStyle/>
          <a:p>
            <a:r>
              <a:rPr lang="en-US" dirty="0"/>
              <a:t>Step 3: Generating the bounding box</a:t>
            </a:r>
          </a:p>
          <a:p>
            <a:pPr lvl="2">
              <a:buFont typeface="Wingdings" panose="05000000000000000000" pitchFamily="2" charset="2"/>
              <a:buChar char="Ø"/>
            </a:pPr>
            <a:r>
              <a:rPr lang="en-US" sz="2000" dirty="0"/>
              <a:t>Input: lat1, lon1, lat2, lon2 and finest tile image.</a:t>
            </a:r>
          </a:p>
          <a:p>
            <a:pPr lvl="2">
              <a:buFont typeface="Wingdings" panose="05000000000000000000" pitchFamily="2" charset="2"/>
              <a:buChar char="Ø"/>
            </a:pPr>
            <a:r>
              <a:rPr lang="en-US" sz="2000" dirty="0"/>
              <a:t>Within finest tile Converts Longitudes and latitudes to pixel coordinates</a:t>
            </a:r>
          </a:p>
          <a:p>
            <a:pPr lvl="2">
              <a:buFont typeface="Wingdings" panose="05000000000000000000" pitchFamily="2" charset="2"/>
              <a:buChar char="Ø"/>
            </a:pPr>
            <a:r>
              <a:rPr lang="en-US" sz="2000" dirty="0"/>
              <a:t>Crop the finest tile to the bounding box of required aerial image.</a:t>
            </a:r>
          </a:p>
          <a:p>
            <a:pPr lvl="2">
              <a:buFont typeface="Wingdings" panose="05000000000000000000" pitchFamily="2" charset="2"/>
              <a:buChar char="Ø"/>
            </a:pPr>
            <a:r>
              <a:rPr lang="en-US" sz="2000" dirty="0"/>
              <a:t>Return the bounding box image.</a:t>
            </a:r>
            <a:endParaRPr lang="en-US" sz="2400" dirty="0"/>
          </a:p>
          <a:p>
            <a:pPr lvl="2">
              <a:buFont typeface="Wingdings" panose="05000000000000000000" pitchFamily="2" charset="2"/>
              <a:buChar char="Ø"/>
            </a:pPr>
            <a:endParaRPr lang="en-US" sz="2000" dirty="0"/>
          </a:p>
          <a:p>
            <a:pPr lvl="2"/>
            <a:endParaRPr lang="en-US" sz="2000" dirty="0"/>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Run Our Assignment</a:t>
            </a:r>
          </a:p>
        </p:txBody>
      </p:sp>
      <p:sp>
        <p:nvSpPr>
          <p:cNvPr id="3" name="Content Placeholder 2"/>
          <p:cNvSpPr>
            <a:spLocks noGrp="1"/>
          </p:cNvSpPr>
          <p:nvPr>
            <p:ph idx="1"/>
          </p:nvPr>
        </p:nvSpPr>
        <p:spPr>
          <a:xfrm>
            <a:off x="646111" y="1853248"/>
            <a:ext cx="8946541" cy="4195481"/>
          </a:xfrm>
        </p:spPr>
        <p:txBody>
          <a:bodyPr>
            <a:normAutofit fontScale="47500" lnSpcReduction="20000"/>
          </a:bodyPr>
          <a:lstStyle/>
          <a:p>
            <a:r>
              <a:rPr lang="en-US" sz="4200" dirty="0">
                <a:solidFill>
                  <a:schemeClr val="tx2"/>
                </a:solidFill>
              </a:rPr>
              <a:t>The main program file to run is HW3.py</a:t>
            </a:r>
          </a:p>
          <a:p>
            <a:r>
              <a:rPr lang="en-US" sz="4200" dirty="0">
                <a:solidFill>
                  <a:schemeClr val="tx2"/>
                </a:solidFill>
              </a:rPr>
              <a:t>Go to directory of the file and open command line.</a:t>
            </a:r>
          </a:p>
          <a:p>
            <a:r>
              <a:rPr lang="en-US" sz="4200" dirty="0">
                <a:solidFill>
                  <a:schemeClr val="tx2"/>
                </a:solidFill>
              </a:rPr>
              <a:t>Please enter the following command to run the file.</a:t>
            </a:r>
            <a:br>
              <a:rPr lang="en-US" sz="4200" dirty="0">
                <a:solidFill>
                  <a:schemeClr val="tx2"/>
                </a:solidFill>
              </a:rPr>
            </a:br>
            <a:r>
              <a:rPr lang="en-US" sz="4200" dirty="0">
                <a:solidFill>
                  <a:schemeClr val="tx2"/>
                </a:solidFill>
              </a:rPr>
              <a:t> </a:t>
            </a:r>
            <a:r>
              <a:rPr lang="en-US" sz="2400" i="1" dirty="0">
                <a:solidFill>
                  <a:schemeClr val="tx2"/>
                </a:solidFill>
              </a:rPr>
              <a:t>python HW3.py </a:t>
            </a:r>
            <a:r>
              <a:rPr lang="en-US" sz="2400" i="1" dirty="0">
                <a:sym typeface="+mn-ea"/>
              </a:rPr>
              <a:t>41.839579,-87.629573,41.831328,-87.623101</a:t>
            </a:r>
            <a:endParaRPr lang="en-US" sz="4200" dirty="0">
              <a:solidFill>
                <a:schemeClr val="tx2"/>
              </a:solidFill>
            </a:endParaRPr>
          </a:p>
          <a:p>
            <a:r>
              <a:rPr lang="en-US" sz="4200" dirty="0">
                <a:solidFill>
                  <a:schemeClr val="tx2"/>
                </a:solidFill>
              </a:rPr>
              <a:t>Finally, the output is the satellite aerial retrieved image is stored. </a:t>
            </a:r>
          </a:p>
          <a:p>
            <a:r>
              <a:rPr lang="en-US" sz="4200" dirty="0">
                <a:solidFill>
                  <a:schemeClr val="tx2"/>
                </a:solidFill>
              </a:rPr>
              <a:t>The result file is saved in the current working directory as image.jpg</a:t>
            </a:r>
          </a:p>
          <a:p>
            <a:r>
              <a:rPr lang="en-US" sz="4200" dirty="0">
                <a:solidFill>
                  <a:schemeClr val="tx2"/>
                </a:solidFill>
              </a:rPr>
              <a:t>A working internet connection is required to be able to download the tiles from the Bing server.</a:t>
            </a:r>
          </a:p>
          <a:p>
            <a:r>
              <a:rPr lang="en-US" sz="4200" dirty="0">
                <a:solidFill>
                  <a:schemeClr val="tx2"/>
                </a:solidFill>
              </a:rPr>
              <a:t>The Python Image Library is required and is imported among others at the start.</a:t>
            </a:r>
          </a:p>
          <a:p>
            <a:r>
              <a:rPr lang="en-US" sz="4200" dirty="0">
                <a:solidFill>
                  <a:schemeClr val="tx2"/>
                </a:solidFill>
              </a:rPr>
              <a:t>If the given tile is too small no output will be obtained.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p>
        </p:txBody>
      </p:sp>
      <p:pic>
        <p:nvPicPr>
          <p:cNvPr id="5" name="Content Placeholder 4" descr="image1"/>
          <p:cNvPicPr>
            <a:picLocks noGrp="1" noChangeAspect="1"/>
          </p:cNvPicPr>
          <p:nvPr>
            <p:ph idx="1"/>
          </p:nvPr>
        </p:nvPicPr>
        <p:blipFill>
          <a:blip r:embed="rId2"/>
          <a:stretch>
            <a:fillRect/>
          </a:stretch>
        </p:blipFill>
        <p:spPr>
          <a:xfrm rot="16200000">
            <a:off x="5165090" y="-231775"/>
            <a:ext cx="4348480" cy="8623935"/>
          </a:xfrm>
          <a:prstGeom prst="rect">
            <a:avLst/>
          </a:prstGeom>
        </p:spPr>
      </p:pic>
      <p:sp>
        <p:nvSpPr>
          <p:cNvPr id="6" name="Text Box 5"/>
          <p:cNvSpPr txBox="1"/>
          <p:nvPr/>
        </p:nvSpPr>
        <p:spPr>
          <a:xfrm>
            <a:off x="104775" y="2021840"/>
            <a:ext cx="3127375" cy="1906905"/>
          </a:xfrm>
          <a:prstGeom prst="rect">
            <a:avLst/>
          </a:prstGeom>
          <a:noFill/>
        </p:spPr>
        <p:txBody>
          <a:bodyPr wrap="square" rtlCol="0">
            <a:spAutoFit/>
          </a:bodyPr>
          <a:lstStyle/>
          <a:p>
            <a:r>
              <a:rPr lang="en-US" sz="2000"/>
              <a:t>This is an image of the Illinois Institute of Technology downloaded using the program.</a:t>
            </a:r>
            <a:br>
              <a:rPr lang="en-US"/>
            </a:br>
            <a:endParaRPr lang="en-US"/>
          </a:p>
        </p:txBody>
      </p:sp>
      <p:sp>
        <p:nvSpPr>
          <p:cNvPr id="7" name="Text Box 6"/>
          <p:cNvSpPr txBox="1"/>
          <p:nvPr/>
        </p:nvSpPr>
        <p:spPr>
          <a:xfrm>
            <a:off x="484505" y="5486400"/>
            <a:ext cx="3219450" cy="829945"/>
          </a:xfrm>
          <a:prstGeom prst="rect">
            <a:avLst/>
          </a:prstGeom>
          <a:noFill/>
        </p:spPr>
        <p:txBody>
          <a:bodyPr wrap="square" rtlCol="0">
            <a:spAutoFit/>
          </a:bodyPr>
          <a:lstStyle/>
          <a:p>
            <a:r>
              <a:rPr lang="en-US" sz="1200"/>
              <a:t>Upper Left Coordinates : </a:t>
            </a:r>
          </a:p>
          <a:p>
            <a:r>
              <a:rPr lang="en-US" sz="1200"/>
              <a:t>	41.839579, -87.629573</a:t>
            </a:r>
          </a:p>
          <a:p>
            <a:r>
              <a:rPr lang="en-US" sz="1200"/>
              <a:t>Lower Right Coordinates:</a:t>
            </a:r>
          </a:p>
          <a:p>
            <a:r>
              <a:rPr lang="en-US" sz="1200"/>
              <a:t>	41.831328, -87.623101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a:t>
            </a:r>
          </a:p>
        </p:txBody>
      </p:sp>
      <p:pic>
        <p:nvPicPr>
          <p:cNvPr id="3" name="Content Placeholder 2" descr="image2"/>
          <p:cNvPicPr>
            <a:picLocks noGrp="1" noChangeAspect="1"/>
          </p:cNvPicPr>
          <p:nvPr>
            <p:ph idx="1"/>
          </p:nvPr>
        </p:nvPicPr>
        <p:blipFill>
          <a:blip r:embed="rId2"/>
          <a:stretch>
            <a:fillRect/>
          </a:stretch>
        </p:blipFill>
        <p:spPr>
          <a:xfrm>
            <a:off x="4779010" y="1712595"/>
            <a:ext cx="6292850" cy="4195445"/>
          </a:xfrm>
          <a:prstGeom prst="rect">
            <a:avLst/>
          </a:prstGeom>
        </p:spPr>
      </p:pic>
      <p:sp>
        <p:nvSpPr>
          <p:cNvPr id="4" name="Text Box 3"/>
          <p:cNvSpPr txBox="1"/>
          <p:nvPr/>
        </p:nvSpPr>
        <p:spPr>
          <a:xfrm>
            <a:off x="455930" y="1776730"/>
            <a:ext cx="3282315" cy="2183765"/>
          </a:xfrm>
          <a:prstGeom prst="rect">
            <a:avLst/>
          </a:prstGeom>
          <a:noFill/>
        </p:spPr>
        <p:txBody>
          <a:bodyPr wrap="square" rtlCol="0">
            <a:spAutoFit/>
          </a:bodyPr>
          <a:lstStyle/>
          <a:p>
            <a:r>
              <a:rPr lang="en-US" sz="2000">
                <a:sym typeface="+mn-ea"/>
              </a:rPr>
              <a:t>This is an image of the Illinois Institute of Technology, Stuart Building downloaded using the program.</a:t>
            </a:r>
            <a:br>
              <a:rPr lang="en-US">
                <a:sym typeface="+mn-ea"/>
              </a:rPr>
            </a:br>
            <a:endParaRPr lang="en-US"/>
          </a:p>
          <a:p>
            <a:endParaRPr lang="en-US"/>
          </a:p>
        </p:txBody>
      </p:sp>
      <p:sp>
        <p:nvSpPr>
          <p:cNvPr id="6" name="Text Box 5"/>
          <p:cNvSpPr txBox="1"/>
          <p:nvPr/>
        </p:nvSpPr>
        <p:spPr>
          <a:xfrm>
            <a:off x="518795" y="4857115"/>
            <a:ext cx="3219450" cy="829945"/>
          </a:xfrm>
          <a:prstGeom prst="rect">
            <a:avLst/>
          </a:prstGeom>
          <a:noFill/>
        </p:spPr>
        <p:txBody>
          <a:bodyPr wrap="square" rtlCol="0">
            <a:spAutoFit/>
          </a:bodyPr>
          <a:lstStyle/>
          <a:p>
            <a:r>
              <a:rPr lang="en-US" sz="1200"/>
              <a:t>Upper Left Coordinates : </a:t>
            </a:r>
          </a:p>
          <a:p>
            <a:r>
              <a:rPr lang="en-US" sz="1200"/>
              <a:t>	41.838929, -87.628398</a:t>
            </a:r>
          </a:p>
          <a:p>
            <a:r>
              <a:rPr lang="en-US" sz="1200"/>
              <a:t>Lower Right Coordinates:</a:t>
            </a:r>
          </a:p>
          <a:p>
            <a:r>
              <a:rPr lang="en-US" sz="1200"/>
              <a:t>	41.838224, -87.626568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a:t>
            </a:r>
          </a:p>
        </p:txBody>
      </p:sp>
      <p:pic>
        <p:nvPicPr>
          <p:cNvPr id="4" name="Content Placeholder 3" descr="image3"/>
          <p:cNvPicPr>
            <a:picLocks noGrp="1" noChangeAspect="1"/>
          </p:cNvPicPr>
          <p:nvPr>
            <p:ph idx="1"/>
          </p:nvPr>
        </p:nvPicPr>
        <p:blipFill>
          <a:blip r:embed="rId2"/>
          <a:stretch>
            <a:fillRect/>
          </a:stretch>
        </p:blipFill>
        <p:spPr>
          <a:xfrm>
            <a:off x="4653280" y="1923415"/>
            <a:ext cx="6430010" cy="4195445"/>
          </a:xfrm>
          <a:prstGeom prst="rect">
            <a:avLst/>
          </a:prstGeom>
        </p:spPr>
      </p:pic>
      <p:sp>
        <p:nvSpPr>
          <p:cNvPr id="5" name="Text Box 4"/>
          <p:cNvSpPr txBox="1"/>
          <p:nvPr/>
        </p:nvSpPr>
        <p:spPr>
          <a:xfrm>
            <a:off x="561340" y="1757680"/>
            <a:ext cx="3061335" cy="1322070"/>
          </a:xfrm>
          <a:prstGeom prst="rect">
            <a:avLst/>
          </a:prstGeom>
          <a:noFill/>
        </p:spPr>
        <p:txBody>
          <a:bodyPr wrap="square" rtlCol="0">
            <a:spAutoFit/>
          </a:bodyPr>
          <a:lstStyle/>
          <a:p>
            <a:r>
              <a:rPr lang="en-US" sz="2000"/>
              <a:t>This is an image downloaded using the program of 3001, South King Drive.</a:t>
            </a:r>
          </a:p>
        </p:txBody>
      </p:sp>
      <p:sp>
        <p:nvSpPr>
          <p:cNvPr id="6" name="Text Box 5"/>
          <p:cNvSpPr txBox="1"/>
          <p:nvPr/>
        </p:nvSpPr>
        <p:spPr>
          <a:xfrm>
            <a:off x="645795" y="5203190"/>
            <a:ext cx="3219450" cy="829945"/>
          </a:xfrm>
          <a:prstGeom prst="rect">
            <a:avLst/>
          </a:prstGeom>
          <a:noFill/>
        </p:spPr>
        <p:txBody>
          <a:bodyPr wrap="square" rtlCol="0">
            <a:spAutoFit/>
          </a:bodyPr>
          <a:lstStyle/>
          <a:p>
            <a:r>
              <a:rPr lang="en-US" sz="1200"/>
              <a:t>Upper Left Coordinates : </a:t>
            </a:r>
          </a:p>
          <a:p>
            <a:r>
              <a:rPr lang="en-US" sz="1200"/>
              <a:t>	41.839728,-87.617002</a:t>
            </a:r>
          </a:p>
          <a:p>
            <a:r>
              <a:rPr lang="en-US" sz="1200"/>
              <a:t>Lower Right Coordinates:</a:t>
            </a:r>
          </a:p>
          <a:p>
            <a:r>
              <a:rPr lang="en-US" sz="1200"/>
              <a:t>	41.838779,-87.615226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a:solidFill>
                  <a:schemeClr val="tx2"/>
                </a:solidFill>
              </a:rPr>
              <a:t>Bing </a:t>
            </a:r>
            <a:r>
              <a:rPr lang="en-US" dirty="0">
                <a:solidFill>
                  <a:schemeClr val="tx2"/>
                </a:solidFill>
              </a:rPr>
              <a:t>Maps Tile System - </a:t>
            </a:r>
            <a:r>
              <a:rPr lang="en-US" dirty="0">
                <a:solidFill>
                  <a:schemeClr val="tx2"/>
                </a:solidFill>
                <a:hlinkClick r:id="rId2"/>
              </a:rPr>
              <a:t>https://docs.microsoft.com/en-us/bingmaps/articles/bing-maps-tile-system</a:t>
            </a:r>
          </a:p>
          <a:p>
            <a:r>
              <a:rPr lang="en-US" dirty="0">
                <a:solidFill>
                  <a:schemeClr val="tx2"/>
                </a:solidFill>
              </a:rPr>
              <a:t>Google Maps.</a:t>
            </a:r>
          </a:p>
          <a:p>
            <a:pPr>
              <a:buNone/>
            </a:pPr>
            <a:endParaRPr lang="en-US" dirty="0">
              <a:solidFill>
                <a:schemeClr val="tx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lstStyle/>
          <a:p>
            <a:r>
              <a:rPr lang="en-US" dirty="0"/>
              <a:t>Problem Statement/Objective – Slide 3</a:t>
            </a:r>
          </a:p>
          <a:p>
            <a:r>
              <a:rPr lang="en-US" dirty="0"/>
              <a:t> Aim – Slide 4</a:t>
            </a:r>
          </a:p>
          <a:p>
            <a:r>
              <a:rPr lang="en-US" dirty="0"/>
              <a:t>Introduction – Slide 5</a:t>
            </a:r>
          </a:p>
          <a:p>
            <a:r>
              <a:rPr lang="en-US" dirty="0"/>
              <a:t>Retrieving Quad Key – Slide 6</a:t>
            </a:r>
          </a:p>
          <a:p>
            <a:r>
              <a:rPr lang="en-US" dirty="0"/>
              <a:t>Approach – Slide 8</a:t>
            </a:r>
          </a:p>
          <a:p>
            <a:r>
              <a:rPr lang="en-US" dirty="0"/>
              <a:t>Steps to run our assignment – Slide 12</a:t>
            </a:r>
          </a:p>
          <a:p>
            <a:r>
              <a:rPr lang="en-US" dirty="0"/>
              <a:t>Results – Slide 13</a:t>
            </a:r>
          </a:p>
          <a:p>
            <a:r>
              <a:rPr lang="en-US" dirty="0"/>
              <a:t>Reference – Slide 16</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 Objective	</a:t>
            </a:r>
          </a:p>
        </p:txBody>
      </p:sp>
      <p:sp>
        <p:nvSpPr>
          <p:cNvPr id="3" name="Content Placeholder 2"/>
          <p:cNvSpPr>
            <a:spLocks noGrp="1"/>
          </p:cNvSpPr>
          <p:nvPr>
            <p:ph idx="1"/>
          </p:nvPr>
        </p:nvSpPr>
        <p:spPr/>
        <p:txBody>
          <a:bodyPr>
            <a:normAutofit/>
          </a:bodyPr>
          <a:lstStyle/>
          <a:p>
            <a:pPr marL="0" indent="0" algn="just">
              <a:buNone/>
            </a:pPr>
            <a:r>
              <a:rPr lang="en-US" altLang="zh-TW" dirty="0"/>
              <a:t>The main objective is to develop a program using Bing maps tile system that automatically downloads an aerial imagery of maximum resolution for a given latitude / longitude and compose one image of the exact bounding box region.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Aim</a:t>
            </a: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a:t>Input : The pair of latitude and longitude of the two points(that is two diagonal points of the required box - upper left point &amp; lower right point)</a:t>
            </a:r>
          </a:p>
          <a:p>
            <a:pPr algn="just"/>
            <a:r>
              <a:rPr lang="en-US" dirty="0"/>
              <a:t>Goal: Return the aerial imagery of finest resolution which is bounded by the two given points using Bing Maps Tile System</a:t>
            </a:r>
            <a:endParaRPr lang="en-US" sz="2400" dirty="0"/>
          </a:p>
          <a:p>
            <a:pPr marL="0" indent="0" algn="just">
              <a:buNone/>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endParaRPr lang="en-US" dirty="0"/>
          </a:p>
        </p:txBody>
      </p:sp>
      <p:sp>
        <p:nvSpPr>
          <p:cNvPr id="3" name="Content Placeholder 2"/>
          <p:cNvSpPr>
            <a:spLocks noGrp="1"/>
          </p:cNvSpPr>
          <p:nvPr>
            <p:ph idx="1"/>
          </p:nvPr>
        </p:nvSpPr>
        <p:spPr>
          <a:xfrm>
            <a:off x="617111" y="1981480"/>
            <a:ext cx="5650339" cy="4195481"/>
          </a:xfrm>
        </p:spPr>
        <p:txBody>
          <a:bodyPr>
            <a:normAutofit lnSpcReduction="10000"/>
          </a:bodyPr>
          <a:lstStyle/>
          <a:p>
            <a:pPr algn="just"/>
            <a:r>
              <a:rPr lang="en-US" altLang="zh-CN" sz="2400" dirty="0"/>
              <a:t>What is Bing Maps Tile System?</a:t>
            </a:r>
          </a:p>
          <a:p>
            <a:pPr algn="just"/>
            <a:r>
              <a:rPr lang="en-US" dirty="0"/>
              <a:t>Bing Maps provides a world map that users can directly manipulate to pan and zoom. To make the interaction as fast and responsive as possible, they have chosen to pre-render the map at many different levels(as shown in the figure) of detail, and to cut each map into tiles for quick retrieval and display. </a:t>
            </a:r>
          </a:p>
          <a:p>
            <a:pPr algn="just"/>
            <a:r>
              <a:rPr lang="en-US" dirty="0"/>
              <a:t>The projection, coordinate systems, and addressing scheme of the map tiles, which collectively are called the Bing Maps Tile System.</a:t>
            </a:r>
            <a:endParaRPr lang="en-US" sz="2400"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747" y="2171699"/>
            <a:ext cx="5480467" cy="34766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Quad Key		</a:t>
            </a:r>
          </a:p>
        </p:txBody>
      </p:sp>
      <p:sp>
        <p:nvSpPr>
          <p:cNvPr id="3" name="Content Placeholder 2"/>
          <p:cNvSpPr>
            <a:spLocks noGrp="1"/>
          </p:cNvSpPr>
          <p:nvPr>
            <p:ph idx="1"/>
          </p:nvPr>
        </p:nvSpPr>
        <p:spPr>
          <a:xfrm>
            <a:off x="646111" y="1851063"/>
            <a:ext cx="8946541" cy="4195481"/>
          </a:xfrm>
        </p:spPr>
        <p:txBody>
          <a:bodyPr>
            <a:normAutofit lnSpcReduction="10000"/>
          </a:bodyPr>
          <a:lstStyle/>
          <a:p>
            <a:r>
              <a:rPr lang="en-US" altLang="zh-CN" dirty="0"/>
              <a:t>To optimize the indexing and storage of tiles, the two-dimensional tile ((X,Y) coordinates of Bing map tile system) are combined into one-dimensional strings called “Quadkey” .</a:t>
            </a:r>
          </a:p>
          <a:p>
            <a:r>
              <a:rPr lang="en-US" altLang="zh-CN" dirty="0"/>
              <a:t>Quad key has 3 characteristics:</a:t>
            </a:r>
          </a:p>
          <a:p>
            <a:r>
              <a:rPr lang="en-US" dirty="0"/>
              <a:t>The length of a quadkey (the number of digits) equals the level of detail of the corresponding tile.</a:t>
            </a:r>
          </a:p>
          <a:p>
            <a:r>
              <a:rPr lang="en-US" dirty="0"/>
              <a:t>Second, the quadkey of any tile starts with the quadkey of its parent tile(as shown in the figure on previous slide)</a:t>
            </a:r>
          </a:p>
          <a:p>
            <a:r>
              <a:rPr lang="en-US" dirty="0"/>
              <a:t>Two tiles that have nearby XY coordinates usually have quadkeys that are relatively close together. This is useful in optimizing the performance as it is more likely that neighboring tiles are requested in groups.</a:t>
            </a:r>
          </a:p>
          <a:p>
            <a:pPr>
              <a:buFont typeface="Wingdings" panose="05000000000000000000" pitchFamily="2" charset="2"/>
              <a:buChar char="Ø"/>
            </a:pPr>
            <a:endParaRPr lang="en-US" altLang="zh-CN" dirty="0"/>
          </a:p>
          <a:p>
            <a:pPr>
              <a:buFont typeface="Wingdings" panose="05000000000000000000" pitchFamily="2" charset="2"/>
              <a:buChar char="Ø"/>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Quad Key		</a:t>
            </a:r>
          </a:p>
        </p:txBody>
      </p:sp>
      <p:sp>
        <p:nvSpPr>
          <p:cNvPr id="3" name="Content Placeholder 2"/>
          <p:cNvSpPr>
            <a:spLocks noGrp="1"/>
          </p:cNvSpPr>
          <p:nvPr>
            <p:ph idx="1"/>
          </p:nvPr>
        </p:nvSpPr>
        <p:spPr>
          <a:xfrm>
            <a:off x="646112" y="1853248"/>
            <a:ext cx="9404722" cy="4867275"/>
          </a:xfrm>
        </p:spPr>
        <p:txBody>
          <a:bodyPr>
            <a:normAutofit/>
          </a:bodyPr>
          <a:lstStyle/>
          <a:p>
            <a:r>
              <a:rPr lang="en-US" altLang="zh-CN" dirty="0"/>
              <a:t>Quadkey matrix represents a group of tiles in a map which comes under the required bounding box. Steps to retrieve this matrix involves:</a:t>
            </a:r>
          </a:p>
          <a:p>
            <a:r>
              <a:rPr lang="en-US" altLang="zh-CN" dirty="0"/>
              <a:t>Tile 1 has maximum longitude and minimum latitude and tile 2 has maximum latitude and minimum longitude.</a:t>
            </a:r>
          </a:p>
          <a:p>
            <a:r>
              <a:rPr lang="en-US" altLang="zh-CN" dirty="0"/>
              <a:t>Get the top left tile of the bounding box using input 1(y1,x1).</a:t>
            </a:r>
          </a:p>
          <a:p>
            <a:r>
              <a:rPr lang="en-US" altLang="zh-CN" dirty="0"/>
              <a:t>Get the bottom right of the bounding box using input 2(y2,x2).</a:t>
            </a:r>
          </a:p>
          <a:p>
            <a:r>
              <a:rPr lang="en-US" altLang="zh-CN" dirty="0"/>
              <a:t>An Iterator function is written to calculate all the remaining tiles in between max y value to min y value with respect to max x value to min x value.</a:t>
            </a:r>
          </a:p>
          <a:p>
            <a:r>
              <a:rPr lang="en-US" altLang="zh-CN" dirty="0"/>
              <a:t>The polynomial is converted to matrix of quadkeys with:</a:t>
            </a:r>
          </a:p>
          <a:p>
            <a:r>
              <a:rPr lang="en-US" altLang="zh-CN" dirty="0"/>
              <a:t>Number of Rows = Maximum value of y</a:t>
            </a:r>
          </a:p>
          <a:p>
            <a:r>
              <a:rPr lang="en-US" altLang="zh-CN" dirty="0"/>
              <a:t>Number of Columns = Maximum value of x</a:t>
            </a:r>
          </a:p>
          <a:p>
            <a:pPr>
              <a:buFont typeface="Wingdings" panose="05000000000000000000" pitchFamily="2" charset="2"/>
              <a:buChar char="Ø"/>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a:xfrm>
            <a:off x="646111" y="1853248"/>
            <a:ext cx="10209122" cy="4899544"/>
          </a:xfrm>
        </p:spPr>
        <p:txBody>
          <a:bodyPr>
            <a:normAutofit/>
          </a:bodyPr>
          <a:lstStyle/>
          <a:p>
            <a:r>
              <a:rPr lang="en-US" dirty="0"/>
              <a:t>The approach uses Bing Tile System with the utility functions provided in aerialView.py to generate tiles.</a:t>
            </a:r>
          </a:p>
          <a:p>
            <a:r>
              <a:rPr lang="en-US" dirty="0"/>
              <a:t>An improved quality tile is overwritten on the previous image if found.</a:t>
            </a:r>
          </a:p>
          <a:p>
            <a:r>
              <a:rPr lang="en-US" dirty="0"/>
              <a:t>Firstly, an initial image is created.</a:t>
            </a:r>
          </a:p>
          <a:p>
            <a:r>
              <a:rPr lang="en-US" dirty="0"/>
              <a:t>The starting point is chosen as the image with the highest resolution and the tile has at least one side.</a:t>
            </a:r>
          </a:p>
          <a:p>
            <a:r>
              <a:rPr lang="en-US" dirty="0"/>
              <a:t>The resolution is increased and iterated through the generated tiles  which are acquired from Bing Server.</a:t>
            </a:r>
          </a:p>
          <a:p>
            <a:r>
              <a:rPr lang="en-US" dirty="0"/>
              <a:t>The tile with the better resolution among those is attached to the initial image.</a:t>
            </a:r>
          </a:p>
          <a:p>
            <a:r>
              <a:rPr lang="en-US" dirty="0"/>
              <a:t>This process is carried out unless and until  Bing Server responds with null i.e. there is no better quality available.</a:t>
            </a:r>
          </a:p>
          <a:p>
            <a:r>
              <a:rPr lang="en-US" dirty="0"/>
              <a:t>Finally, a bounding box is created.</a:t>
            </a:r>
          </a:p>
          <a:p>
            <a:pPr>
              <a:buNone/>
            </a:pPr>
            <a:endParaRPr lang="en-US" dirty="0"/>
          </a:p>
          <a:p>
            <a:pPr>
              <a:buFont typeface="Wingdings" panose="05000000000000000000" pitchFamily="2" charset="2"/>
              <a:buChar char="Ø"/>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idx="1"/>
          </p:nvPr>
        </p:nvSpPr>
        <p:spPr/>
        <p:txBody>
          <a:bodyPr/>
          <a:lstStyle/>
          <a:p>
            <a:r>
              <a:rPr lang="en-US" dirty="0"/>
              <a:t>Step 1: Accepting the inputs and returning the tile level with coordinates.</a:t>
            </a:r>
          </a:p>
          <a:p>
            <a:pPr lvl="2">
              <a:buFont typeface="Wingdings" panose="05000000000000000000" pitchFamily="2" charset="2"/>
              <a:buChar char="Ø"/>
            </a:pPr>
            <a:r>
              <a:rPr lang="en-US" sz="2000" dirty="0"/>
              <a:t>Input latitudes, longitudes: lat1, lon1, lat2, lon2</a:t>
            </a:r>
          </a:p>
          <a:p>
            <a:pPr lvl="2">
              <a:buFont typeface="Wingdings" panose="05000000000000000000" pitchFamily="2" charset="2"/>
              <a:buChar char="Ø"/>
            </a:pPr>
            <a:r>
              <a:rPr lang="en-US" sz="2000" dirty="0"/>
              <a:t>Convert inputs to tile coordinates: x1, y1, x2, y2</a:t>
            </a:r>
          </a:p>
          <a:p>
            <a:pPr lvl="2">
              <a:buFont typeface="Wingdings" panose="05000000000000000000" pitchFamily="2" charset="2"/>
              <a:buChar char="Ø"/>
            </a:pPr>
            <a:r>
              <a:rPr lang="en-US" sz="2000" dirty="0"/>
              <a:t>It tries to get the smallest tile which bounds the bounding box.</a:t>
            </a:r>
          </a:p>
          <a:p>
            <a:pPr lvl="2">
              <a:buFont typeface="Wingdings" panose="05000000000000000000" pitchFamily="2" charset="2"/>
              <a:buChar char="Ø"/>
            </a:pPr>
            <a:r>
              <a:rPr lang="en-US" sz="2000" dirty="0"/>
              <a:t>Within base tile, recursively find finest tiles.</a:t>
            </a:r>
          </a:p>
          <a:p>
            <a:pPr lvl="2">
              <a:buFont typeface="Wingdings" panose="05000000000000000000" pitchFamily="2" charset="2"/>
              <a:buChar char="Ø"/>
            </a:pPr>
            <a:r>
              <a:rPr lang="en-US" sz="2000" dirty="0"/>
              <a:t>Return the tile level and tile coordinate x1, y1</a:t>
            </a:r>
            <a:endParaRPr lang="en-US" sz="2400"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TotalTime>
  <Words>1081</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Ion</vt:lpstr>
      <vt:lpstr>Satellite/Aerial Image Retrieval </vt:lpstr>
      <vt:lpstr>Index</vt:lpstr>
      <vt:lpstr>Problem Statement / Objective </vt:lpstr>
      <vt:lpstr> Aim </vt:lpstr>
      <vt:lpstr>Introduction</vt:lpstr>
      <vt:lpstr>Retrieving Quad Key  </vt:lpstr>
      <vt:lpstr>Retrieving Quad Key  </vt:lpstr>
      <vt:lpstr>Approach</vt:lpstr>
      <vt:lpstr>Approach</vt:lpstr>
      <vt:lpstr>Approach</vt:lpstr>
      <vt:lpstr>Approach</vt:lpstr>
      <vt:lpstr>Steps to Run Our Assignment</vt:lpstr>
      <vt:lpstr>Results  </vt:lpstr>
      <vt:lpstr>Results</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Lens Smear Detection</dc:title>
  <dc:creator>Arpit Patel</dc:creator>
  <cp:lastModifiedBy>Arpit Patel</cp:lastModifiedBy>
  <cp:revision>50</cp:revision>
  <dcterms:created xsi:type="dcterms:W3CDTF">2020-02-21T22:49:00Z</dcterms:created>
  <dcterms:modified xsi:type="dcterms:W3CDTF">2020-04-03T21:29:49Z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