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ormorant Garamond Bold Italics" panose="020B0604020202020204" charset="0"/>
      <p:regular r:id="rId14"/>
    </p:embeddedFont>
    <p:embeddedFont>
      <p:font typeface="Quicksan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17.09.2025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presentation kicks off the group project of COIT20246 with the discussion of Truelec, an established electrical contracting company. It includes discussion on network infrastructure design, cloud service evaluation, cybersecurity risk management, and ethical considerations. In consideration of the issues, each section focuses on practical and technical approaches to meet organizational needs and standards in the professional field.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Project reflection showcased cooperative work, division of tasks, and constant communication with various peers. Equal division occurred amongst members. A few glitches in alignment within the documentation existed and were amended in the peer review process. It was during the project where, in true academic and industrial fashion, the networking design, cloud assessment, and security incorporation were built.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Project reflection showcased cooperative work, division of tasks, and constant communication with various peers. Equal division occurred amongst members. A few glitches in alignment within the documentation existed and were amended in the peer review process. It was during the project where, in true academic and industrial fashion, the networking design, cloud assessment, and security incorporation were built.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objectives focus on developing a professional network design that fosters the growth of business, provides resilience, and ensures secure connectivity. Cloud-based solutions are evaluated for potential issues, including cost and scalability, while risk assessment addresses cybersecurity vulnerabilities and controls. These corporate objectives complement our academic objectives and align with industry best practices.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Network design assumptions provide the basis for system architecture. The head office is situated in Melbourne, thereby supporting a number of regional branches. Staffing levels determine device density, bandwidth requirements, and subnet allocation. These assumptions allow for business operations, security systems, and ICT infrastructure to be built into a workable project framework.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architecture refers to the hierarchical nature of network architecture where traffic flow and policy enforcement are structured. Redundancy provides continuity during equipment failures, and segmentation protects sensitive project data. Inter-branch WAN communication uses MPLS to maintain security and efficiency. This design thereby provides relevant operations-level outgrowth across multiple sites and is scalable.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architecture refers to the hierarchical nature of network architecture where traffic flow and policy enforcement are structured. Redundancy provides continuity during equipment failures, and segmentation protects sensitive project data. Inter-branch WAN communication uses MPLS to maintain security and efficiency. This design thereby provides relevant operations-level outgrowth across multiple sites and is scalable.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Wi-Fi setup has two networks: one for corporate staff and one for visitors. On the corporate network, enterprise authentication is used for security, whereas a captive portal is forced on the guest access. Load balancing randomizes congestion, while overlapping coverage provides smooth handoffs. Such an arrangement puts an additional layer of security while still being usable for the various categories of end users.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hardware is very critical for the system. While hardware should be reliable, scalable, industry-compliant, and interoperable, Cisco Catalyst switches basically represent the lowest end of the switching infrastructure with secure set-ups resembling assurance given to branches through ISR routers. On the other hand, on a somewhat opposite application-oriented note, would be the Dell PowerEdge servers. Put simply, any intrusion is managed by keeping within the flow of traffic an intrusion-prevention system and a next-generation firewall. This kind of scenario should ensure and maximise the development efficiency along with the security of all communications from each other and give assurance of continuity of the business.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 cloud assessment comparatively evaluates the various providers under similar specifications. In such considerations, the virtual machine mode is seen as the most cost-efficient from the point of view of replacing an on-premise server. The five-year cost projections can indicate sustainability for this exercise. Hence, a compromise is struck by the provider in the areas of scalability, availability, and regional data compliance so that it can be marketed to modernise the IT infrastructure for organisational objectives.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Cybersecurity assessment identifies risk vectors such as malware, phishing, and insider threats. Controls in place, such as multi-factor authentication, encryption, and intrusion detection, are safeguards against these risks. This ethical consideration focuses on protecting customer and employee sensitive information. Furthermore, compliance with this ethical framework raises emphasis on trust and responsibility imparted upon by the organisation itself and encompasses national and international data privacy standards.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1503553"/>
            <a:ext cx="16229942" cy="3648586"/>
          </a:xfrm>
          <a:prstGeom prst="rect">
            <a:avLst/>
          </a:prstGeom>
        </p:spPr>
        <p:txBody>
          <a:bodyPr lIns="0" tIns="0" rIns="0" bIns="0" rtlCol="0" anchor="t">
            <a:spAutoFit/>
          </a:bodyPr>
          <a:lstStyle/>
          <a:p>
            <a:pPr marL="0" lvl="0" indent="0" algn="ctr">
              <a:lnSpc>
                <a:spcPts val="14671"/>
              </a:lnSpc>
              <a:spcBef>
                <a:spcPct val="0"/>
              </a:spcBef>
            </a:pPr>
            <a:r>
              <a:rPr lang="en-US" sz="10479" b="1" i="1">
                <a:solidFill>
                  <a:srgbClr val="0F4662"/>
                </a:solidFill>
                <a:latin typeface="Cormorant Garamond Bold Italics"/>
                <a:ea typeface="Cormorant Garamond Bold Italics"/>
                <a:cs typeface="Cormorant Garamond Bold Italics"/>
                <a:sym typeface="Cormorant Garamond Bold Italics"/>
              </a:rPr>
              <a:t>COIT20246 Networking and Cyber Security Project</a:t>
            </a: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2737210" y="5954777"/>
            <a:ext cx="12812922" cy="1704619"/>
          </a:xfrm>
          <a:prstGeom prst="rect">
            <a:avLst/>
          </a:prstGeom>
        </p:spPr>
        <p:txBody>
          <a:bodyPr lIns="0" tIns="0" rIns="0" bIns="0" rtlCol="0" anchor="t">
            <a:spAutoFit/>
          </a:bodyPr>
          <a:lstStyle/>
          <a:p>
            <a:pPr marL="0" lvl="0" indent="0" algn="ctr">
              <a:lnSpc>
                <a:spcPts val="6844"/>
              </a:lnSpc>
              <a:spcBef>
                <a:spcPct val="0"/>
              </a:spcBef>
            </a:pPr>
            <a:r>
              <a:rPr lang="en-US" sz="4889">
                <a:solidFill>
                  <a:srgbClr val="0F4662"/>
                </a:solidFill>
                <a:latin typeface="Quicksand"/>
                <a:ea typeface="Quicksand"/>
                <a:cs typeface="Quicksand"/>
                <a:sym typeface="Quicksand"/>
              </a:rPr>
              <a:t>Comprehensive Network and Security Architecture</a:t>
            </a:r>
          </a:p>
        </p:txBody>
      </p:sp>
      <p:sp>
        <p:nvSpPr>
          <p:cNvPr id="7" name="Freeform 7"/>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1560703"/>
            <a:ext cx="16065963" cy="1317468"/>
          </a:xfrm>
          <a:prstGeom prst="rect">
            <a:avLst/>
          </a:prstGeom>
        </p:spPr>
        <p:txBody>
          <a:bodyPr lIns="0" tIns="0" rIns="0" bIns="0" rtlCol="0" anchor="t">
            <a:spAutoFit/>
          </a:bodyPr>
          <a:lstStyle/>
          <a:p>
            <a:pPr marL="0" lvl="0" indent="0" algn="ctr">
              <a:lnSpc>
                <a:spcPts val="10858"/>
              </a:lnSpc>
              <a:spcBef>
                <a:spcPct val="0"/>
              </a:spcBef>
            </a:pPr>
            <a:r>
              <a:rPr lang="en-US" sz="7756" b="1" i="1">
                <a:solidFill>
                  <a:srgbClr val="0F4662"/>
                </a:solidFill>
                <a:latin typeface="Cormorant Garamond Bold Italics"/>
                <a:ea typeface="Cormorant Garamond Bold Italics"/>
                <a:cs typeface="Cormorant Garamond Bold Italics"/>
                <a:sym typeface="Cormorant Garamond Bold Italics"/>
              </a:rPr>
              <a:t>Reflection and Conclusion</a:t>
            </a: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3212245" y="3618613"/>
            <a:ext cx="12812922" cy="4691837"/>
          </a:xfrm>
          <a:prstGeom prst="rect">
            <a:avLst/>
          </a:prstGeom>
        </p:spPr>
        <p:txBody>
          <a:bodyPr lIns="0" tIns="0" rIns="0" bIns="0" rtlCol="0" anchor="t">
            <a:spAutoFit/>
          </a:bodyPr>
          <a:lstStyle/>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Group collaboration by constant communication and committing to GitHub</a:t>
            </a:r>
          </a:p>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Equally shared half technical and half research work</a:t>
            </a:r>
          </a:p>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Lessons learned in coordination and documentation</a:t>
            </a:r>
          </a:p>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Big design needs network and cloud and security considerations</a:t>
            </a:r>
          </a:p>
          <a:p>
            <a:pPr marL="0" lvl="0" indent="0" algn="l">
              <a:lnSpc>
                <a:spcPts val="5328"/>
              </a:lnSpc>
            </a:pPr>
            <a:endParaRPr lang="en-US" sz="3289" spc="138">
              <a:solidFill>
                <a:srgbClr val="0F4662"/>
              </a:solidFill>
              <a:latin typeface="Quicksand"/>
              <a:ea typeface="Quicksand"/>
              <a:cs typeface="Quicksand"/>
              <a:sym typeface="Quicksand"/>
            </a:endParaRPr>
          </a:p>
        </p:txBody>
      </p:sp>
      <p:sp>
        <p:nvSpPr>
          <p:cNvPr id="7" name="Freeform 7"/>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125753" y="4308554"/>
            <a:ext cx="16065963" cy="2263652"/>
          </a:xfrm>
          <a:prstGeom prst="rect">
            <a:avLst/>
          </a:prstGeom>
        </p:spPr>
        <p:txBody>
          <a:bodyPr lIns="0" tIns="0" rIns="0" bIns="0" rtlCol="0" anchor="t">
            <a:spAutoFit/>
          </a:bodyPr>
          <a:lstStyle/>
          <a:p>
            <a:pPr marL="0" lvl="0" indent="0" algn="ctr">
              <a:lnSpc>
                <a:spcPts val="18556"/>
              </a:lnSpc>
              <a:spcBef>
                <a:spcPct val="0"/>
              </a:spcBef>
            </a:pPr>
            <a:r>
              <a:rPr lang="en-US" sz="13254" b="1" i="1">
                <a:solidFill>
                  <a:srgbClr val="0F4662"/>
                </a:solidFill>
                <a:latin typeface="Cormorant Garamond Bold Italics"/>
                <a:ea typeface="Cormorant Garamond Bold Italics"/>
                <a:cs typeface="Cormorant Garamond Bold Italics"/>
                <a:sym typeface="Cormorant Garamond Bold Italics"/>
              </a:rPr>
              <a:t>Thank You</a:t>
            </a: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1503553"/>
            <a:ext cx="16229942" cy="1791211"/>
          </a:xfrm>
          <a:prstGeom prst="rect">
            <a:avLst/>
          </a:prstGeom>
        </p:spPr>
        <p:txBody>
          <a:bodyPr lIns="0" tIns="0" rIns="0" bIns="0" rtlCol="0" anchor="t">
            <a:spAutoFit/>
          </a:bodyPr>
          <a:lstStyle/>
          <a:p>
            <a:pPr marL="0" lvl="0" indent="0" algn="ctr">
              <a:lnSpc>
                <a:spcPts val="14671"/>
              </a:lnSpc>
              <a:spcBef>
                <a:spcPct val="0"/>
              </a:spcBef>
            </a:pPr>
            <a:r>
              <a:rPr lang="en-US" sz="10479" b="1" i="1">
                <a:solidFill>
                  <a:srgbClr val="0F4662"/>
                </a:solidFill>
                <a:latin typeface="Cormorant Garamond Bold Italics"/>
                <a:ea typeface="Cormorant Garamond Bold Italics"/>
                <a:cs typeface="Cormorant Garamond Bold Italics"/>
                <a:sym typeface="Cormorant Garamond Bold Italics"/>
              </a:rPr>
              <a:t>Project Objectives</a:t>
            </a: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3212245" y="3618613"/>
            <a:ext cx="12812922" cy="5368112"/>
          </a:xfrm>
          <a:prstGeom prst="rect">
            <a:avLst/>
          </a:prstGeom>
        </p:spPr>
        <p:txBody>
          <a:bodyPr lIns="0" tIns="0" rIns="0" bIns="0" rtlCol="0" anchor="t">
            <a:spAutoFit/>
          </a:bodyPr>
          <a:lstStyle/>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Design robust and scalable enterprise network infrastructure</a:t>
            </a:r>
          </a:p>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Incorporate redundancy, security, and availability principles</a:t>
            </a:r>
          </a:p>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Evaluate cloud adoption for cost-effective operations</a:t>
            </a:r>
          </a:p>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Conduct cybersecurity risk assessment and mitigation strategies</a:t>
            </a:r>
          </a:p>
          <a:p>
            <a:pPr marL="0" lvl="0" indent="0" algn="l">
              <a:lnSpc>
                <a:spcPts val="5328"/>
              </a:lnSpc>
            </a:pPr>
            <a:endParaRPr lang="en-US" sz="3289" spc="138">
              <a:solidFill>
                <a:srgbClr val="0F4662"/>
              </a:solidFill>
              <a:latin typeface="Quicksand"/>
              <a:ea typeface="Quicksand"/>
              <a:cs typeface="Quicksand"/>
              <a:sym typeface="Quicksand"/>
            </a:endParaRPr>
          </a:p>
        </p:txBody>
      </p:sp>
      <p:sp>
        <p:nvSpPr>
          <p:cNvPr id="7" name="Freeform 7"/>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1503553"/>
            <a:ext cx="16229942" cy="1791211"/>
          </a:xfrm>
          <a:prstGeom prst="rect">
            <a:avLst/>
          </a:prstGeom>
        </p:spPr>
        <p:txBody>
          <a:bodyPr lIns="0" tIns="0" rIns="0" bIns="0" rtlCol="0" anchor="t">
            <a:spAutoFit/>
          </a:bodyPr>
          <a:lstStyle/>
          <a:p>
            <a:pPr marL="0" lvl="0" indent="0" algn="ctr">
              <a:lnSpc>
                <a:spcPts val="14671"/>
              </a:lnSpc>
              <a:spcBef>
                <a:spcPct val="0"/>
              </a:spcBef>
            </a:pPr>
            <a:r>
              <a:rPr lang="en-US" sz="10479" b="1" i="1">
                <a:solidFill>
                  <a:srgbClr val="0F4662"/>
                </a:solidFill>
                <a:latin typeface="Cormorant Garamond Bold Italics"/>
                <a:ea typeface="Cormorant Garamond Bold Italics"/>
                <a:cs typeface="Cormorant Garamond Bold Italics"/>
                <a:sym typeface="Cormorant Garamond Bold Italics"/>
              </a:rPr>
              <a:t>Network Design Assumptions</a:t>
            </a: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3212245" y="3618613"/>
            <a:ext cx="12812922" cy="4015562"/>
          </a:xfrm>
          <a:prstGeom prst="rect">
            <a:avLst/>
          </a:prstGeom>
        </p:spPr>
        <p:txBody>
          <a:bodyPr lIns="0" tIns="0" rIns="0" bIns="0" rtlCol="0" anchor="t">
            <a:spAutoFit/>
          </a:bodyPr>
          <a:lstStyle/>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Headquarters located in Melbourne, Victoria</a:t>
            </a:r>
          </a:p>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Branch offices situated in Darwin, Brisbane, Perth, Adelaide</a:t>
            </a:r>
          </a:p>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Headquarters staffed with approximately 65 personnel</a:t>
            </a:r>
          </a:p>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Branch office configured for 20 employees</a:t>
            </a:r>
          </a:p>
          <a:p>
            <a:pPr marL="0" lvl="0" indent="0" algn="l">
              <a:lnSpc>
                <a:spcPts val="5328"/>
              </a:lnSpc>
            </a:pPr>
            <a:endParaRPr lang="en-US" sz="3289" spc="138">
              <a:solidFill>
                <a:srgbClr val="0F4662"/>
              </a:solidFill>
              <a:latin typeface="Quicksand"/>
              <a:ea typeface="Quicksand"/>
              <a:cs typeface="Quicksand"/>
              <a:sym typeface="Quicksand"/>
            </a:endParaRPr>
          </a:p>
        </p:txBody>
      </p:sp>
      <p:sp>
        <p:nvSpPr>
          <p:cNvPr id="7" name="Freeform 7"/>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1503553"/>
            <a:ext cx="16229942" cy="1791211"/>
          </a:xfrm>
          <a:prstGeom prst="rect">
            <a:avLst/>
          </a:prstGeom>
        </p:spPr>
        <p:txBody>
          <a:bodyPr lIns="0" tIns="0" rIns="0" bIns="0" rtlCol="0" anchor="t">
            <a:spAutoFit/>
          </a:bodyPr>
          <a:lstStyle/>
          <a:p>
            <a:pPr marL="0" lvl="0" indent="0" algn="ctr">
              <a:lnSpc>
                <a:spcPts val="14671"/>
              </a:lnSpc>
              <a:spcBef>
                <a:spcPct val="0"/>
              </a:spcBef>
            </a:pPr>
            <a:r>
              <a:rPr lang="en-US" sz="10479" b="1" i="1">
                <a:solidFill>
                  <a:srgbClr val="0F4662"/>
                </a:solidFill>
                <a:latin typeface="Cormorant Garamond Bold Italics"/>
                <a:ea typeface="Cormorant Garamond Bold Italics"/>
                <a:cs typeface="Cormorant Garamond Bold Italics"/>
                <a:sym typeface="Cormorant Garamond Bold Italics"/>
              </a:rPr>
              <a:t>Network Architecture Design</a:t>
            </a: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3212245" y="3618613"/>
            <a:ext cx="12812922" cy="4691837"/>
          </a:xfrm>
          <a:prstGeom prst="rect">
            <a:avLst/>
          </a:prstGeom>
        </p:spPr>
        <p:txBody>
          <a:bodyPr lIns="0" tIns="0" rIns="0" bIns="0" rtlCol="0" anchor="t">
            <a:spAutoFit/>
          </a:bodyPr>
          <a:lstStyle/>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Hierarchical architecture with core, distribution, and access layers</a:t>
            </a:r>
          </a:p>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Redundant routers and switches for uninterrupted availability</a:t>
            </a:r>
          </a:p>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Segmentation for servers, users, and security systems</a:t>
            </a:r>
          </a:p>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Integration of WAN connectivity with MPLS links</a:t>
            </a:r>
          </a:p>
          <a:p>
            <a:pPr marL="0" lvl="0" indent="0" algn="l">
              <a:lnSpc>
                <a:spcPts val="5328"/>
              </a:lnSpc>
            </a:pPr>
            <a:endParaRPr lang="en-US" sz="3289" spc="138">
              <a:solidFill>
                <a:srgbClr val="0F4662"/>
              </a:solidFill>
              <a:latin typeface="Quicksand"/>
              <a:ea typeface="Quicksand"/>
              <a:cs typeface="Quicksand"/>
              <a:sym typeface="Quicksand"/>
            </a:endParaRPr>
          </a:p>
        </p:txBody>
      </p:sp>
      <p:sp>
        <p:nvSpPr>
          <p:cNvPr id="7" name="Freeform 7"/>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1503553"/>
            <a:ext cx="16229942" cy="1791211"/>
          </a:xfrm>
          <a:prstGeom prst="rect">
            <a:avLst/>
          </a:prstGeom>
        </p:spPr>
        <p:txBody>
          <a:bodyPr lIns="0" tIns="0" rIns="0" bIns="0" rtlCol="0" anchor="t">
            <a:spAutoFit/>
          </a:bodyPr>
          <a:lstStyle/>
          <a:p>
            <a:pPr marL="0" lvl="0" indent="0" algn="ctr">
              <a:lnSpc>
                <a:spcPts val="14671"/>
              </a:lnSpc>
              <a:spcBef>
                <a:spcPct val="0"/>
              </a:spcBef>
            </a:pPr>
            <a:r>
              <a:rPr lang="en-US" sz="10479" b="1" i="1">
                <a:solidFill>
                  <a:srgbClr val="0F4662"/>
                </a:solidFill>
                <a:latin typeface="Cormorant Garamond Bold Italics"/>
                <a:ea typeface="Cormorant Garamond Bold Italics"/>
                <a:cs typeface="Cormorant Garamond Bold Italics"/>
                <a:sym typeface="Cormorant Garamond Bold Italics"/>
              </a:rPr>
              <a:t>IP Addressing Scheme</a:t>
            </a: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3212245" y="3618613"/>
            <a:ext cx="12812922" cy="4691837"/>
          </a:xfrm>
          <a:prstGeom prst="rect">
            <a:avLst/>
          </a:prstGeom>
        </p:spPr>
        <p:txBody>
          <a:bodyPr lIns="0" tIns="0" rIns="0" bIns="0" rtlCol="0" anchor="t">
            <a:spAutoFit/>
          </a:bodyPr>
          <a:lstStyle/>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Hierarchical architecture with core, distribution, and access layers</a:t>
            </a:r>
          </a:p>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Redundant routers and switches for uninterrupted availability</a:t>
            </a:r>
          </a:p>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Segmentation for servers, users, and security systems</a:t>
            </a:r>
          </a:p>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Integration of WAN connectivity with MPLS links</a:t>
            </a:r>
          </a:p>
          <a:p>
            <a:pPr marL="0" lvl="0" indent="0" algn="l">
              <a:lnSpc>
                <a:spcPts val="5328"/>
              </a:lnSpc>
            </a:pPr>
            <a:endParaRPr lang="en-US" sz="3289" spc="138">
              <a:solidFill>
                <a:srgbClr val="0F4662"/>
              </a:solidFill>
              <a:latin typeface="Quicksand"/>
              <a:ea typeface="Quicksand"/>
              <a:cs typeface="Quicksand"/>
              <a:sym typeface="Quicksand"/>
            </a:endParaRPr>
          </a:p>
        </p:txBody>
      </p:sp>
      <p:sp>
        <p:nvSpPr>
          <p:cNvPr id="7" name="Freeform 7"/>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1503553"/>
            <a:ext cx="16229942" cy="1791211"/>
          </a:xfrm>
          <a:prstGeom prst="rect">
            <a:avLst/>
          </a:prstGeom>
        </p:spPr>
        <p:txBody>
          <a:bodyPr lIns="0" tIns="0" rIns="0" bIns="0" rtlCol="0" anchor="t">
            <a:spAutoFit/>
          </a:bodyPr>
          <a:lstStyle/>
          <a:p>
            <a:pPr marL="0" lvl="0" indent="0" algn="ctr">
              <a:lnSpc>
                <a:spcPts val="14671"/>
              </a:lnSpc>
              <a:spcBef>
                <a:spcPct val="0"/>
              </a:spcBef>
            </a:pPr>
            <a:r>
              <a:rPr lang="en-US" sz="10479" b="1" i="1">
                <a:solidFill>
                  <a:srgbClr val="0F4662"/>
                </a:solidFill>
                <a:latin typeface="Cormorant Garamond Bold Italics"/>
                <a:ea typeface="Cormorant Garamond Bold Italics"/>
                <a:cs typeface="Cormorant Garamond Bold Italics"/>
                <a:sym typeface="Cormorant Garamond Bold Italics"/>
              </a:rPr>
              <a:t>WiFi Network Design</a:t>
            </a: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3212245" y="3618613"/>
            <a:ext cx="12812922" cy="4015562"/>
          </a:xfrm>
          <a:prstGeom prst="rect">
            <a:avLst/>
          </a:prstGeom>
        </p:spPr>
        <p:txBody>
          <a:bodyPr lIns="0" tIns="0" rIns="0" bIns="0" rtlCol="0" anchor="t">
            <a:spAutoFit/>
          </a:bodyPr>
          <a:lstStyle/>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Separate SSIDs for corporate and guest access.</a:t>
            </a:r>
          </a:p>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WPA3-Enterprise authentication using RADIUS for corporate users.</a:t>
            </a:r>
          </a:p>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Captive portal and WPA3-Personal for guest devices.</a:t>
            </a:r>
          </a:p>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Load balancing, 20% overlap for seamless roaming.</a:t>
            </a:r>
          </a:p>
          <a:p>
            <a:pPr marL="0" lvl="0" indent="0" algn="l">
              <a:lnSpc>
                <a:spcPts val="5328"/>
              </a:lnSpc>
            </a:pPr>
            <a:endParaRPr lang="en-US" sz="3289" spc="138">
              <a:solidFill>
                <a:srgbClr val="0F4662"/>
              </a:solidFill>
              <a:latin typeface="Quicksand"/>
              <a:ea typeface="Quicksand"/>
              <a:cs typeface="Quicksand"/>
              <a:sym typeface="Quicksand"/>
            </a:endParaRPr>
          </a:p>
        </p:txBody>
      </p:sp>
      <p:sp>
        <p:nvSpPr>
          <p:cNvPr id="7" name="Freeform 7"/>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1503553"/>
            <a:ext cx="16229942" cy="1791211"/>
          </a:xfrm>
          <a:prstGeom prst="rect">
            <a:avLst/>
          </a:prstGeom>
        </p:spPr>
        <p:txBody>
          <a:bodyPr lIns="0" tIns="0" rIns="0" bIns="0" rtlCol="0" anchor="t">
            <a:spAutoFit/>
          </a:bodyPr>
          <a:lstStyle/>
          <a:p>
            <a:pPr marL="0" lvl="0" indent="0" algn="ctr">
              <a:lnSpc>
                <a:spcPts val="14671"/>
              </a:lnSpc>
              <a:spcBef>
                <a:spcPct val="0"/>
              </a:spcBef>
            </a:pPr>
            <a:r>
              <a:rPr lang="en-US" sz="10479" b="1" i="1">
                <a:solidFill>
                  <a:srgbClr val="0F4662"/>
                </a:solidFill>
                <a:latin typeface="Cormorant Garamond Bold Italics"/>
                <a:ea typeface="Cormorant Garamond Bold Italics"/>
                <a:cs typeface="Cormorant Garamond Bold Italics"/>
                <a:sym typeface="Cormorant Garamond Bold Italics"/>
              </a:rPr>
              <a:t>Hardware Recommendations</a:t>
            </a: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3212245" y="3618613"/>
            <a:ext cx="12812922" cy="4015562"/>
          </a:xfrm>
          <a:prstGeom prst="rect">
            <a:avLst/>
          </a:prstGeom>
        </p:spPr>
        <p:txBody>
          <a:bodyPr lIns="0" tIns="0" rIns="0" bIns="0" rtlCol="0" anchor="t">
            <a:spAutoFit/>
          </a:bodyPr>
          <a:lstStyle/>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The Catalyst series for access and distribution switches</a:t>
            </a:r>
          </a:p>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Cisco ISR routers for WAN redundancy</a:t>
            </a:r>
          </a:p>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Dell PowerEdge servers for critical applications</a:t>
            </a:r>
          </a:p>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Next-generation firewalls to keep enterprise security up and running</a:t>
            </a:r>
          </a:p>
          <a:p>
            <a:pPr marL="0" lvl="0" indent="0" algn="l">
              <a:lnSpc>
                <a:spcPts val="5328"/>
              </a:lnSpc>
            </a:pPr>
            <a:endParaRPr lang="en-US" sz="3289" spc="138">
              <a:solidFill>
                <a:srgbClr val="0F4662"/>
              </a:solidFill>
              <a:latin typeface="Quicksand"/>
              <a:ea typeface="Quicksand"/>
              <a:cs typeface="Quicksand"/>
              <a:sym typeface="Quicksand"/>
            </a:endParaRPr>
          </a:p>
        </p:txBody>
      </p:sp>
      <p:sp>
        <p:nvSpPr>
          <p:cNvPr id="7" name="Freeform 7"/>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1503553"/>
            <a:ext cx="16229942" cy="1791211"/>
          </a:xfrm>
          <a:prstGeom prst="rect">
            <a:avLst/>
          </a:prstGeom>
        </p:spPr>
        <p:txBody>
          <a:bodyPr lIns="0" tIns="0" rIns="0" bIns="0" rtlCol="0" anchor="t">
            <a:spAutoFit/>
          </a:bodyPr>
          <a:lstStyle/>
          <a:p>
            <a:pPr marL="0" lvl="0" indent="0" algn="ctr">
              <a:lnSpc>
                <a:spcPts val="14671"/>
              </a:lnSpc>
              <a:spcBef>
                <a:spcPct val="0"/>
              </a:spcBef>
            </a:pPr>
            <a:r>
              <a:rPr lang="en-US" sz="10479" b="1" i="1">
                <a:solidFill>
                  <a:srgbClr val="0F4662"/>
                </a:solidFill>
                <a:latin typeface="Cormorant Garamond Bold Italics"/>
                <a:ea typeface="Cormorant Garamond Bold Italics"/>
                <a:cs typeface="Cormorant Garamond Bold Italics"/>
                <a:sym typeface="Cormorant Garamond Bold Italics"/>
              </a:rPr>
              <a:t>Cloud Services Evaluation</a:t>
            </a: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3212245" y="3618613"/>
            <a:ext cx="12812922" cy="4691837"/>
          </a:xfrm>
          <a:prstGeom prst="rect">
            <a:avLst/>
          </a:prstGeom>
        </p:spPr>
        <p:txBody>
          <a:bodyPr lIns="0" tIns="0" rIns="0" bIns="0" rtlCol="0" anchor="t">
            <a:spAutoFit/>
          </a:bodyPr>
          <a:lstStyle/>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Comprehensive comparison of AWS vs. Azure vs. Google Cloud</a:t>
            </a:r>
          </a:p>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Virtual machines replacing legacy Dell server equipment</a:t>
            </a:r>
          </a:p>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Considered for the five-year total cost of ownership</a:t>
            </a:r>
          </a:p>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Recommendation regarding liaisoning for scale and business fit</a:t>
            </a:r>
          </a:p>
          <a:p>
            <a:pPr marL="0" lvl="0" indent="0" algn="l">
              <a:lnSpc>
                <a:spcPts val="5328"/>
              </a:lnSpc>
            </a:pPr>
            <a:endParaRPr lang="en-US" sz="3289" spc="138">
              <a:solidFill>
                <a:srgbClr val="0F4662"/>
              </a:solidFill>
              <a:latin typeface="Quicksand"/>
              <a:ea typeface="Quicksand"/>
              <a:cs typeface="Quicksand"/>
              <a:sym typeface="Quicksand"/>
            </a:endParaRPr>
          </a:p>
        </p:txBody>
      </p:sp>
      <p:sp>
        <p:nvSpPr>
          <p:cNvPr id="7" name="Freeform 7"/>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1560703"/>
            <a:ext cx="16065963" cy="1317468"/>
          </a:xfrm>
          <a:prstGeom prst="rect">
            <a:avLst/>
          </a:prstGeom>
        </p:spPr>
        <p:txBody>
          <a:bodyPr lIns="0" tIns="0" rIns="0" bIns="0" rtlCol="0" anchor="t">
            <a:spAutoFit/>
          </a:bodyPr>
          <a:lstStyle/>
          <a:p>
            <a:pPr marL="0" lvl="0" indent="0" algn="ctr">
              <a:lnSpc>
                <a:spcPts val="10858"/>
              </a:lnSpc>
              <a:spcBef>
                <a:spcPct val="0"/>
              </a:spcBef>
            </a:pPr>
            <a:r>
              <a:rPr lang="en-US" sz="7756" b="1" i="1">
                <a:solidFill>
                  <a:srgbClr val="0F4662"/>
                </a:solidFill>
                <a:latin typeface="Cormorant Garamond Bold Italics"/>
                <a:ea typeface="Cormorant Garamond Bold Italics"/>
                <a:cs typeface="Cormorant Garamond Bold Italics"/>
                <a:sym typeface="Cormorant Garamond Bold Italics"/>
              </a:rPr>
              <a:t> Cybersecurity and Ethical Considerations</a:t>
            </a: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3212245" y="3618613"/>
            <a:ext cx="12812922" cy="4015562"/>
          </a:xfrm>
          <a:prstGeom prst="rect">
            <a:avLst/>
          </a:prstGeom>
        </p:spPr>
        <p:txBody>
          <a:bodyPr lIns="0" tIns="0" rIns="0" bIns="0" rtlCol="0" anchor="t">
            <a:spAutoFit/>
          </a:bodyPr>
          <a:lstStyle/>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Risk assessment across eight information security threats</a:t>
            </a:r>
          </a:p>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Controls applied to highest-risk data assets</a:t>
            </a:r>
          </a:p>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Ethical obligations in handling personal and client data</a:t>
            </a:r>
          </a:p>
          <a:p>
            <a:pPr marL="710106" lvl="1" indent="-355053" algn="l">
              <a:lnSpc>
                <a:spcPts val="5328"/>
              </a:lnSpc>
              <a:buFont typeface="Arial"/>
              <a:buChar char="•"/>
            </a:pPr>
            <a:r>
              <a:rPr lang="en-US" sz="3289" spc="138">
                <a:solidFill>
                  <a:srgbClr val="0F4662"/>
                </a:solidFill>
                <a:latin typeface="Quicksand"/>
                <a:ea typeface="Quicksand"/>
                <a:cs typeface="Quicksand"/>
                <a:sym typeface="Quicksand"/>
              </a:rPr>
              <a:t>Compliance with Privacy Act 1988 and global standards</a:t>
            </a:r>
          </a:p>
          <a:p>
            <a:pPr marL="0" lvl="0" indent="0" algn="l">
              <a:lnSpc>
                <a:spcPts val="5328"/>
              </a:lnSpc>
            </a:pPr>
            <a:endParaRPr lang="en-US" sz="3289" spc="138">
              <a:solidFill>
                <a:srgbClr val="0F4662"/>
              </a:solidFill>
              <a:latin typeface="Quicksand"/>
              <a:ea typeface="Quicksand"/>
              <a:cs typeface="Quicksand"/>
              <a:sym typeface="Quicksand"/>
            </a:endParaRPr>
          </a:p>
        </p:txBody>
      </p:sp>
      <p:sp>
        <p:nvSpPr>
          <p:cNvPr id="7" name="Freeform 7"/>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1131</Words>
  <Application>Microsoft Office PowerPoint</Application>
  <PresentationFormat>Custom</PresentationFormat>
  <Paragraphs>81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Quicksand</vt:lpstr>
      <vt:lpstr>Cormorant Garamond Bold Italics</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COIT20246 Networking and Cyber Security Project</dc:title>
  <dc:creator>RISHI BAKSHI</dc:creator>
  <cp:lastModifiedBy>Rishi Bakshi</cp:lastModifiedBy>
  <cp:revision>2</cp:revision>
  <dcterms:created xsi:type="dcterms:W3CDTF">2006-08-16T00:00:00Z</dcterms:created>
  <dcterms:modified xsi:type="dcterms:W3CDTF">2025-09-17T16:17:29Z</dcterms:modified>
  <dc:identifier>DAGzPzfVdPk</dc:identifier>
</cp:coreProperties>
</file>