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2" r:id="rId9"/>
    <p:sldId id="265" r:id="rId10"/>
    <p:sldId id="266" r:id="rId11"/>
    <p:sldId id="2146847065" r:id="rId12"/>
    <p:sldId id="2146847063" r:id="rId13"/>
    <p:sldId id="267" r:id="rId14"/>
    <p:sldId id="2146847066" r:id="rId15"/>
    <p:sldId id="2146847067" r:id="rId16"/>
    <p:sldId id="2146847064"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t>
            </a:r>
            <a:r>
              <a:rPr lang="en-US" b="1" dirty="0" err="1">
                <a:solidFill>
                  <a:schemeClr val="accent1"/>
                </a:solidFill>
                <a:latin typeface="Arial" panose="020B0604020202020204" pitchFamily="34" charset="0"/>
                <a:cs typeface="Arial" panose="020B0604020202020204" pitchFamily="34" charset="0"/>
              </a:rPr>
              <a:t>CarEer</a:t>
            </a:r>
            <a:r>
              <a:rPr lang="en-US" b="1" dirty="0">
                <a:solidFill>
                  <a:schemeClr val="accent1"/>
                </a:solidFill>
                <a:latin typeface="Arial" panose="020B0604020202020204" pitchFamily="34" charset="0"/>
                <a:cs typeface="Arial" panose="020B0604020202020204" pitchFamily="34" charset="0"/>
              </a:rPr>
              <a:t> COUNSELING COMPANION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81903" y="4454480"/>
            <a:ext cx="8850219"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ARPIT SAHU -GRAPHIC ERA HILL UNIVERSITY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3AC1B7D-2807-8D8E-7622-DF1C6754029C}"/>
              </a:ext>
            </a:extLst>
          </p:cNvPr>
          <p:cNvPicPr>
            <a:picLocks noGrp="1" noChangeAspect="1"/>
          </p:cNvPicPr>
          <p:nvPr>
            <p:ph idx="1"/>
          </p:nvPr>
        </p:nvPicPr>
        <p:blipFill>
          <a:blip r:embed="rId2"/>
          <a:stretch>
            <a:fillRect/>
          </a:stretch>
        </p:blipFill>
        <p:spPr>
          <a:xfrm>
            <a:off x="847725" y="1294639"/>
            <a:ext cx="10496550" cy="5008834"/>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324AAB-BAEA-C763-CC7E-46D0AD950DF0}"/>
              </a:ext>
            </a:extLst>
          </p:cNvPr>
          <p:cNvPicPr>
            <a:picLocks noChangeAspect="1"/>
          </p:cNvPicPr>
          <p:nvPr/>
        </p:nvPicPr>
        <p:blipFill>
          <a:blip r:embed="rId2"/>
          <a:stretch>
            <a:fillRect/>
          </a:stretch>
        </p:blipFill>
        <p:spPr>
          <a:xfrm>
            <a:off x="1083652" y="609554"/>
            <a:ext cx="10024696" cy="5638891"/>
          </a:xfrm>
          <a:prstGeom prst="rect">
            <a:avLst/>
          </a:prstGeom>
        </p:spPr>
      </p:pic>
    </p:spTree>
    <p:extLst>
      <p:ext uri="{BB962C8B-B14F-4D97-AF65-F5344CB8AC3E}">
        <p14:creationId xmlns:p14="http://schemas.microsoft.com/office/powerpoint/2010/main" val="343716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13ADD-2671-FB5E-2168-05831C312B16}"/>
              </a:ext>
            </a:extLst>
          </p:cNvPr>
          <p:cNvPicPr>
            <a:picLocks noChangeAspect="1"/>
          </p:cNvPicPr>
          <p:nvPr/>
        </p:nvPicPr>
        <p:blipFill>
          <a:blip r:embed="rId2"/>
          <a:stretch>
            <a:fillRect/>
          </a:stretch>
        </p:blipFill>
        <p:spPr>
          <a:xfrm>
            <a:off x="1063869" y="809991"/>
            <a:ext cx="10064262" cy="5661147"/>
          </a:xfrm>
          <a:prstGeom prst="rect">
            <a:avLst/>
          </a:prstGeom>
        </p:spPr>
      </p:pic>
    </p:spTree>
    <p:extLst>
      <p:ext uri="{BB962C8B-B14F-4D97-AF65-F5344CB8AC3E}">
        <p14:creationId xmlns:p14="http://schemas.microsoft.com/office/powerpoint/2010/main" val="295932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35B31-AA97-16F4-EAED-CEBADC646089}"/>
              </a:ext>
            </a:extLst>
          </p:cNvPr>
          <p:cNvPicPr>
            <a:picLocks noChangeAspect="1"/>
          </p:cNvPicPr>
          <p:nvPr/>
        </p:nvPicPr>
        <p:blipFill>
          <a:blip r:embed="rId2"/>
          <a:stretch>
            <a:fillRect/>
          </a:stretch>
        </p:blipFill>
        <p:spPr>
          <a:xfrm>
            <a:off x="838932" y="822631"/>
            <a:ext cx="10514135" cy="5560584"/>
          </a:xfrm>
          <a:prstGeom prst="rect">
            <a:avLst/>
          </a:prstGeom>
        </p:spPr>
      </p:pic>
    </p:spTree>
    <p:extLst>
      <p:ext uri="{BB962C8B-B14F-4D97-AF65-F5344CB8AC3E}">
        <p14:creationId xmlns:p14="http://schemas.microsoft.com/office/powerpoint/2010/main" val="237178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107832"/>
            <a:ext cx="11029616" cy="4216888"/>
          </a:xfrm>
        </p:spPr>
        <p:txBody>
          <a:bodyPr>
            <a:normAutofit/>
          </a:bodyPr>
          <a:lstStyle/>
          <a:p>
            <a:pPr marL="305435" indent="-305435"/>
            <a:r>
              <a:rPr lang="en-IN" sz="2000" dirty="0">
                <a:solidFill>
                  <a:srgbClr val="0F0F0F"/>
                </a:solidFill>
                <a:ea typeface="+mn-lt"/>
                <a:cs typeface="+mn-lt"/>
              </a:rPr>
              <a:t>Key Findings:</a:t>
            </a:r>
          </a:p>
          <a:p>
            <a:pPr marL="629435" lvl="1" indent="-305435"/>
            <a:r>
              <a:rPr lang="en-GB" sz="1700" dirty="0">
                <a:solidFill>
                  <a:srgbClr val="0F0F0F"/>
                </a:solidFill>
                <a:ea typeface="+mn-lt"/>
                <a:cs typeface="+mn-lt"/>
              </a:rPr>
              <a:t>The system effectively guides students with personalized career suggestions using LLM-based reasoning, without needing large datasets or manual career </a:t>
            </a:r>
            <a:r>
              <a:rPr lang="en-GB" sz="1700" dirty="0" err="1">
                <a:solidFill>
                  <a:srgbClr val="0F0F0F"/>
                </a:solidFill>
                <a:ea typeface="+mn-lt"/>
                <a:cs typeface="+mn-lt"/>
              </a:rPr>
              <a:t>counseling</a:t>
            </a:r>
            <a:r>
              <a:rPr lang="en-GB" sz="1700" dirty="0">
                <a:solidFill>
                  <a:srgbClr val="0F0F0F"/>
                </a:solidFill>
                <a:ea typeface="+mn-lt"/>
                <a:cs typeface="+mn-lt"/>
              </a:rPr>
              <a:t>.</a:t>
            </a:r>
          </a:p>
          <a:p>
            <a:pPr marL="629435" lvl="1" indent="-305435"/>
            <a:r>
              <a:rPr lang="en-GB" sz="1700" dirty="0">
                <a:solidFill>
                  <a:srgbClr val="0F0F0F"/>
                </a:solidFill>
                <a:ea typeface="+mn-lt"/>
                <a:cs typeface="+mn-lt"/>
              </a:rPr>
              <a:t>The use of IBM Granite enables natural understanding of user input and intelligent mapping to relevant job roles and skills.</a:t>
            </a:r>
          </a:p>
          <a:p>
            <a:pPr marL="629435" lvl="1" indent="-305435"/>
            <a:r>
              <a:rPr lang="en-GB" sz="1700" dirty="0">
                <a:solidFill>
                  <a:srgbClr val="0F0F0F"/>
                </a:solidFill>
                <a:ea typeface="+mn-lt"/>
                <a:cs typeface="+mn-lt"/>
              </a:rPr>
              <a:t>The project was successfully built and deployed using only IBM Cloud Lite services with no external data/API dependencies.</a:t>
            </a:r>
            <a:endParaRPr lang="en-IN" sz="17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dirty="0">
              <a:ea typeface="+mn-lt"/>
              <a:cs typeface="+mn-lt"/>
            </a:endParaRPr>
          </a:p>
          <a:p>
            <a:pPr marL="305435" indent="-305435"/>
            <a:r>
              <a:rPr lang="en-US" sz="2000" dirty="0">
                <a:ea typeface="+mn-lt"/>
                <a:cs typeface="+mn-lt"/>
              </a:rPr>
              <a:t>Real-Time Job Market Integration using APIs for dynamic career suggestion</a:t>
            </a:r>
          </a:p>
          <a:p>
            <a:pPr marL="305435" indent="-305435"/>
            <a:r>
              <a:rPr lang="en-US" sz="2000" dirty="0">
                <a:ea typeface="+mn-lt"/>
                <a:cs typeface="+mn-lt"/>
              </a:rPr>
              <a:t>Feedback Loop to improve recommendations based on user input</a:t>
            </a:r>
          </a:p>
          <a:p>
            <a:pPr marL="305435" indent="-305435"/>
            <a:r>
              <a:rPr lang="en-US" sz="2000" dirty="0">
                <a:ea typeface="+mn-lt"/>
                <a:cs typeface="+mn-lt"/>
              </a:rPr>
              <a:t>Voice Assistant Support for hands-free interaction</a:t>
            </a:r>
          </a:p>
          <a:p>
            <a:pPr marL="305435" indent="-305435"/>
            <a:r>
              <a:rPr lang="en-US" sz="2000" dirty="0">
                <a:ea typeface="+mn-lt"/>
                <a:cs typeface="+mn-lt"/>
              </a:rPr>
              <a:t>Multi-language Support using IBM Watson Translator</a:t>
            </a:r>
          </a:p>
          <a:p>
            <a:pPr marL="305435" indent="-305435"/>
            <a:r>
              <a:rPr lang="en-US" sz="2000" dirty="0">
                <a:ea typeface="+mn-lt"/>
                <a:cs typeface="+mn-lt"/>
              </a:rPr>
              <a:t>Mobile App Version for broader accessibility</a:t>
            </a:r>
          </a:p>
          <a:p>
            <a:pPr marL="305435" indent="-305435"/>
            <a:r>
              <a:rPr lang="en-US" sz="2000" dirty="0">
                <a:ea typeface="+mn-lt"/>
                <a:cs typeface="+mn-lt"/>
              </a:rPr>
              <a:t>Counselor Dashboard to track student progress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62500" lnSpcReduction="20000"/>
          </a:bodyPr>
          <a:lstStyle/>
          <a:p>
            <a:pPr marL="0" indent="0">
              <a:buNone/>
            </a:pPr>
            <a:endParaRPr lang="en-IN" sz="2400" dirty="0"/>
          </a:p>
          <a:p>
            <a:pPr marL="0" indent="0">
              <a:buNone/>
            </a:pPr>
            <a:endParaRPr lang="en-IN" sz="2400" dirty="0"/>
          </a:p>
          <a:p>
            <a:pPr marL="0" indent="0">
              <a:buNone/>
            </a:pPr>
            <a:r>
              <a:rPr lang="en-IN" sz="2400" dirty="0"/>
              <a:t>[1] IBM Corporation, “IBM Granite LLM Documentation,” [Online]. Available: https://www.ibm.com/products/granite-models</a:t>
            </a:r>
          </a:p>
          <a:p>
            <a:pPr marL="0" indent="0">
              <a:buNone/>
            </a:pPr>
            <a:endParaRPr lang="en-IN" sz="2400" dirty="0"/>
          </a:p>
          <a:p>
            <a:pPr marL="0" indent="0">
              <a:buNone/>
            </a:pPr>
            <a:r>
              <a:rPr lang="en-IN" sz="2400" dirty="0"/>
              <a:t>[2] IBM Cloud, “IBM Cloud Lite Services Documentation,” [Online]. Available: https://cloud.ibm.com/docs</a:t>
            </a:r>
          </a:p>
          <a:p>
            <a:pPr marL="0" indent="0">
              <a:buNone/>
            </a:pPr>
            <a:endParaRPr lang="en-IN" sz="2400" dirty="0"/>
          </a:p>
          <a:p>
            <a:pPr marL="0" indent="0">
              <a:buNone/>
            </a:pPr>
            <a:r>
              <a:rPr lang="en-IN" sz="2400" dirty="0"/>
              <a:t>[3] OpenAI, “Prompt Engineering Guide,” [Online]. Available: https://platform.openai.com/docs/guides/prompt-engineering</a:t>
            </a:r>
          </a:p>
          <a:p>
            <a:pPr marL="0" indent="0">
              <a:buNone/>
            </a:pPr>
            <a:endParaRPr lang="en-IN" sz="2400" dirty="0"/>
          </a:p>
          <a:p>
            <a:pPr marL="0" indent="0">
              <a:buNone/>
            </a:pPr>
            <a:r>
              <a:rPr lang="en-IN" sz="2400" dirty="0"/>
              <a:t>[4] H. Al-Mutairi and M. Al-Emran, “AI in Career </a:t>
            </a:r>
            <a:r>
              <a:rPr lang="en-IN" sz="2400" dirty="0" err="1"/>
              <a:t>Counseling</a:t>
            </a:r>
            <a:r>
              <a:rPr lang="en-IN" sz="2400" dirty="0"/>
              <a:t>: A Review and Future Trends,” Education and Information Technologies, 2022. [Online]. Available: https://doi.org/10.1007/s10639-021-10662-1</a:t>
            </a:r>
          </a:p>
          <a:p>
            <a:pPr marL="0" indent="0">
              <a:buNone/>
            </a:pPr>
            <a:endParaRPr lang="en-IN" sz="2400" dirty="0"/>
          </a:p>
          <a:p>
            <a:pPr marL="0" indent="0">
              <a:buNone/>
            </a:pPr>
            <a:r>
              <a:rPr lang="en-IN" sz="2400" dirty="0"/>
              <a:t>[5] Coursera, “Career Development Courses,” [Online]. Available: https://www.coursera.org</a:t>
            </a:r>
          </a:p>
          <a:p>
            <a:pPr marL="0" indent="0">
              <a:buNone/>
            </a:pPr>
            <a:endParaRPr lang="en-IN" sz="2400" dirty="0"/>
          </a:p>
          <a:p>
            <a:pPr marL="0" indent="0">
              <a:buNone/>
            </a:pPr>
            <a:r>
              <a:rPr lang="en-IN" sz="2400" dirty="0"/>
              <a:t>[6] IBM Corporation, “Watson Assistant,” [Online]. Available: https://www.ibm.com/cloud/watson-assistant</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13A2F6D-3661-8F5F-4A2F-F87C9A34E737}"/>
              </a:ext>
            </a:extLst>
          </p:cNvPr>
          <p:cNvPicPr>
            <a:picLocks noGrp="1" noChangeAspect="1"/>
          </p:cNvPicPr>
          <p:nvPr>
            <p:ph idx="1"/>
          </p:nvPr>
        </p:nvPicPr>
        <p:blipFill>
          <a:blip r:embed="rId2"/>
          <a:stretch>
            <a:fillRect/>
          </a:stretch>
        </p:blipFill>
        <p:spPr>
          <a:xfrm>
            <a:off x="2161276" y="1232452"/>
            <a:ext cx="7869447" cy="556537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D60947A-0563-6DA8-4A40-CC86E49035CC}"/>
              </a:ext>
            </a:extLst>
          </p:cNvPr>
          <p:cNvPicPr>
            <a:picLocks noGrp="1" noChangeAspect="1"/>
          </p:cNvPicPr>
          <p:nvPr>
            <p:ph idx="1"/>
          </p:nvPr>
        </p:nvPicPr>
        <p:blipFill>
          <a:blip r:embed="rId2"/>
          <a:stretch>
            <a:fillRect/>
          </a:stretch>
        </p:blipFill>
        <p:spPr>
          <a:xfrm>
            <a:off x="1380392" y="1315190"/>
            <a:ext cx="9880514" cy="490976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89A2643-82E5-C616-FD0E-806661349195}"/>
              </a:ext>
            </a:extLst>
          </p:cNvPr>
          <p:cNvPicPr>
            <a:picLocks noGrp="1" noChangeAspect="1"/>
          </p:cNvPicPr>
          <p:nvPr>
            <p:ph idx="1"/>
          </p:nvPr>
        </p:nvPicPr>
        <p:blipFill>
          <a:blip r:embed="rId2"/>
          <a:stretch>
            <a:fillRect/>
          </a:stretch>
        </p:blipFill>
        <p:spPr>
          <a:xfrm>
            <a:off x="2320629" y="1482244"/>
            <a:ext cx="7550741"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158405" cy="4918212"/>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GB" sz="2400" dirty="0"/>
              <a:t>Students often struggle to make informed career decisions due to fragmented access to guidance, limited self-awareness of academic strengths, and rapidly evolving industry landscapes. Traditional </a:t>
            </a:r>
            <a:r>
              <a:rPr lang="en-GB" sz="2400" dirty="0" err="1"/>
              <a:t>counseling</a:t>
            </a:r>
            <a:r>
              <a:rPr lang="en-GB" sz="2400" dirty="0"/>
              <a:t> methods lack personalization and scalability, leading to missed opportunities and career mismatches. The challenge is to develop an intelligent, autonomous agent that continuously monitors student performance, evolving interests, and real-time </a:t>
            </a:r>
            <a:r>
              <a:rPr lang="en-GB" sz="2400" dirty="0" err="1"/>
              <a:t>labor</a:t>
            </a:r>
            <a:r>
              <a:rPr lang="en-GB" sz="2400" dirty="0"/>
              <a:t> market trends to deliver tailored career pathway suggestions. This would empower students to make confident, future-ready decisions with minimal dependency on manual intervention.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60741" y="1232452"/>
            <a:ext cx="11870518" cy="499839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200" b="1" dirty="0">
                <a:latin typeface="Calibri"/>
                <a:ea typeface="+mn-lt"/>
                <a:cs typeface="+mn-lt"/>
              </a:rPr>
              <a:t>The proposed system aims to address the challenge of personalized career guidance by providing tailored suggestions using IBM Cloud and LLM technology. This solution leverages IBM Granite to process student inputs and recommend career paths and learning resources without any external data integration. The solution consists of the following components: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GB" sz="1200" b="1" dirty="0">
                <a:latin typeface="Calibri"/>
                <a:ea typeface="+mn-lt"/>
                <a:cs typeface="+mn-lt"/>
              </a:rPr>
              <a:t>Collect student input through chatbot or form:,</a:t>
            </a:r>
          </a:p>
          <a:p>
            <a:pPr marL="629920" lvl="1" indent="-305435"/>
            <a:r>
              <a:rPr lang="en-GB" sz="1200" b="1" dirty="0">
                <a:latin typeface="Calibri"/>
                <a:ea typeface="+mn-lt"/>
                <a:cs typeface="+mn-lt"/>
              </a:rPr>
              <a:t>Subjects of interest</a:t>
            </a:r>
          </a:p>
          <a:p>
            <a:pPr marL="629920" lvl="1" indent="-305435"/>
            <a:r>
              <a:rPr lang="en-GB" sz="1200" b="1" dirty="0">
                <a:latin typeface="Calibri"/>
                <a:ea typeface="+mn-lt"/>
                <a:cs typeface="+mn-lt"/>
              </a:rPr>
              <a:t>Hobbies and extracurricular interests</a:t>
            </a:r>
          </a:p>
          <a:p>
            <a:pPr marL="629920" lvl="1" indent="-305435"/>
            <a:r>
              <a:rPr lang="en-GB" sz="1200" b="1" dirty="0">
                <a:latin typeface="Calibri"/>
                <a:ea typeface="+mn-lt"/>
                <a:cs typeface="+mn-lt"/>
              </a:rPr>
              <a:t>Career goals or dream roles</a:t>
            </a:r>
          </a:p>
          <a:p>
            <a:pPr marL="629920" lvl="1" indent="-305435"/>
            <a:r>
              <a:rPr lang="en-GB" sz="1200" b="1" dirty="0">
                <a:latin typeface="Calibri"/>
                <a:ea typeface="+mn-lt"/>
                <a:cs typeface="+mn-lt"/>
              </a:rPr>
              <a:t>Current academic level</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GB" sz="1200" b="1" dirty="0">
                <a:latin typeface="Calibri"/>
                <a:ea typeface="+mn-lt"/>
                <a:cs typeface="+mn-lt"/>
              </a:rPr>
              <a:t>Organize and format user inputs into structured prompt format.</a:t>
            </a:r>
          </a:p>
          <a:p>
            <a:pPr marL="629920" lvl="1" indent="-305435"/>
            <a:r>
              <a:rPr lang="en-GB" sz="1200" b="1" dirty="0">
                <a:latin typeface="Calibri"/>
                <a:ea typeface="+mn-lt"/>
                <a:cs typeface="+mn-lt"/>
              </a:rPr>
              <a:t>Apply basic validation (e.g., ensuring required fields are filled).</a:t>
            </a:r>
          </a:p>
          <a:p>
            <a:pPr marL="629920" lvl="1" indent="-305435"/>
            <a:r>
              <a:rPr lang="en-GB" sz="1200" b="1" dirty="0">
                <a:latin typeface="Calibri"/>
                <a:ea typeface="+mn-lt"/>
                <a:cs typeface="+mn-lt"/>
              </a:rPr>
              <a:t>Convert inputs into a consistent text prompt for the LLM.</a:t>
            </a:r>
          </a:p>
          <a:p>
            <a:pPr marL="0" indent="0">
              <a:buNone/>
            </a:pP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34C88-6971-1FA1-C6CB-76839E1B3B19}"/>
              </a:ext>
            </a:extLst>
          </p:cNvPr>
          <p:cNvSpPr>
            <a:spLocks noGrp="1"/>
          </p:cNvSpPr>
          <p:nvPr>
            <p:ph idx="4294967295"/>
          </p:nvPr>
        </p:nvSpPr>
        <p:spPr>
          <a:xfrm>
            <a:off x="448408" y="800100"/>
            <a:ext cx="10180027" cy="4211515"/>
          </a:xfrm>
        </p:spPr>
        <p:txBody>
          <a:bodyPr/>
          <a:lstStyle/>
          <a:p>
            <a:pPr marL="305435" indent="-305435" algn="just"/>
            <a:r>
              <a:rPr lang="en-IN" sz="1200" b="1" dirty="0">
                <a:latin typeface="Calibri"/>
                <a:ea typeface="+mn-lt"/>
                <a:cs typeface="+mn-lt"/>
              </a:rPr>
              <a:t>Deployment:</a:t>
            </a:r>
            <a:endParaRPr lang="en-IN" sz="1200" b="1" dirty="0">
              <a:latin typeface="Calibri"/>
              <a:cs typeface="Calibri"/>
            </a:endParaRPr>
          </a:p>
          <a:p>
            <a:pPr marL="629920" lvl="1" indent="-305435" algn="just"/>
            <a:r>
              <a:rPr lang="en-IN" sz="1200" b="1" dirty="0">
                <a:latin typeface="Calibri"/>
                <a:ea typeface="+mn-lt"/>
                <a:cs typeface="+mn-lt"/>
              </a:rPr>
              <a:t>Deploy the solution entirely on IBM Cloud Lite.</a:t>
            </a:r>
          </a:p>
          <a:p>
            <a:pPr marL="629920" lvl="1" indent="-305435" algn="just"/>
            <a:r>
              <a:rPr lang="en-IN" sz="1200" b="1" dirty="0">
                <a:latin typeface="Calibri"/>
                <a:ea typeface="+mn-lt"/>
                <a:cs typeface="+mn-lt"/>
              </a:rPr>
              <a:t>Use IBM Granite for LLM processing via instruction prompts.</a:t>
            </a:r>
          </a:p>
          <a:p>
            <a:pPr marL="629920" lvl="1" indent="-305435" algn="just"/>
            <a:r>
              <a:rPr lang="en-IN" sz="1200" b="1" dirty="0">
                <a:latin typeface="Calibri"/>
                <a:ea typeface="+mn-lt"/>
                <a:cs typeface="+mn-lt"/>
              </a:rPr>
              <a:t>No external API integrations; system functions independently.</a:t>
            </a:r>
          </a:p>
          <a:p>
            <a:pPr marL="324485" lvl="1" indent="0" algn="just">
              <a:buNone/>
            </a:pPr>
            <a:endParaRPr lang="en-IN" sz="1200" b="1" dirty="0">
              <a:latin typeface="Calibri"/>
              <a:ea typeface="+mn-lt"/>
              <a:cs typeface="+mn-lt"/>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GB" sz="1200" b="1" dirty="0">
                <a:latin typeface="Calibri"/>
                <a:ea typeface="+mn-lt"/>
                <a:cs typeface="+mn-lt"/>
              </a:rPr>
              <a:t>Assess output quality based on relevance and clarity of career recommendations.</a:t>
            </a:r>
          </a:p>
          <a:p>
            <a:pPr marL="629920" lvl="1" indent="-305435"/>
            <a:r>
              <a:rPr lang="en-GB" sz="1200" b="1" dirty="0">
                <a:latin typeface="Calibri"/>
                <a:ea typeface="+mn-lt"/>
                <a:cs typeface="+mn-lt"/>
              </a:rPr>
              <a:t>Validate suggestions manually against common student profiles.</a:t>
            </a:r>
          </a:p>
          <a:p>
            <a:pPr marL="629920" lvl="1" indent="-305435"/>
            <a:r>
              <a:rPr lang="en-GB" sz="1200" b="1" dirty="0">
                <a:latin typeface="Calibri"/>
                <a:ea typeface="+mn-lt"/>
                <a:cs typeface="+mn-lt"/>
              </a:rPr>
              <a:t>Use informal feedback from students to improve prompt instructions.</a:t>
            </a:r>
            <a:endParaRPr lang="en-IN" sz="1200" b="1" dirty="0">
              <a:latin typeface="Calibri"/>
              <a:ea typeface="+mn-lt"/>
              <a:cs typeface="+mn-lt"/>
            </a:endParaRPr>
          </a:p>
          <a:p>
            <a:pPr marL="0" indent="0" algn="ctr">
              <a:buNone/>
            </a:pPr>
            <a:endParaRPr lang="en-IN" dirty="0"/>
          </a:p>
        </p:txBody>
      </p:sp>
    </p:spTree>
    <p:extLst>
      <p:ext uri="{BB962C8B-B14F-4D97-AF65-F5344CB8AC3E}">
        <p14:creationId xmlns:p14="http://schemas.microsoft.com/office/powerpoint/2010/main" val="424069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800" b="1" dirty="0">
                <a:solidFill>
                  <a:srgbClr val="0F0F0F"/>
                </a:solidFill>
                <a:ea typeface="+mn-lt"/>
                <a:cs typeface="+mn-lt"/>
              </a:rPr>
              <a:t>Technologies Used:</a:t>
            </a:r>
          </a:p>
          <a:p>
            <a:pPr marL="305435" indent="-305435"/>
            <a:r>
              <a:rPr lang="en-IN" sz="1800" b="1" dirty="0">
                <a:solidFill>
                  <a:srgbClr val="0F0F0F"/>
                </a:solidFill>
              </a:rPr>
              <a:t>IBM Cloud Lite</a:t>
            </a:r>
          </a:p>
          <a:p>
            <a:pPr marL="305435" indent="-305435"/>
            <a:r>
              <a:rPr lang="en-IN" sz="1800" b="1" dirty="0">
                <a:solidFill>
                  <a:srgbClr val="0F0F0F"/>
                </a:solidFill>
              </a:rPr>
              <a:t>IBM Watson Assistant (for chatbot)</a:t>
            </a:r>
          </a:p>
          <a:p>
            <a:pPr marL="305435" indent="-305435"/>
            <a:r>
              <a:rPr lang="en-IN" sz="1800" b="1" dirty="0">
                <a:solidFill>
                  <a:srgbClr val="0F0F0F"/>
                </a:solidFill>
              </a:rPr>
              <a:t>IBM Granite (for LLM-based reasoning)</a:t>
            </a:r>
          </a:p>
          <a:p>
            <a:pPr marL="305435" indent="-305435"/>
            <a:r>
              <a:rPr lang="en-IN" sz="1800" b="1" dirty="0">
                <a:solidFill>
                  <a:srgbClr val="0F0F0F"/>
                </a:solidFill>
              </a:rPr>
              <a:t>IBM Cloud Functions (backend logic)</a:t>
            </a:r>
          </a:p>
          <a:p>
            <a:pPr marL="305435" indent="-305435"/>
            <a:r>
              <a:rPr lang="en-IN" sz="1800" b="1" dirty="0">
                <a:solidFill>
                  <a:srgbClr val="0F0F0F"/>
                </a:solidFill>
              </a:rPr>
              <a:t>IBM </a:t>
            </a:r>
            <a:r>
              <a:rPr lang="en-IN" sz="1800" b="1" dirty="0" err="1">
                <a:solidFill>
                  <a:srgbClr val="0F0F0F"/>
                </a:solidFill>
              </a:rPr>
              <a:t>Cloudant</a:t>
            </a:r>
            <a:r>
              <a:rPr lang="en-IN" sz="1800" b="1" dirty="0">
                <a:solidFill>
                  <a:srgbClr val="0F0F0F"/>
                </a:solidFill>
              </a:rPr>
              <a:t> / DB2 Lite (data storage)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8741"/>
            <a:ext cx="11029615" cy="4673324"/>
          </a:xfrm>
        </p:spPr>
        <p:txBody>
          <a:bodyPr>
            <a:normAutofit fontScale="92500" lnSpcReduction="20000"/>
          </a:bodyPr>
          <a:lstStyle/>
          <a:p>
            <a:pPr marL="305435" indent="-305435"/>
            <a:r>
              <a:rPr lang="en-IN" sz="1400" b="1" dirty="0">
                <a:ea typeface="+mn-lt"/>
                <a:cs typeface="+mn-lt"/>
              </a:rPr>
              <a:t>Algorithm Selection:</a:t>
            </a:r>
            <a:endParaRPr lang="en-IN" sz="1400" dirty="0"/>
          </a:p>
          <a:p>
            <a:pPr marL="629920" lvl="1" indent="-305435"/>
            <a:r>
              <a:rPr lang="en-GB" dirty="0">
                <a:ea typeface="+mn-lt"/>
                <a:cs typeface="+mn-lt"/>
              </a:rPr>
              <a:t>The project uses IBM Granite, a large language model (LLM), to generate career guidance based on user inputs. LLMs are ideal for this problem because they can understand natural language inputs, infer user intent, and generate structured suggestions without needing training on specific datasets.</a:t>
            </a:r>
          </a:p>
          <a:p>
            <a:pPr marL="305435" indent="-305435"/>
            <a:r>
              <a:rPr lang="en-IN" sz="1400" b="1" dirty="0">
                <a:ea typeface="+mn-lt"/>
                <a:cs typeface="+mn-lt"/>
              </a:rPr>
              <a:t>Data Input:</a:t>
            </a:r>
            <a:endParaRPr lang="en-IN" sz="1400" dirty="0"/>
          </a:p>
          <a:p>
            <a:pPr marL="629920" lvl="1" indent="-305435"/>
            <a:r>
              <a:rPr lang="en-GB" dirty="0">
                <a:ea typeface="+mn-lt"/>
                <a:cs typeface="+mn-lt"/>
              </a:rPr>
              <a:t>Top 3 subjects they like</a:t>
            </a:r>
          </a:p>
          <a:p>
            <a:pPr marL="629920" lvl="1" indent="-305435"/>
            <a:r>
              <a:rPr lang="en-GB" dirty="0">
                <a:ea typeface="+mn-lt"/>
                <a:cs typeface="+mn-lt"/>
              </a:rPr>
              <a:t>Top 3 hobbies/interests</a:t>
            </a:r>
          </a:p>
          <a:p>
            <a:pPr marL="629920" lvl="1" indent="-305435"/>
            <a:r>
              <a:rPr lang="en-GB" dirty="0">
                <a:ea typeface="+mn-lt"/>
                <a:cs typeface="+mn-lt"/>
              </a:rPr>
              <a:t>Career goals or dream jobs</a:t>
            </a:r>
          </a:p>
          <a:p>
            <a:pPr marL="629920" lvl="1" indent="-305435"/>
            <a:r>
              <a:rPr lang="en-GB" dirty="0">
                <a:ea typeface="+mn-lt"/>
                <a:cs typeface="+mn-lt"/>
              </a:rPr>
              <a:t>Current grade/class level</a:t>
            </a:r>
          </a:p>
          <a:p>
            <a:pPr marL="629920" lvl="1" indent="-305435"/>
            <a:r>
              <a:rPr lang="en-GB" dirty="0">
                <a:ea typeface="+mn-lt"/>
                <a:cs typeface="+mn-lt"/>
              </a:rPr>
              <a:t>These inputs are formatted into a prompt that guides the LLM in generating relevant responses.</a:t>
            </a:r>
            <a:endParaRPr lang="en-IN" dirty="0"/>
          </a:p>
          <a:p>
            <a:pPr marL="305435" indent="-305435"/>
            <a:r>
              <a:rPr lang="en-IN" sz="1400" b="1" dirty="0">
                <a:ea typeface="+mn-lt"/>
                <a:cs typeface="+mn-lt"/>
              </a:rPr>
              <a:t>Training Process:</a:t>
            </a:r>
            <a:endParaRPr lang="en-IN" sz="1400" dirty="0"/>
          </a:p>
          <a:p>
            <a:pPr marL="629920" lvl="1" indent="-305435"/>
            <a:r>
              <a:rPr lang="en-GB" dirty="0">
                <a:ea typeface="+mn-lt"/>
                <a:cs typeface="+mn-lt"/>
              </a:rPr>
              <a:t>No custom training is performed. The model used (IBM Granite) is pre-trained and instruction-tuned. Instead of training, the system relies on prompt engineering to guide the model's responses. Prompts are designed to ask clear questions and receive actionable outputs.</a:t>
            </a:r>
          </a:p>
          <a:p>
            <a:pPr marL="305435" indent="-305435"/>
            <a:r>
              <a:rPr lang="en-IN" sz="1400" b="1" dirty="0">
                <a:ea typeface="+mn-lt"/>
                <a:cs typeface="+mn-lt"/>
              </a:rPr>
              <a:t>Prediction Process:</a:t>
            </a:r>
            <a:endParaRPr lang="en-IN" sz="1400" dirty="0"/>
          </a:p>
          <a:p>
            <a:pPr marL="324485" lvl="1" indent="0">
              <a:buNone/>
            </a:pPr>
            <a:r>
              <a:rPr lang="en-GB" dirty="0">
                <a:ea typeface="+mn-lt"/>
                <a:cs typeface="+mn-lt"/>
              </a:rPr>
              <a:t>Once the user provides input, the LLM processes the prompt and outputs: </a:t>
            </a:r>
          </a:p>
          <a:p>
            <a:pPr marL="324485" lvl="1" indent="0">
              <a:buNone/>
            </a:pPr>
            <a:r>
              <a:rPr lang="en-GB" dirty="0">
                <a:ea typeface="+mn-lt"/>
                <a:cs typeface="+mn-lt"/>
              </a:rPr>
              <a:t>2–3 career suggestions , Justification for each career , Recommended skills and courses to pursue </a:t>
            </a:r>
          </a:p>
          <a:p>
            <a:pPr marL="324485" lvl="1" indent="0">
              <a:buNone/>
            </a:pPr>
            <a:r>
              <a:rPr lang="en-GB" dirty="0">
                <a:ea typeface="+mn-lt"/>
                <a:cs typeface="+mn-lt"/>
              </a:rPr>
              <a:t>All outputs are generated in real time based on static instructions — without requiring real-time data or external APIs.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F4DEC-3EEA-BD70-1BB2-1E5F36F97634}"/>
              </a:ext>
            </a:extLst>
          </p:cNvPr>
          <p:cNvPicPr>
            <a:picLocks noChangeAspect="1"/>
          </p:cNvPicPr>
          <p:nvPr/>
        </p:nvPicPr>
        <p:blipFill>
          <a:blip r:embed="rId2"/>
          <a:stretch>
            <a:fillRect/>
          </a:stretch>
        </p:blipFill>
        <p:spPr>
          <a:xfrm>
            <a:off x="769304" y="849968"/>
            <a:ext cx="10653392" cy="5533247"/>
          </a:xfrm>
          <a:prstGeom prst="rect">
            <a:avLst/>
          </a:prstGeom>
        </p:spPr>
      </p:pic>
    </p:spTree>
    <p:extLst>
      <p:ext uri="{BB962C8B-B14F-4D97-AF65-F5344CB8AC3E}">
        <p14:creationId xmlns:p14="http://schemas.microsoft.com/office/powerpoint/2010/main" val="126870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95D42-C4E7-17D8-D824-1A845C936778}"/>
              </a:ext>
            </a:extLst>
          </p:cNvPr>
          <p:cNvSpPr>
            <a:spLocks noGrp="1"/>
          </p:cNvSpPr>
          <p:nvPr>
            <p:ph type="title"/>
          </p:nvPr>
        </p:nvSpPr>
        <p:spPr/>
        <p:txBody>
          <a:bodyPr/>
          <a:lstStyle/>
          <a:p>
            <a:r>
              <a:rPr lang="en-US" b="1" dirty="0">
                <a:solidFill>
                  <a:schemeClr val="accent1"/>
                </a:solidFill>
                <a:latin typeface="Arial"/>
                <a:ea typeface="+mj-lt"/>
                <a:cs typeface="Arial"/>
              </a:rPr>
              <a:t>Deployment</a:t>
            </a:r>
            <a:endParaRPr lang="en-IN" dirty="0"/>
          </a:p>
        </p:txBody>
      </p:sp>
      <p:pic>
        <p:nvPicPr>
          <p:cNvPr id="4" name="Picture 3">
            <a:extLst>
              <a:ext uri="{FF2B5EF4-FFF2-40B4-BE49-F238E27FC236}">
                <a16:creationId xmlns:a16="http://schemas.microsoft.com/office/drawing/2014/main" id="{53499808-3E7D-2460-1604-94971B779D16}"/>
              </a:ext>
            </a:extLst>
          </p:cNvPr>
          <p:cNvPicPr>
            <a:picLocks noChangeAspect="1"/>
          </p:cNvPicPr>
          <p:nvPr/>
        </p:nvPicPr>
        <p:blipFill>
          <a:blip r:embed="rId2"/>
          <a:stretch>
            <a:fillRect/>
          </a:stretch>
        </p:blipFill>
        <p:spPr>
          <a:xfrm>
            <a:off x="1134207" y="1466665"/>
            <a:ext cx="9012116" cy="5069316"/>
          </a:xfrm>
          <a:prstGeom prst="rect">
            <a:avLst/>
          </a:prstGeom>
        </p:spPr>
      </p:pic>
    </p:spTree>
    <p:extLst>
      <p:ext uri="{BB962C8B-B14F-4D97-AF65-F5344CB8AC3E}">
        <p14:creationId xmlns:p14="http://schemas.microsoft.com/office/powerpoint/2010/main" val="4053791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861</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Agentic CarEer COUNSELING COMPANION </vt:lpstr>
      <vt:lpstr>OUTLINE</vt:lpstr>
      <vt:lpstr>Problem Statement</vt:lpstr>
      <vt:lpstr>Proposed Solution</vt:lpstr>
      <vt:lpstr>PowerPoint Presentation</vt:lpstr>
      <vt:lpstr>System  Approach</vt:lpstr>
      <vt:lpstr>Algorithm &amp; Deployment</vt:lpstr>
      <vt:lpstr>PowerPoint Presentation</vt:lpstr>
      <vt:lpstr>Deployment</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Arpit sahu</cp:lastModifiedBy>
  <cp:revision>25</cp:revision>
  <dcterms:created xsi:type="dcterms:W3CDTF">2021-05-26T16:50:10Z</dcterms:created>
  <dcterms:modified xsi:type="dcterms:W3CDTF">2025-08-04T11:10:31Z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