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7" d="100"/>
          <a:sy n="57" d="100"/>
        </p:scale>
        <p:origin x="2342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93419" y="179704"/>
            <a:ext cx="2794000" cy="838200"/>
            <a:chOff x="693419" y="179704"/>
            <a:chExt cx="2794000" cy="8382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419" y="179704"/>
              <a:ext cx="530352" cy="8382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6527" y="804545"/>
              <a:ext cx="2310384" cy="213359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1249476" y="133604"/>
            <a:ext cx="3446145" cy="13106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solidFill>
                  <a:srgbClr val="BE0000"/>
                </a:solidFill>
                <a:latin typeface="Impact"/>
                <a:cs typeface="Impact"/>
              </a:rPr>
              <a:t>DEPARTMENT</a:t>
            </a:r>
            <a:r>
              <a:rPr sz="1950" spc="85" dirty="0">
                <a:solidFill>
                  <a:srgbClr val="BE0000"/>
                </a:solidFill>
                <a:latin typeface="Impact"/>
                <a:cs typeface="Impact"/>
              </a:rPr>
              <a:t> </a:t>
            </a:r>
            <a:r>
              <a:rPr sz="1950" spc="-25" dirty="0">
                <a:solidFill>
                  <a:srgbClr val="BE0000"/>
                </a:solidFill>
                <a:latin typeface="Impact"/>
                <a:cs typeface="Impact"/>
              </a:rPr>
              <a:t>OF</a:t>
            </a:r>
            <a:endParaRPr sz="195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50" dirty="0">
                <a:solidFill>
                  <a:srgbClr val="0C0C0C"/>
                </a:solidFill>
                <a:latin typeface="Impact"/>
                <a:cs typeface="Impact"/>
              </a:rPr>
              <a:t>COMPUTER</a:t>
            </a:r>
            <a:r>
              <a:rPr sz="1950" spc="20" dirty="0">
                <a:solidFill>
                  <a:srgbClr val="0C0C0C"/>
                </a:solidFill>
                <a:latin typeface="Impact"/>
                <a:cs typeface="Impact"/>
              </a:rPr>
              <a:t> </a:t>
            </a:r>
            <a:r>
              <a:rPr sz="1950" dirty="0">
                <a:solidFill>
                  <a:srgbClr val="0C0C0C"/>
                </a:solidFill>
                <a:latin typeface="Impact"/>
                <a:cs typeface="Impact"/>
              </a:rPr>
              <a:t>SCIENCE</a:t>
            </a:r>
            <a:r>
              <a:rPr sz="1950" spc="65" dirty="0">
                <a:solidFill>
                  <a:srgbClr val="0C0C0C"/>
                </a:solidFill>
                <a:latin typeface="Impact"/>
                <a:cs typeface="Impact"/>
              </a:rPr>
              <a:t> </a:t>
            </a:r>
            <a:r>
              <a:rPr sz="1950" dirty="0">
                <a:solidFill>
                  <a:srgbClr val="0C0C0C"/>
                </a:solidFill>
                <a:latin typeface="Impact"/>
                <a:cs typeface="Impact"/>
              </a:rPr>
              <a:t>&amp;</a:t>
            </a:r>
            <a:r>
              <a:rPr sz="1950" spc="35" dirty="0">
                <a:solidFill>
                  <a:srgbClr val="0C0C0C"/>
                </a:solidFill>
                <a:latin typeface="Impact"/>
                <a:cs typeface="Impact"/>
              </a:rPr>
              <a:t> </a:t>
            </a:r>
            <a:r>
              <a:rPr sz="1950" spc="-10" dirty="0">
                <a:solidFill>
                  <a:srgbClr val="0C0C0C"/>
                </a:solidFill>
                <a:latin typeface="Impact"/>
                <a:cs typeface="Impact"/>
              </a:rPr>
              <a:t>ENGINEERING</a:t>
            </a:r>
            <a:endParaRPr sz="1950">
              <a:latin typeface="Impact"/>
              <a:cs typeface="Impact"/>
            </a:endParaRPr>
          </a:p>
          <a:p>
            <a:pPr>
              <a:lnSpc>
                <a:spcPct val="100000"/>
              </a:lnSpc>
              <a:spcBef>
                <a:spcPts val="1215"/>
              </a:spcBef>
            </a:pPr>
            <a:endParaRPr sz="1950">
              <a:latin typeface="Impact"/>
              <a:cs typeface="Impact"/>
            </a:endParaRPr>
          </a:p>
          <a:p>
            <a:pPr marL="2085339">
              <a:lnSpc>
                <a:spcPct val="100000"/>
              </a:lnSpc>
              <a:spcBef>
                <a:spcPts val="5"/>
              </a:spcBef>
            </a:pPr>
            <a:r>
              <a:rPr sz="1500" b="1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Experiment</a:t>
            </a:r>
            <a:r>
              <a:rPr sz="1500" b="1" u="sng" spc="-5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2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3558" y="1511553"/>
            <a:ext cx="2276475" cy="845185"/>
          </a:xfrm>
          <a:prstGeom prst="rect">
            <a:avLst/>
          </a:prstGeom>
        </p:spPr>
        <p:txBody>
          <a:bodyPr vert="horz" wrap="square" lIns="0" tIns="3175" rIns="0" bIns="0" rtlCol="0">
            <a:spAutoFit/>
          </a:bodyPr>
          <a:lstStyle/>
          <a:p>
            <a:pPr marL="12700" marR="5080">
              <a:lnSpc>
                <a:spcPct val="104600"/>
              </a:lnSpc>
              <a:spcBef>
                <a:spcPts val="25"/>
              </a:spcBef>
            </a:pPr>
            <a:r>
              <a:rPr sz="1300" b="1" dirty="0">
                <a:latin typeface="Times New Roman"/>
                <a:cs typeface="Times New Roman"/>
              </a:rPr>
              <a:t>Student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Name: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lang="en-US" sz="1300" b="1" spc="5" dirty="0">
                <a:latin typeface="Times New Roman"/>
                <a:cs typeface="Times New Roman"/>
              </a:rPr>
              <a:t>Arpit Anand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Branch: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CSE</a:t>
            </a: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1300" b="1" dirty="0">
                <a:latin typeface="Times New Roman"/>
                <a:cs typeface="Times New Roman"/>
              </a:rPr>
              <a:t>Semester: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spc="-25" dirty="0">
                <a:latin typeface="Times New Roman"/>
                <a:cs typeface="Times New Roman"/>
              </a:rPr>
              <a:t>5th</a:t>
            </a:r>
            <a:endParaRPr sz="13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"/>
              </a:spcBef>
            </a:pPr>
            <a:r>
              <a:rPr sz="1300" b="1" dirty="0">
                <a:latin typeface="Times New Roman"/>
                <a:cs typeface="Times New Roman"/>
              </a:rPr>
              <a:t>Subject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Name:</a:t>
            </a:r>
            <a:r>
              <a:rPr sz="1300" b="1" spc="-10" dirty="0">
                <a:latin typeface="Times New Roman"/>
                <a:cs typeface="Times New Roman"/>
              </a:rPr>
              <a:t> ADBMS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450460" y="1511553"/>
            <a:ext cx="2276475" cy="845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860">
              <a:lnSpc>
                <a:spcPct val="100000"/>
              </a:lnSpc>
              <a:spcBef>
                <a:spcPts val="95"/>
              </a:spcBef>
            </a:pPr>
            <a:r>
              <a:rPr sz="1300" b="1" dirty="0">
                <a:latin typeface="Times New Roman"/>
                <a:cs typeface="Times New Roman"/>
              </a:rPr>
              <a:t>UID</a:t>
            </a:r>
            <a:r>
              <a:rPr sz="1300" b="1">
                <a:latin typeface="Times New Roman"/>
                <a:cs typeface="Times New Roman"/>
              </a:rPr>
              <a:t>: </a:t>
            </a:r>
            <a:r>
              <a:rPr sz="1300" b="1" spc="-10">
                <a:latin typeface="Times New Roman"/>
                <a:cs typeface="Times New Roman"/>
              </a:rPr>
              <a:t>23BCS12</a:t>
            </a:r>
            <a:r>
              <a:rPr lang="en-US" sz="1300" b="1" spc="-10">
                <a:latin typeface="Times New Roman"/>
                <a:cs typeface="Times New Roman"/>
              </a:rPr>
              <a:t>710</a:t>
            </a:r>
            <a:endParaRPr sz="1300" dirty="0">
              <a:latin typeface="Times New Roman"/>
              <a:cs typeface="Times New Roman"/>
            </a:endParaRPr>
          </a:p>
          <a:p>
            <a:pPr marL="29209">
              <a:lnSpc>
                <a:spcPct val="100000"/>
              </a:lnSpc>
              <a:spcBef>
                <a:spcPts val="70"/>
              </a:spcBef>
            </a:pPr>
            <a:r>
              <a:rPr sz="1300" b="1" dirty="0">
                <a:latin typeface="Times New Roman"/>
                <a:cs typeface="Times New Roman"/>
              </a:rPr>
              <a:t>Section/Group: KRG </a:t>
            </a:r>
            <a:r>
              <a:rPr sz="1300" b="1" spc="-10" dirty="0">
                <a:latin typeface="Times New Roman"/>
                <a:cs typeface="Times New Roman"/>
              </a:rPr>
              <a:t>3-</a:t>
            </a:r>
            <a:r>
              <a:rPr sz="1300" b="1" spc="-50" dirty="0">
                <a:latin typeface="Times New Roman"/>
                <a:cs typeface="Times New Roman"/>
              </a:rPr>
              <a:t>A</a:t>
            </a:r>
            <a:endParaRPr sz="1300" dirty="0">
              <a:latin typeface="Times New Roman"/>
              <a:cs typeface="Times New Roman"/>
            </a:endParaRPr>
          </a:p>
          <a:p>
            <a:pPr marL="13970" marR="5080" indent="-1905">
              <a:lnSpc>
                <a:spcPts val="1639"/>
              </a:lnSpc>
              <a:spcBef>
                <a:spcPts val="50"/>
              </a:spcBef>
            </a:pPr>
            <a:r>
              <a:rPr sz="1300" b="1" dirty="0">
                <a:latin typeface="Times New Roman"/>
                <a:cs typeface="Times New Roman"/>
              </a:rPr>
              <a:t>Date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of </a:t>
            </a:r>
            <a:r>
              <a:rPr sz="1300" b="1" spc="-20" dirty="0">
                <a:latin typeface="Times New Roman"/>
                <a:cs typeface="Times New Roman"/>
              </a:rPr>
              <a:t>Performance:24/07/2025 </a:t>
            </a:r>
            <a:r>
              <a:rPr sz="1300" b="1" dirty="0">
                <a:latin typeface="Times New Roman"/>
                <a:cs typeface="Times New Roman"/>
              </a:rPr>
              <a:t>Subject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Code: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23CSP-</a:t>
            </a:r>
            <a:r>
              <a:rPr sz="1300" b="1" spc="-25" dirty="0">
                <a:latin typeface="Times New Roman"/>
                <a:cs typeface="Times New Roman"/>
              </a:rPr>
              <a:t>333</a:t>
            </a:r>
            <a:endParaRPr sz="13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44727" y="2515079"/>
            <a:ext cx="6130925" cy="6967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26060" marR="213995" indent="-213995">
              <a:lnSpc>
                <a:spcPct val="110700"/>
              </a:lnSpc>
              <a:spcBef>
                <a:spcPts val="130"/>
              </a:spcBef>
              <a:buAutoNum type="arabicPeriod"/>
              <a:tabLst>
                <a:tab pos="229235" algn="l"/>
              </a:tabLst>
            </a:pPr>
            <a:r>
              <a:rPr sz="1500" b="1" dirty="0">
                <a:latin typeface="Times New Roman"/>
                <a:cs typeface="Times New Roman"/>
              </a:rPr>
              <a:t>Aim</a:t>
            </a:r>
            <a:r>
              <a:rPr sz="1300" dirty="0">
                <a:latin typeface="Times New Roman"/>
                <a:cs typeface="Times New Roman"/>
              </a:rPr>
              <a:t>: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demonstrate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of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self-</a:t>
            </a:r>
            <a:r>
              <a:rPr sz="1300" dirty="0">
                <a:latin typeface="Times New Roman"/>
                <a:cs typeface="Times New Roman"/>
              </a:rPr>
              <a:t>joins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conditional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joins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SQL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managing 	</a:t>
            </a:r>
            <a:r>
              <a:rPr sz="1300" dirty="0">
                <a:latin typeface="Times New Roman"/>
                <a:cs typeface="Times New Roman"/>
              </a:rPr>
              <a:t>hierarchical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employee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relationships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performing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conditional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lookups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using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LEFT 	</a:t>
            </a:r>
            <a:r>
              <a:rPr sz="1300" dirty="0">
                <a:latin typeface="Times New Roman"/>
                <a:cs typeface="Times New Roman"/>
              </a:rPr>
              <a:t>JOIN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IFNULL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across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two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related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tables</a:t>
            </a:r>
            <a:r>
              <a:rPr sz="1300" b="1" spc="-10" dirty="0">
                <a:latin typeface="Times New Roman"/>
                <a:cs typeface="Times New Roman"/>
              </a:rPr>
              <a:t>.</a:t>
            </a:r>
            <a:endParaRPr sz="1300">
              <a:latin typeface="Times New Roman"/>
              <a:cs typeface="Times New Roman"/>
            </a:endParaRPr>
          </a:p>
          <a:p>
            <a:pPr marL="441959" lvl="1" indent="-212725">
              <a:lnSpc>
                <a:spcPct val="100000"/>
              </a:lnSpc>
              <a:spcBef>
                <a:spcPts val="170"/>
              </a:spcBef>
              <a:buSzPct val="115384"/>
              <a:buAutoNum type="alphaLcPeriod"/>
              <a:tabLst>
                <a:tab pos="441959" algn="l"/>
              </a:tabLst>
            </a:pPr>
            <a:r>
              <a:rPr sz="1300" spc="-10" dirty="0">
                <a:latin typeface="Times New Roman"/>
                <a:cs typeface="Times New Roman"/>
              </a:rPr>
              <a:t>Employee-</a:t>
            </a:r>
            <a:r>
              <a:rPr sz="1300" dirty="0">
                <a:latin typeface="Times New Roman"/>
                <a:cs typeface="Times New Roman"/>
              </a:rPr>
              <a:t>Manager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Hierarchy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Using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Self-</a:t>
            </a:r>
            <a:r>
              <a:rPr sz="1300" spc="-20" dirty="0">
                <a:latin typeface="Times New Roman"/>
                <a:cs typeface="Times New Roman"/>
              </a:rPr>
              <a:t>Join</a:t>
            </a:r>
            <a:endParaRPr sz="1300">
              <a:latin typeface="Times New Roman"/>
              <a:cs typeface="Times New Roman"/>
            </a:endParaRPr>
          </a:p>
          <a:p>
            <a:pPr marL="441959" lvl="1" indent="-212725">
              <a:lnSpc>
                <a:spcPct val="100000"/>
              </a:lnSpc>
              <a:spcBef>
                <a:spcPts val="70"/>
              </a:spcBef>
              <a:buSzPct val="115384"/>
              <a:buAutoNum type="alphaLcPeriod"/>
              <a:tabLst>
                <a:tab pos="441959" algn="l"/>
              </a:tabLst>
            </a:pPr>
            <a:r>
              <a:rPr sz="1300" dirty="0">
                <a:latin typeface="Times New Roman"/>
                <a:cs typeface="Times New Roman"/>
              </a:rPr>
              <a:t>Conditional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Join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Between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Financial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Tables</a:t>
            </a:r>
            <a:endParaRPr sz="1300">
              <a:latin typeface="Times New Roman"/>
              <a:cs typeface="Times New Roman"/>
            </a:endParaRPr>
          </a:p>
          <a:p>
            <a:pPr marL="226695" indent="-212725">
              <a:lnSpc>
                <a:spcPct val="100000"/>
              </a:lnSpc>
              <a:spcBef>
                <a:spcPts val="85"/>
              </a:spcBef>
              <a:buAutoNum type="arabicPeriod"/>
              <a:tabLst>
                <a:tab pos="226695" algn="l"/>
              </a:tabLst>
            </a:pPr>
            <a:r>
              <a:rPr sz="1500" b="1" spc="-10" dirty="0">
                <a:latin typeface="Times New Roman"/>
                <a:cs typeface="Times New Roman"/>
              </a:rPr>
              <a:t>Objective:</a:t>
            </a:r>
            <a:endParaRPr sz="1500">
              <a:latin typeface="Times New Roman"/>
              <a:cs typeface="Times New Roman"/>
            </a:endParaRPr>
          </a:p>
          <a:p>
            <a:pPr marL="229235" indent="-215265">
              <a:lnSpc>
                <a:spcPct val="100000"/>
              </a:lnSpc>
              <a:spcBef>
                <a:spcPts val="1220"/>
              </a:spcBef>
              <a:buFont typeface="Symbol"/>
              <a:buChar char=""/>
              <a:tabLst>
                <a:tab pos="229235" algn="l"/>
              </a:tabLst>
            </a:pP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design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 populate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relational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tables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with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hierarchical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temporal </a:t>
            </a:r>
            <a:r>
              <a:rPr sz="1300" spc="-10" dirty="0">
                <a:latin typeface="Times New Roman"/>
                <a:cs typeface="Times New Roman"/>
              </a:rPr>
              <a:t>data.</a:t>
            </a:r>
            <a:endParaRPr sz="1300">
              <a:latin typeface="Times New Roman"/>
              <a:cs typeface="Times New Roman"/>
            </a:endParaRPr>
          </a:p>
          <a:p>
            <a:pPr marL="229235" indent="-215265">
              <a:lnSpc>
                <a:spcPct val="100000"/>
              </a:lnSpc>
              <a:spcBef>
                <a:spcPts val="60"/>
              </a:spcBef>
              <a:buFont typeface="Symbol"/>
              <a:buChar char=""/>
              <a:tabLst>
                <a:tab pos="229235" algn="l"/>
              </a:tabLst>
            </a:pP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perform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self-</a:t>
            </a:r>
            <a:r>
              <a:rPr sz="1300" b="1" dirty="0">
                <a:latin typeface="Times New Roman"/>
                <a:cs typeface="Times New Roman"/>
              </a:rPr>
              <a:t>join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on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employee table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retrieve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manager-</a:t>
            </a:r>
            <a:r>
              <a:rPr sz="1300" dirty="0">
                <a:latin typeface="Times New Roman"/>
                <a:cs typeface="Times New Roman"/>
              </a:rPr>
              <a:t>employee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relationships.</a:t>
            </a:r>
            <a:endParaRPr sz="1300">
              <a:latin typeface="Times New Roman"/>
              <a:cs typeface="Times New Roman"/>
            </a:endParaRPr>
          </a:p>
          <a:p>
            <a:pPr marL="229235" marR="194310" indent="-217170">
              <a:lnSpc>
                <a:spcPts val="1510"/>
              </a:lnSpc>
              <a:spcBef>
                <a:spcPts val="130"/>
              </a:spcBef>
              <a:buFont typeface="Symbol"/>
              <a:buChar char=""/>
              <a:tabLst>
                <a:tab pos="229235" algn="l"/>
              </a:tabLst>
            </a:pP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implement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conditional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LEFT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JOIN</a:t>
            </a:r>
            <a:r>
              <a:rPr sz="1300" b="1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between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two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tables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handle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non-matching records.</a:t>
            </a:r>
            <a:endParaRPr sz="1300">
              <a:latin typeface="Times New Roman"/>
              <a:cs typeface="Times New Roman"/>
            </a:endParaRPr>
          </a:p>
          <a:p>
            <a:pPr marL="229235" indent="-215265">
              <a:lnSpc>
                <a:spcPts val="1545"/>
              </a:lnSpc>
              <a:buFont typeface="Symbol"/>
              <a:buChar char=""/>
              <a:tabLst>
                <a:tab pos="229235" algn="l"/>
              </a:tabLst>
            </a:pP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apply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the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IFNULL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function to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handle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missing values in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joined </a:t>
            </a:r>
            <a:r>
              <a:rPr sz="1300" spc="-10" dirty="0">
                <a:latin typeface="Times New Roman"/>
                <a:cs typeface="Times New Roman"/>
              </a:rPr>
              <a:t>queries.</a:t>
            </a:r>
            <a:endParaRPr sz="1300">
              <a:latin typeface="Times New Roman"/>
              <a:cs typeface="Times New Roman"/>
            </a:endParaRPr>
          </a:p>
          <a:p>
            <a:pPr marL="229235" indent="-215265">
              <a:lnSpc>
                <a:spcPct val="100000"/>
              </a:lnSpc>
              <a:spcBef>
                <a:spcPts val="60"/>
              </a:spcBef>
              <a:buFont typeface="Symbol"/>
              <a:buChar char=""/>
              <a:tabLst>
                <a:tab pos="229235" algn="l"/>
              </a:tabLst>
            </a:pP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practice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using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joins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querying structured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business-</a:t>
            </a:r>
            <a:r>
              <a:rPr sz="1300" b="1" dirty="0">
                <a:latin typeface="Times New Roman"/>
                <a:cs typeface="Times New Roman"/>
              </a:rPr>
              <a:t>related</a:t>
            </a:r>
            <a:r>
              <a:rPr sz="1300" b="1" spc="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datasets</a:t>
            </a:r>
            <a:r>
              <a:rPr sz="1300" spc="-10" dirty="0">
                <a:latin typeface="Times New Roman"/>
                <a:cs typeface="Times New Roman"/>
              </a:rPr>
              <a:t>.</a:t>
            </a:r>
            <a:endParaRPr sz="13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1095"/>
              </a:spcBef>
            </a:pPr>
            <a:r>
              <a:rPr sz="1500" b="1" dirty="0">
                <a:latin typeface="Times New Roman"/>
                <a:cs typeface="Times New Roman"/>
              </a:rPr>
              <a:t>3.</a:t>
            </a:r>
            <a:r>
              <a:rPr sz="1500" b="1" spc="165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DBMS</a:t>
            </a:r>
            <a:r>
              <a:rPr sz="1500" b="1" spc="-5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script</a:t>
            </a:r>
            <a:r>
              <a:rPr sz="1500" b="1" spc="-50" dirty="0">
                <a:latin typeface="Times New Roman"/>
                <a:cs typeface="Times New Roman"/>
              </a:rPr>
              <a:t> </a:t>
            </a:r>
            <a:r>
              <a:rPr sz="1500" b="1" dirty="0">
                <a:latin typeface="Times New Roman"/>
                <a:cs typeface="Times New Roman"/>
              </a:rPr>
              <a:t>and</a:t>
            </a:r>
            <a:r>
              <a:rPr sz="1500" b="1" spc="-35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output:</a:t>
            </a:r>
            <a:endParaRPr sz="15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1140"/>
              </a:spcBef>
            </a:pPr>
            <a:r>
              <a:rPr sz="1300" b="1" spc="-10" dirty="0">
                <a:latin typeface="Times New Roman"/>
                <a:cs typeface="Times New Roman"/>
              </a:rPr>
              <a:t>Solution-</a:t>
            </a:r>
            <a:r>
              <a:rPr sz="1300" b="1" spc="-25" dirty="0">
                <a:latin typeface="Times New Roman"/>
                <a:cs typeface="Times New Roman"/>
              </a:rPr>
              <a:t>(a)</a:t>
            </a:r>
            <a:endParaRPr sz="1300">
              <a:latin typeface="Times New Roman"/>
              <a:cs typeface="Times New Roman"/>
            </a:endParaRPr>
          </a:p>
          <a:p>
            <a:pPr marL="13970" marR="3862704">
              <a:lnSpc>
                <a:spcPts val="2270"/>
              </a:lnSpc>
              <a:spcBef>
                <a:spcPts val="155"/>
              </a:spcBef>
            </a:pPr>
            <a:r>
              <a:rPr sz="1300" dirty="0">
                <a:latin typeface="Times New Roman"/>
                <a:cs typeface="Times New Roman"/>
              </a:rPr>
              <a:t>CREATE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DATABASE</a:t>
            </a:r>
            <a:r>
              <a:rPr sz="1300" spc="-55" dirty="0">
                <a:latin typeface="Times New Roman"/>
                <a:cs typeface="Times New Roman"/>
              </a:rPr>
              <a:t> </a:t>
            </a:r>
            <a:r>
              <a:rPr sz="1300" i="1" spc="-10" dirty="0">
                <a:latin typeface="Times New Roman"/>
                <a:cs typeface="Times New Roman"/>
              </a:rPr>
              <a:t>company</a:t>
            </a:r>
            <a:r>
              <a:rPr sz="1300" spc="-10" dirty="0">
                <a:latin typeface="Times New Roman"/>
                <a:cs typeface="Times New Roman"/>
              </a:rPr>
              <a:t>; </a:t>
            </a:r>
            <a:r>
              <a:rPr sz="1300" dirty="0">
                <a:latin typeface="Times New Roman"/>
                <a:cs typeface="Times New Roman"/>
              </a:rPr>
              <a:t>USE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company;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75"/>
              </a:spcBef>
            </a:pPr>
            <a:endParaRPr sz="1300">
              <a:latin typeface="Times New Roman"/>
              <a:cs typeface="Times New Roman"/>
            </a:endParaRPr>
          </a:p>
          <a:p>
            <a:pPr marL="180340" marR="4070350" indent="-167005" algn="just">
              <a:lnSpc>
                <a:spcPct val="144700"/>
              </a:lnSpc>
            </a:pPr>
            <a:r>
              <a:rPr sz="1300" dirty="0">
                <a:latin typeface="Times New Roman"/>
                <a:cs typeface="Times New Roman"/>
              </a:rPr>
              <a:t>CREATE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TABLE</a:t>
            </a:r>
            <a:r>
              <a:rPr sz="1300" spc="12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employee</a:t>
            </a:r>
            <a:r>
              <a:rPr sz="1300" i="1" spc="12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( </a:t>
            </a:r>
            <a:r>
              <a:rPr sz="1300" dirty="0">
                <a:latin typeface="Times New Roman"/>
                <a:cs typeface="Times New Roman"/>
              </a:rPr>
              <a:t>empid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INT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PRIMARY</a:t>
            </a:r>
            <a:r>
              <a:rPr sz="1300" i="1" spc="45" dirty="0">
                <a:latin typeface="Times New Roman"/>
                <a:cs typeface="Times New Roman"/>
              </a:rPr>
              <a:t> </a:t>
            </a:r>
            <a:r>
              <a:rPr sz="1300" i="1" spc="-20" dirty="0">
                <a:latin typeface="Times New Roman"/>
                <a:cs typeface="Times New Roman"/>
              </a:rPr>
              <a:t>KEY</a:t>
            </a:r>
            <a:r>
              <a:rPr sz="1300" spc="-20" dirty="0">
                <a:latin typeface="Times New Roman"/>
                <a:cs typeface="Times New Roman"/>
              </a:rPr>
              <a:t>, </a:t>
            </a:r>
            <a:r>
              <a:rPr sz="1300" dirty="0">
                <a:latin typeface="Times New Roman"/>
                <a:cs typeface="Times New Roman"/>
              </a:rPr>
              <a:t>ename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VARCHAR(50),</a:t>
            </a:r>
            <a:endParaRPr sz="1300">
              <a:latin typeface="Times New Roman"/>
              <a:cs typeface="Times New Roman"/>
            </a:endParaRPr>
          </a:p>
          <a:p>
            <a:pPr marL="180340" marR="4008754" algn="just">
              <a:lnSpc>
                <a:spcPct val="144600"/>
              </a:lnSpc>
              <a:spcBef>
                <a:spcPts val="25"/>
              </a:spcBef>
            </a:pPr>
            <a:r>
              <a:rPr sz="1300" dirty="0">
                <a:latin typeface="Times New Roman"/>
                <a:cs typeface="Times New Roman"/>
              </a:rPr>
              <a:t>department</a:t>
            </a:r>
            <a:r>
              <a:rPr sz="1300" spc="1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VARCHAR(50), </a:t>
            </a:r>
            <a:r>
              <a:rPr sz="1300" dirty="0">
                <a:latin typeface="Times New Roman"/>
                <a:cs typeface="Times New Roman"/>
              </a:rPr>
              <a:t>managerid</a:t>
            </a:r>
            <a:r>
              <a:rPr sz="1300" spc="-6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INT</a:t>
            </a:r>
            <a:endParaRPr sz="13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720"/>
              </a:spcBef>
            </a:pPr>
            <a:r>
              <a:rPr sz="1300" spc="-25" dirty="0">
                <a:latin typeface="Times New Roman"/>
                <a:cs typeface="Times New Roman"/>
              </a:rPr>
              <a:t>);</a:t>
            </a:r>
            <a:endParaRPr sz="1300">
              <a:latin typeface="Times New Roman"/>
              <a:cs typeface="Times New Roman"/>
            </a:endParaRPr>
          </a:p>
          <a:p>
            <a:pPr marL="13970" marR="1040765">
              <a:lnSpc>
                <a:spcPct val="143800"/>
              </a:lnSpc>
              <a:spcBef>
                <a:spcPts val="10"/>
              </a:spcBef>
            </a:pPr>
            <a:r>
              <a:rPr sz="1300" dirty="0">
                <a:latin typeface="Times New Roman"/>
                <a:cs typeface="Times New Roman"/>
              </a:rPr>
              <a:t>INSERT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INTO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employee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(empid,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ename,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department,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managerid)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VALUES </a:t>
            </a:r>
            <a:r>
              <a:rPr sz="1300" dirty="0">
                <a:latin typeface="Times New Roman"/>
                <a:cs typeface="Times New Roman"/>
              </a:rPr>
              <a:t>(1,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'Alice',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'HR',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NULL),</a:t>
            </a:r>
            <a:endParaRPr sz="1300">
              <a:latin typeface="Times New Roman"/>
              <a:cs typeface="Times New Roman"/>
            </a:endParaRPr>
          </a:p>
          <a:p>
            <a:pPr marL="13970">
              <a:lnSpc>
                <a:spcPct val="100000"/>
              </a:lnSpc>
              <a:spcBef>
                <a:spcPts val="710"/>
              </a:spcBef>
            </a:pPr>
            <a:r>
              <a:rPr sz="1300" dirty="0">
                <a:latin typeface="Times New Roman"/>
                <a:cs typeface="Times New Roman"/>
              </a:rPr>
              <a:t>(2,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'Bob',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'Finance',</a:t>
            </a:r>
            <a:r>
              <a:rPr sz="1300" spc="-25" dirty="0">
                <a:latin typeface="Times New Roman"/>
                <a:cs typeface="Times New Roman"/>
              </a:rPr>
              <a:t> 1),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6182359" y="330200"/>
            <a:ext cx="0" cy="49403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0"/>
                </a:moveTo>
                <a:lnTo>
                  <a:pt x="0" y="493775"/>
                </a:lnTo>
              </a:path>
            </a:pathLst>
          </a:custGeom>
          <a:ln w="2743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9476" y="133604"/>
            <a:ext cx="3446145" cy="625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solidFill>
                  <a:srgbClr val="BE0000"/>
                </a:solidFill>
                <a:latin typeface="Impact"/>
                <a:cs typeface="Impact"/>
              </a:rPr>
              <a:t>DEPARTMENT</a:t>
            </a:r>
            <a:r>
              <a:rPr sz="1950" spc="85" dirty="0">
                <a:solidFill>
                  <a:srgbClr val="BE0000"/>
                </a:solidFill>
                <a:latin typeface="Impact"/>
                <a:cs typeface="Impact"/>
              </a:rPr>
              <a:t> </a:t>
            </a:r>
            <a:r>
              <a:rPr sz="1950" spc="-25" dirty="0">
                <a:solidFill>
                  <a:srgbClr val="BE0000"/>
                </a:solidFill>
                <a:latin typeface="Impact"/>
                <a:cs typeface="Impact"/>
              </a:rPr>
              <a:t>OF</a:t>
            </a:r>
            <a:endParaRPr sz="195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50" dirty="0">
                <a:solidFill>
                  <a:srgbClr val="0C0C0C"/>
                </a:solidFill>
                <a:latin typeface="Impact"/>
                <a:cs typeface="Impact"/>
              </a:rPr>
              <a:t>COMPUTER</a:t>
            </a:r>
            <a:r>
              <a:rPr sz="1950" spc="20" dirty="0">
                <a:solidFill>
                  <a:srgbClr val="0C0C0C"/>
                </a:solidFill>
                <a:latin typeface="Impact"/>
                <a:cs typeface="Impact"/>
              </a:rPr>
              <a:t> </a:t>
            </a:r>
            <a:r>
              <a:rPr sz="1950" dirty="0">
                <a:solidFill>
                  <a:srgbClr val="0C0C0C"/>
                </a:solidFill>
                <a:latin typeface="Impact"/>
                <a:cs typeface="Impact"/>
              </a:rPr>
              <a:t>SCIENCE</a:t>
            </a:r>
            <a:r>
              <a:rPr sz="1950" spc="65" dirty="0">
                <a:solidFill>
                  <a:srgbClr val="0C0C0C"/>
                </a:solidFill>
                <a:latin typeface="Impact"/>
                <a:cs typeface="Impact"/>
              </a:rPr>
              <a:t> </a:t>
            </a:r>
            <a:r>
              <a:rPr sz="1950" dirty="0">
                <a:solidFill>
                  <a:srgbClr val="0C0C0C"/>
                </a:solidFill>
                <a:latin typeface="Impact"/>
                <a:cs typeface="Impact"/>
              </a:rPr>
              <a:t>&amp;</a:t>
            </a:r>
            <a:r>
              <a:rPr sz="1950" spc="35" dirty="0">
                <a:solidFill>
                  <a:srgbClr val="0C0C0C"/>
                </a:solidFill>
                <a:latin typeface="Impact"/>
                <a:cs typeface="Impact"/>
              </a:rPr>
              <a:t> </a:t>
            </a:r>
            <a:r>
              <a:rPr sz="1950" spc="-10" dirty="0">
                <a:solidFill>
                  <a:srgbClr val="0C0C0C"/>
                </a:solidFill>
                <a:latin typeface="Impact"/>
                <a:cs typeface="Impact"/>
              </a:rPr>
              <a:t>ENGINEERING</a:t>
            </a:r>
            <a:endParaRPr sz="1950">
              <a:latin typeface="Impact"/>
              <a:cs typeface="Impac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6919" y="5184140"/>
            <a:ext cx="6234430" cy="171437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6251" y="1049172"/>
            <a:ext cx="2945130" cy="404812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85"/>
              </a:spcBef>
            </a:pPr>
            <a:r>
              <a:rPr sz="1300" dirty="0">
                <a:latin typeface="Times New Roman"/>
                <a:cs typeface="Times New Roman"/>
              </a:rPr>
              <a:t>(3,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'Charlie',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'IT',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1),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300" dirty="0">
                <a:latin typeface="Times New Roman"/>
                <a:cs typeface="Times New Roman"/>
              </a:rPr>
              <a:t>(4,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'David',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'Finance',</a:t>
            </a:r>
            <a:r>
              <a:rPr sz="1300" spc="-25" dirty="0">
                <a:latin typeface="Times New Roman"/>
                <a:cs typeface="Times New Roman"/>
              </a:rPr>
              <a:t> 2),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300" dirty="0">
                <a:latin typeface="Times New Roman"/>
                <a:cs typeface="Times New Roman"/>
              </a:rPr>
              <a:t>(5,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'Eve',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'IT',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3),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300" dirty="0">
                <a:latin typeface="Times New Roman"/>
                <a:cs typeface="Times New Roman"/>
              </a:rPr>
              <a:t>(6,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'Frank',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'HR',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1);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48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1300" spc="-10" dirty="0">
                <a:latin typeface="Times New Roman"/>
                <a:cs typeface="Times New Roman"/>
              </a:rPr>
              <a:t>SELECT</a:t>
            </a:r>
            <a:endParaRPr sz="1300">
              <a:latin typeface="Times New Roman"/>
              <a:cs typeface="Times New Roman"/>
            </a:endParaRPr>
          </a:p>
          <a:p>
            <a:pPr marL="179070">
              <a:lnSpc>
                <a:spcPct val="100000"/>
              </a:lnSpc>
              <a:spcBef>
                <a:spcPts val="695"/>
              </a:spcBef>
            </a:pPr>
            <a:r>
              <a:rPr sz="1300" dirty="0">
                <a:latin typeface="Times New Roman"/>
                <a:cs typeface="Times New Roman"/>
              </a:rPr>
              <a:t>e.ename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AS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EmployeeName,</a:t>
            </a:r>
            <a:endParaRPr sz="1300">
              <a:latin typeface="Times New Roman"/>
              <a:cs typeface="Times New Roman"/>
            </a:endParaRPr>
          </a:p>
          <a:p>
            <a:pPr marL="179070" marR="119380">
              <a:lnSpc>
                <a:spcPct val="145400"/>
              </a:lnSpc>
              <a:spcBef>
                <a:spcPts val="5"/>
              </a:spcBef>
            </a:pPr>
            <a:r>
              <a:rPr sz="1300" dirty="0">
                <a:latin typeface="Times New Roman"/>
                <a:cs typeface="Times New Roman"/>
              </a:rPr>
              <a:t>e.department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AS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EmployeeDepartment, </a:t>
            </a:r>
            <a:r>
              <a:rPr sz="1300" dirty="0">
                <a:latin typeface="Times New Roman"/>
                <a:cs typeface="Times New Roman"/>
              </a:rPr>
              <a:t>m.ename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ManagerName, </a:t>
            </a:r>
            <a:r>
              <a:rPr sz="1300" dirty="0">
                <a:latin typeface="Times New Roman"/>
                <a:cs typeface="Times New Roman"/>
              </a:rPr>
              <a:t>m.department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ManagerDepartment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300" spc="-20" dirty="0">
                <a:latin typeface="Times New Roman"/>
                <a:cs typeface="Times New Roman"/>
              </a:rPr>
              <a:t>FROM</a:t>
            </a:r>
            <a:endParaRPr sz="1300">
              <a:latin typeface="Times New Roman"/>
              <a:cs typeface="Times New Roman"/>
            </a:endParaRPr>
          </a:p>
          <a:p>
            <a:pPr marL="12700" marR="2015489" indent="164465">
              <a:lnSpc>
                <a:spcPct val="143800"/>
              </a:lnSpc>
              <a:spcBef>
                <a:spcPts val="10"/>
              </a:spcBef>
            </a:pPr>
            <a:r>
              <a:rPr sz="1300" spc="-10" dirty="0">
                <a:latin typeface="Times New Roman"/>
                <a:cs typeface="Times New Roman"/>
              </a:rPr>
              <a:t>employee</a:t>
            </a:r>
            <a:r>
              <a:rPr sz="1300" spc="-50" dirty="0">
                <a:latin typeface="Times New Roman"/>
                <a:cs typeface="Times New Roman"/>
              </a:rPr>
              <a:t> e </a:t>
            </a:r>
            <a:r>
              <a:rPr sz="1300" dirty="0">
                <a:latin typeface="Times New Roman"/>
                <a:cs typeface="Times New Roman"/>
              </a:rPr>
              <a:t>LEFT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JOIN</a:t>
            </a:r>
            <a:endParaRPr sz="1300">
              <a:latin typeface="Times New Roman"/>
              <a:cs typeface="Times New Roman"/>
            </a:endParaRPr>
          </a:p>
          <a:p>
            <a:pPr marL="179070">
              <a:lnSpc>
                <a:spcPct val="100000"/>
              </a:lnSpc>
              <a:spcBef>
                <a:spcPts val="710"/>
              </a:spcBef>
            </a:pPr>
            <a:r>
              <a:rPr sz="1300" dirty="0">
                <a:latin typeface="Times New Roman"/>
                <a:cs typeface="Times New Roman"/>
              </a:rPr>
              <a:t>employee m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ON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e.managerid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=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m.empid;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6251" y="6890918"/>
            <a:ext cx="1945005" cy="23202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</a:pPr>
            <a:r>
              <a:rPr sz="1300" b="1" spc="-10" dirty="0">
                <a:latin typeface="Times New Roman"/>
                <a:cs typeface="Times New Roman"/>
              </a:rPr>
              <a:t>Solution-</a:t>
            </a:r>
            <a:r>
              <a:rPr sz="1300" b="1" spc="-25" dirty="0">
                <a:latin typeface="Times New Roman"/>
                <a:cs typeface="Times New Roman"/>
              </a:rPr>
              <a:t>(b)</a:t>
            </a:r>
            <a:endParaRPr sz="1300">
              <a:latin typeface="Times New Roman"/>
              <a:cs typeface="Times New Roman"/>
            </a:endParaRPr>
          </a:p>
          <a:p>
            <a:pPr marL="12700" marR="156845">
              <a:lnSpc>
                <a:spcPts val="2240"/>
              </a:lnSpc>
              <a:spcBef>
                <a:spcPts val="180"/>
              </a:spcBef>
            </a:pPr>
            <a:r>
              <a:rPr sz="1300" dirty="0">
                <a:latin typeface="Times New Roman"/>
                <a:cs typeface="Times New Roman"/>
              </a:rPr>
              <a:t>create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database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i="1" spc="-10" dirty="0">
                <a:latin typeface="Times New Roman"/>
                <a:cs typeface="Times New Roman"/>
              </a:rPr>
              <a:t>company2</a:t>
            </a:r>
            <a:r>
              <a:rPr sz="1300" spc="-10" dirty="0">
                <a:latin typeface="Times New Roman"/>
                <a:cs typeface="Times New Roman"/>
              </a:rPr>
              <a:t>; </a:t>
            </a:r>
            <a:r>
              <a:rPr sz="1300" dirty="0">
                <a:latin typeface="Times New Roman"/>
                <a:cs typeface="Times New Roman"/>
              </a:rPr>
              <a:t>use</a:t>
            </a:r>
            <a:r>
              <a:rPr sz="1300" spc="204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company2;</a:t>
            </a:r>
            <a:endParaRPr sz="1300">
              <a:latin typeface="Times New Roman"/>
              <a:cs typeface="Times New Roman"/>
            </a:endParaRPr>
          </a:p>
          <a:p>
            <a:pPr marL="179070" marR="5080" indent="-167005">
              <a:lnSpc>
                <a:spcPts val="2270"/>
              </a:lnSpc>
              <a:spcBef>
                <a:spcPts val="10"/>
              </a:spcBef>
            </a:pPr>
            <a:r>
              <a:rPr sz="1300" spc="-10" dirty="0">
                <a:latin typeface="Times New Roman"/>
                <a:cs typeface="Times New Roman"/>
              </a:rPr>
              <a:t>CREATE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TABLE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Year_tbl</a:t>
            </a:r>
            <a:r>
              <a:rPr sz="1300" i="1" spc="-3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( </a:t>
            </a:r>
            <a:r>
              <a:rPr sz="1300" dirty="0">
                <a:latin typeface="Times New Roman"/>
                <a:cs typeface="Times New Roman"/>
              </a:rPr>
              <a:t>ID</a:t>
            </a:r>
            <a:r>
              <a:rPr sz="1300" spc="-20" dirty="0">
                <a:latin typeface="Times New Roman"/>
                <a:cs typeface="Times New Roman"/>
              </a:rPr>
              <a:t> INT,</a:t>
            </a:r>
            <a:endParaRPr sz="1300">
              <a:latin typeface="Times New Roman"/>
              <a:cs typeface="Times New Roman"/>
            </a:endParaRPr>
          </a:p>
          <a:p>
            <a:pPr marL="179070">
              <a:lnSpc>
                <a:spcPct val="100000"/>
              </a:lnSpc>
              <a:spcBef>
                <a:spcPts val="509"/>
              </a:spcBef>
            </a:pPr>
            <a:r>
              <a:rPr sz="1300" spc="-10" dirty="0">
                <a:latin typeface="Times New Roman"/>
                <a:cs typeface="Times New Roman"/>
              </a:rPr>
              <a:t>YEAR</a:t>
            </a:r>
            <a:r>
              <a:rPr sz="1300" spc="-9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INT,</a:t>
            </a:r>
            <a:endParaRPr sz="1300">
              <a:latin typeface="Times New Roman"/>
              <a:cs typeface="Times New Roman"/>
            </a:endParaRPr>
          </a:p>
          <a:p>
            <a:pPr marL="179070">
              <a:lnSpc>
                <a:spcPct val="100000"/>
              </a:lnSpc>
              <a:spcBef>
                <a:spcPts val="710"/>
              </a:spcBef>
            </a:pPr>
            <a:r>
              <a:rPr sz="1300" dirty="0">
                <a:latin typeface="Times New Roman"/>
                <a:cs typeface="Times New Roman"/>
              </a:rPr>
              <a:t>NPV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INT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300" spc="-25" dirty="0">
                <a:latin typeface="Times New Roman"/>
                <a:cs typeface="Times New Roman"/>
              </a:rPr>
              <a:t>);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94690" y="179704"/>
            <a:ext cx="2792095" cy="838200"/>
            <a:chOff x="694690" y="179704"/>
            <a:chExt cx="2792095" cy="8382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690" y="179704"/>
              <a:ext cx="528828" cy="838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6273" y="804545"/>
              <a:ext cx="2310383" cy="213359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6182359" y="330200"/>
            <a:ext cx="0" cy="49403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0"/>
                </a:moveTo>
                <a:lnTo>
                  <a:pt x="0" y="493775"/>
                </a:lnTo>
              </a:path>
            </a:pathLst>
          </a:custGeom>
          <a:ln w="2743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9476" y="133604"/>
            <a:ext cx="3446145" cy="625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solidFill>
                  <a:srgbClr val="BE0000"/>
                </a:solidFill>
                <a:latin typeface="Impact"/>
                <a:cs typeface="Impact"/>
              </a:rPr>
              <a:t>DEPARTMENT</a:t>
            </a:r>
            <a:r>
              <a:rPr sz="1950" spc="85" dirty="0">
                <a:solidFill>
                  <a:srgbClr val="BE0000"/>
                </a:solidFill>
                <a:latin typeface="Impact"/>
                <a:cs typeface="Impact"/>
              </a:rPr>
              <a:t> </a:t>
            </a:r>
            <a:r>
              <a:rPr sz="1950" spc="-25" dirty="0">
                <a:solidFill>
                  <a:srgbClr val="BE0000"/>
                </a:solidFill>
                <a:latin typeface="Impact"/>
                <a:cs typeface="Impact"/>
              </a:rPr>
              <a:t>OF</a:t>
            </a:r>
            <a:endParaRPr sz="195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50" dirty="0">
                <a:solidFill>
                  <a:srgbClr val="0C0C0C"/>
                </a:solidFill>
                <a:latin typeface="Impact"/>
                <a:cs typeface="Impact"/>
              </a:rPr>
              <a:t>COMPUTER</a:t>
            </a:r>
            <a:r>
              <a:rPr sz="1950" spc="20" dirty="0">
                <a:solidFill>
                  <a:srgbClr val="0C0C0C"/>
                </a:solidFill>
                <a:latin typeface="Impact"/>
                <a:cs typeface="Impact"/>
              </a:rPr>
              <a:t> </a:t>
            </a:r>
            <a:r>
              <a:rPr sz="1950" dirty="0">
                <a:solidFill>
                  <a:srgbClr val="0C0C0C"/>
                </a:solidFill>
                <a:latin typeface="Impact"/>
                <a:cs typeface="Impact"/>
              </a:rPr>
              <a:t>SCIENCE</a:t>
            </a:r>
            <a:r>
              <a:rPr sz="1950" spc="65" dirty="0">
                <a:solidFill>
                  <a:srgbClr val="0C0C0C"/>
                </a:solidFill>
                <a:latin typeface="Impact"/>
                <a:cs typeface="Impact"/>
              </a:rPr>
              <a:t> </a:t>
            </a:r>
            <a:r>
              <a:rPr sz="1950" dirty="0">
                <a:solidFill>
                  <a:srgbClr val="0C0C0C"/>
                </a:solidFill>
                <a:latin typeface="Impact"/>
                <a:cs typeface="Impact"/>
              </a:rPr>
              <a:t>&amp;</a:t>
            </a:r>
            <a:r>
              <a:rPr sz="1950" spc="35" dirty="0">
                <a:solidFill>
                  <a:srgbClr val="0C0C0C"/>
                </a:solidFill>
                <a:latin typeface="Impact"/>
                <a:cs typeface="Impact"/>
              </a:rPr>
              <a:t> </a:t>
            </a:r>
            <a:r>
              <a:rPr sz="1950" spc="-10" dirty="0">
                <a:solidFill>
                  <a:srgbClr val="0C0C0C"/>
                </a:solidFill>
                <a:latin typeface="Impact"/>
                <a:cs typeface="Impact"/>
              </a:rPr>
              <a:t>ENGINEERING</a:t>
            </a:r>
            <a:endParaRPr sz="1950">
              <a:latin typeface="Impact"/>
              <a:cs typeface="Impac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6251" y="1334160"/>
            <a:ext cx="2926715" cy="80778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9070" marR="1031875" indent="-167005">
              <a:lnSpc>
                <a:spcPct val="145400"/>
              </a:lnSpc>
              <a:spcBef>
                <a:spcPts val="100"/>
              </a:spcBef>
            </a:pPr>
            <a:r>
              <a:rPr sz="1300" dirty="0">
                <a:latin typeface="Times New Roman"/>
                <a:cs typeface="Times New Roman"/>
              </a:rPr>
              <a:t>CREATE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TABLE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Queries</a:t>
            </a:r>
            <a:r>
              <a:rPr sz="1300" i="1" spc="-45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( </a:t>
            </a:r>
            <a:r>
              <a:rPr sz="1300" dirty="0">
                <a:latin typeface="Times New Roman"/>
                <a:cs typeface="Times New Roman"/>
              </a:rPr>
              <a:t>ID</a:t>
            </a:r>
            <a:r>
              <a:rPr sz="1300" spc="-20" dirty="0">
                <a:latin typeface="Times New Roman"/>
                <a:cs typeface="Times New Roman"/>
              </a:rPr>
              <a:t> INT,</a:t>
            </a:r>
            <a:endParaRPr sz="1300">
              <a:latin typeface="Times New Roman"/>
              <a:cs typeface="Times New Roman"/>
            </a:endParaRPr>
          </a:p>
          <a:p>
            <a:pPr marL="179070">
              <a:lnSpc>
                <a:spcPct val="100000"/>
              </a:lnSpc>
              <a:spcBef>
                <a:spcPts val="720"/>
              </a:spcBef>
            </a:pPr>
            <a:r>
              <a:rPr sz="1300" dirty="0">
                <a:latin typeface="Times New Roman"/>
                <a:cs typeface="Times New Roman"/>
              </a:rPr>
              <a:t>YEAR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INT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1300" spc="-25" dirty="0">
                <a:latin typeface="Times New Roman"/>
                <a:cs typeface="Times New Roman"/>
              </a:rPr>
              <a:t>);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5080">
              <a:lnSpc>
                <a:spcPct val="145600"/>
              </a:lnSpc>
            </a:pPr>
            <a:r>
              <a:rPr sz="1300" dirty="0">
                <a:latin typeface="Times New Roman"/>
                <a:cs typeface="Times New Roman"/>
              </a:rPr>
              <a:t>INSERT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INTO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Year_tbl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(ID,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YEAR,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NPV) </a:t>
            </a:r>
            <a:r>
              <a:rPr sz="1300" spc="-10" dirty="0">
                <a:latin typeface="Times New Roman"/>
                <a:cs typeface="Times New Roman"/>
              </a:rPr>
              <a:t>VALUES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300" dirty="0">
                <a:latin typeface="Times New Roman"/>
                <a:cs typeface="Times New Roman"/>
              </a:rPr>
              <a:t>(1,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2018, </a:t>
            </a:r>
            <a:r>
              <a:rPr sz="1300" spc="-10" dirty="0">
                <a:latin typeface="Times New Roman"/>
                <a:cs typeface="Times New Roman"/>
              </a:rPr>
              <a:t>100),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300" dirty="0">
                <a:latin typeface="Times New Roman"/>
                <a:cs typeface="Times New Roman"/>
              </a:rPr>
              <a:t>(7,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2020, </a:t>
            </a:r>
            <a:r>
              <a:rPr sz="1300" spc="-20" dirty="0">
                <a:latin typeface="Times New Roman"/>
                <a:cs typeface="Times New Roman"/>
              </a:rPr>
              <a:t>30),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300" dirty="0">
                <a:latin typeface="Times New Roman"/>
                <a:cs typeface="Times New Roman"/>
              </a:rPr>
              <a:t>(13,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2019,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40),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300" dirty="0">
                <a:latin typeface="Times New Roman"/>
                <a:cs typeface="Times New Roman"/>
              </a:rPr>
              <a:t>(1,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2019, </a:t>
            </a:r>
            <a:r>
              <a:rPr sz="1300" spc="-10" dirty="0">
                <a:latin typeface="Times New Roman"/>
                <a:cs typeface="Times New Roman"/>
              </a:rPr>
              <a:t>113),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</a:pPr>
            <a:r>
              <a:rPr sz="1300" dirty="0">
                <a:latin typeface="Times New Roman"/>
                <a:cs typeface="Times New Roman"/>
              </a:rPr>
              <a:t>(2,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2008, </a:t>
            </a:r>
            <a:r>
              <a:rPr sz="1300" spc="-10" dirty="0">
                <a:latin typeface="Times New Roman"/>
                <a:cs typeface="Times New Roman"/>
              </a:rPr>
              <a:t>121),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300" dirty="0">
                <a:latin typeface="Times New Roman"/>
                <a:cs typeface="Times New Roman"/>
              </a:rPr>
              <a:t>(3,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2009, </a:t>
            </a:r>
            <a:r>
              <a:rPr sz="1300" spc="-20" dirty="0">
                <a:latin typeface="Times New Roman"/>
                <a:cs typeface="Times New Roman"/>
              </a:rPr>
              <a:t>12),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300" dirty="0">
                <a:latin typeface="Times New Roman"/>
                <a:cs typeface="Times New Roman"/>
              </a:rPr>
              <a:t>(11,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2020,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99),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300" dirty="0">
                <a:latin typeface="Times New Roman"/>
                <a:cs typeface="Times New Roman"/>
              </a:rPr>
              <a:t>(7,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2019,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0);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300">
              <a:latin typeface="Times New Roman"/>
              <a:cs typeface="Times New Roman"/>
            </a:endParaRPr>
          </a:p>
          <a:p>
            <a:pPr marL="12700" marR="481330">
              <a:lnSpc>
                <a:spcPct val="144600"/>
              </a:lnSpc>
            </a:pPr>
            <a:r>
              <a:rPr sz="1300" dirty="0">
                <a:latin typeface="Times New Roman"/>
                <a:cs typeface="Times New Roman"/>
              </a:rPr>
              <a:t>INSERT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INTO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Queries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(ID,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YEAR) </a:t>
            </a:r>
            <a:r>
              <a:rPr sz="1300" spc="-10" dirty="0">
                <a:latin typeface="Times New Roman"/>
                <a:cs typeface="Times New Roman"/>
              </a:rPr>
              <a:t>VALUES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1300" dirty="0">
                <a:latin typeface="Times New Roman"/>
                <a:cs typeface="Times New Roman"/>
              </a:rPr>
              <a:t>(1,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2019),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5"/>
              </a:spcBef>
            </a:pPr>
            <a:r>
              <a:rPr sz="1300" dirty="0">
                <a:latin typeface="Times New Roman"/>
                <a:cs typeface="Times New Roman"/>
              </a:rPr>
              <a:t>(2,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2008),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00"/>
              </a:spcBef>
            </a:pPr>
            <a:r>
              <a:rPr sz="1300" dirty="0">
                <a:latin typeface="Times New Roman"/>
                <a:cs typeface="Times New Roman"/>
              </a:rPr>
              <a:t>(3,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2009),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300" dirty="0">
                <a:latin typeface="Times New Roman"/>
                <a:cs typeface="Times New Roman"/>
              </a:rPr>
              <a:t>(7,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2018),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300" dirty="0">
                <a:latin typeface="Times New Roman"/>
                <a:cs typeface="Times New Roman"/>
              </a:rPr>
              <a:t>(7,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2019),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20"/>
              </a:spcBef>
            </a:pPr>
            <a:r>
              <a:rPr sz="1300" dirty="0">
                <a:latin typeface="Times New Roman"/>
                <a:cs typeface="Times New Roman"/>
              </a:rPr>
              <a:t>(7,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2020),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685"/>
              </a:spcBef>
            </a:pPr>
            <a:r>
              <a:rPr sz="1300" dirty="0">
                <a:latin typeface="Times New Roman"/>
                <a:cs typeface="Times New Roman"/>
              </a:rPr>
              <a:t>(13,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2019);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70"/>
              </a:spcBef>
            </a:pPr>
            <a:endParaRPr sz="1300">
              <a:latin typeface="Times New Roman"/>
              <a:cs typeface="Times New Roman"/>
            </a:endParaRPr>
          </a:p>
          <a:p>
            <a:pPr marL="179070" marR="2308225" indent="-167005">
              <a:lnSpc>
                <a:spcPct val="145400"/>
              </a:lnSpc>
            </a:pPr>
            <a:r>
              <a:rPr sz="1300" spc="-25" dirty="0">
                <a:latin typeface="Times New Roman"/>
                <a:cs typeface="Times New Roman"/>
              </a:rPr>
              <a:t>SELECT </a:t>
            </a:r>
            <a:r>
              <a:rPr sz="1300" spc="-10" dirty="0">
                <a:latin typeface="Times New Roman"/>
                <a:cs typeface="Times New Roman"/>
              </a:rPr>
              <a:t>q.ID,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93419" y="179704"/>
            <a:ext cx="2794000" cy="838200"/>
            <a:chOff x="693419" y="179704"/>
            <a:chExt cx="2794000" cy="8382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3419" y="179704"/>
              <a:ext cx="530352" cy="8382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76527" y="804545"/>
              <a:ext cx="2310384" cy="213359"/>
            </a:xfrm>
            <a:prstGeom prst="rect">
              <a:avLst/>
            </a:prstGeom>
          </p:spPr>
        </p:pic>
      </p:grpSp>
      <p:sp>
        <p:nvSpPr>
          <p:cNvPr id="7" name="object 7"/>
          <p:cNvSpPr/>
          <p:nvPr/>
        </p:nvSpPr>
        <p:spPr>
          <a:xfrm>
            <a:off x="6182359" y="330200"/>
            <a:ext cx="0" cy="49403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0"/>
                </a:moveTo>
                <a:lnTo>
                  <a:pt x="0" y="493775"/>
                </a:lnTo>
              </a:path>
            </a:pathLst>
          </a:custGeom>
          <a:ln w="2743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49476" y="133604"/>
            <a:ext cx="3446145" cy="6254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950" dirty="0">
                <a:solidFill>
                  <a:srgbClr val="BE0000"/>
                </a:solidFill>
                <a:latin typeface="Impact"/>
                <a:cs typeface="Impact"/>
              </a:rPr>
              <a:t>DEPARTMENT</a:t>
            </a:r>
            <a:r>
              <a:rPr sz="1950" spc="85" dirty="0">
                <a:solidFill>
                  <a:srgbClr val="BE0000"/>
                </a:solidFill>
                <a:latin typeface="Impact"/>
                <a:cs typeface="Impact"/>
              </a:rPr>
              <a:t> </a:t>
            </a:r>
            <a:r>
              <a:rPr sz="1950" spc="-25" dirty="0">
                <a:solidFill>
                  <a:srgbClr val="BE0000"/>
                </a:solidFill>
                <a:latin typeface="Impact"/>
                <a:cs typeface="Impact"/>
              </a:rPr>
              <a:t>OF</a:t>
            </a:r>
            <a:endParaRPr sz="1950">
              <a:latin typeface="Impact"/>
              <a:cs typeface="Impact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1950" dirty="0">
                <a:solidFill>
                  <a:srgbClr val="0C0C0C"/>
                </a:solidFill>
                <a:latin typeface="Impact"/>
                <a:cs typeface="Impact"/>
              </a:rPr>
              <a:t>COMPUTER</a:t>
            </a:r>
            <a:r>
              <a:rPr sz="1950" spc="20" dirty="0">
                <a:solidFill>
                  <a:srgbClr val="0C0C0C"/>
                </a:solidFill>
                <a:latin typeface="Impact"/>
                <a:cs typeface="Impact"/>
              </a:rPr>
              <a:t> </a:t>
            </a:r>
            <a:r>
              <a:rPr sz="1950" dirty="0">
                <a:solidFill>
                  <a:srgbClr val="0C0C0C"/>
                </a:solidFill>
                <a:latin typeface="Impact"/>
                <a:cs typeface="Impact"/>
              </a:rPr>
              <a:t>SCIENCE</a:t>
            </a:r>
            <a:r>
              <a:rPr sz="1950" spc="65" dirty="0">
                <a:solidFill>
                  <a:srgbClr val="0C0C0C"/>
                </a:solidFill>
                <a:latin typeface="Impact"/>
                <a:cs typeface="Impact"/>
              </a:rPr>
              <a:t> </a:t>
            </a:r>
            <a:r>
              <a:rPr sz="1950" dirty="0">
                <a:solidFill>
                  <a:srgbClr val="0C0C0C"/>
                </a:solidFill>
                <a:latin typeface="Impact"/>
                <a:cs typeface="Impact"/>
              </a:rPr>
              <a:t>&amp;</a:t>
            </a:r>
            <a:r>
              <a:rPr sz="1950" spc="35" dirty="0">
                <a:solidFill>
                  <a:srgbClr val="0C0C0C"/>
                </a:solidFill>
                <a:latin typeface="Impact"/>
                <a:cs typeface="Impact"/>
              </a:rPr>
              <a:t> </a:t>
            </a:r>
            <a:r>
              <a:rPr sz="1950" spc="-10" dirty="0">
                <a:solidFill>
                  <a:srgbClr val="0C0C0C"/>
                </a:solidFill>
                <a:latin typeface="Impact"/>
                <a:cs typeface="Impact"/>
              </a:rPr>
              <a:t>ENGINEERING</a:t>
            </a:r>
            <a:endParaRPr sz="1950">
              <a:latin typeface="Impact"/>
              <a:cs typeface="Impac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9780" y="3171825"/>
            <a:ext cx="1736725" cy="240004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746251" y="1332636"/>
            <a:ext cx="3808729" cy="1753870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179070">
              <a:lnSpc>
                <a:spcPct val="100000"/>
              </a:lnSpc>
              <a:spcBef>
                <a:spcPts val="805"/>
              </a:spcBef>
            </a:pPr>
            <a:r>
              <a:rPr sz="1300" spc="-10" dirty="0">
                <a:latin typeface="Times New Roman"/>
                <a:cs typeface="Times New Roman"/>
              </a:rPr>
              <a:t>q.YEAR,</a:t>
            </a:r>
            <a:endParaRPr sz="1300">
              <a:latin typeface="Times New Roman"/>
              <a:cs typeface="Times New Roman"/>
            </a:endParaRPr>
          </a:p>
          <a:p>
            <a:pPr marL="12700" marR="1684655" indent="164465">
              <a:lnSpc>
                <a:spcPct val="145400"/>
              </a:lnSpc>
            </a:pPr>
            <a:r>
              <a:rPr sz="1300" spc="-10" dirty="0">
                <a:latin typeface="Times New Roman"/>
                <a:cs typeface="Times New Roman"/>
              </a:rPr>
              <a:t>IFNULL(y.NPV,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0)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NPV </a:t>
            </a:r>
            <a:r>
              <a:rPr sz="1300" spc="-20" dirty="0">
                <a:latin typeface="Times New Roman"/>
                <a:cs typeface="Times New Roman"/>
              </a:rPr>
              <a:t>FROM</a:t>
            </a:r>
            <a:endParaRPr sz="1300">
              <a:latin typeface="Times New Roman"/>
              <a:cs typeface="Times New Roman"/>
            </a:endParaRPr>
          </a:p>
          <a:p>
            <a:pPr marL="12700" marR="2998470" indent="164465">
              <a:lnSpc>
                <a:spcPct val="145400"/>
              </a:lnSpc>
            </a:pPr>
            <a:r>
              <a:rPr sz="1300" spc="-10" dirty="0">
                <a:latin typeface="Times New Roman"/>
                <a:cs typeface="Times New Roman"/>
              </a:rPr>
              <a:t>Queries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q </a:t>
            </a:r>
            <a:r>
              <a:rPr sz="1300" dirty="0">
                <a:latin typeface="Times New Roman"/>
                <a:cs typeface="Times New Roman"/>
              </a:rPr>
              <a:t>LEFT </a:t>
            </a:r>
            <a:r>
              <a:rPr sz="1300" spc="-30" dirty="0">
                <a:latin typeface="Times New Roman"/>
                <a:cs typeface="Times New Roman"/>
              </a:rPr>
              <a:t>JOIN</a:t>
            </a:r>
            <a:endParaRPr sz="1300">
              <a:latin typeface="Times New Roman"/>
              <a:cs typeface="Times New Roman"/>
            </a:endParaRPr>
          </a:p>
          <a:p>
            <a:pPr marL="179070">
              <a:lnSpc>
                <a:spcPct val="100000"/>
              </a:lnSpc>
              <a:spcBef>
                <a:spcPts val="710"/>
              </a:spcBef>
            </a:pPr>
            <a:r>
              <a:rPr sz="1300" dirty="0">
                <a:latin typeface="Times New Roman"/>
                <a:cs typeface="Times New Roman"/>
              </a:rPr>
              <a:t>Year_tbl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y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q.ID =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y.ID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 q.YEAR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=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y.YEAR;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6251" y="5660516"/>
            <a:ext cx="5978525" cy="1564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5425" indent="-212725">
              <a:lnSpc>
                <a:spcPct val="100000"/>
              </a:lnSpc>
              <a:spcBef>
                <a:spcPts val="100"/>
              </a:spcBef>
              <a:buAutoNum type="arabicPeriod" startAt="4"/>
              <a:tabLst>
                <a:tab pos="225425" algn="l"/>
              </a:tabLst>
            </a:pPr>
            <a:r>
              <a:rPr sz="1500" b="1" dirty="0">
                <a:latin typeface="Times New Roman"/>
                <a:cs typeface="Times New Roman"/>
              </a:rPr>
              <a:t>Learning</a:t>
            </a:r>
            <a:r>
              <a:rPr sz="1500" b="1" spc="-50" dirty="0">
                <a:latin typeface="Times New Roman"/>
                <a:cs typeface="Times New Roman"/>
              </a:rPr>
              <a:t> </a:t>
            </a:r>
            <a:r>
              <a:rPr sz="1500" b="1" spc="-10" dirty="0">
                <a:latin typeface="Times New Roman"/>
                <a:cs typeface="Times New Roman"/>
              </a:rPr>
              <a:t>Outcomes:</a:t>
            </a:r>
            <a:endParaRPr sz="1500">
              <a:latin typeface="Times New Roman"/>
              <a:cs typeface="Times New Roman"/>
            </a:endParaRPr>
          </a:p>
          <a:p>
            <a:pPr marL="271780" lvl="1" indent="-259079">
              <a:lnSpc>
                <a:spcPct val="100000"/>
              </a:lnSpc>
              <a:spcBef>
                <a:spcPts val="1520"/>
              </a:spcBef>
              <a:buSzPct val="115384"/>
              <a:buFont typeface="Symbol"/>
              <a:buChar char=""/>
              <a:tabLst>
                <a:tab pos="271780" algn="l"/>
              </a:tabLst>
            </a:pPr>
            <a:r>
              <a:rPr sz="1300" dirty="0">
                <a:latin typeface="Times New Roman"/>
                <a:cs typeface="Times New Roman"/>
              </a:rPr>
              <a:t>Understand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how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model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query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hierarchical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relationships</a:t>
            </a:r>
            <a:r>
              <a:rPr sz="1300" b="1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using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self-joins.</a:t>
            </a:r>
            <a:endParaRPr sz="1300">
              <a:latin typeface="Times New Roman"/>
              <a:cs typeface="Times New Roman"/>
            </a:endParaRPr>
          </a:p>
          <a:p>
            <a:pPr marL="271780" lvl="1" indent="-259079">
              <a:lnSpc>
                <a:spcPct val="100000"/>
              </a:lnSpc>
              <a:spcBef>
                <a:spcPts val="225"/>
              </a:spcBef>
              <a:buSzPct val="115384"/>
              <a:buFont typeface="Symbol"/>
              <a:buChar char=""/>
              <a:tabLst>
                <a:tab pos="271780" algn="l"/>
              </a:tabLst>
            </a:pPr>
            <a:r>
              <a:rPr sz="1300" dirty="0">
                <a:latin typeface="Times New Roman"/>
                <a:cs typeface="Times New Roman"/>
              </a:rPr>
              <a:t>Learn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 perform </a:t>
            </a:r>
            <a:r>
              <a:rPr sz="1300" b="1" dirty="0">
                <a:latin typeface="Times New Roman"/>
                <a:cs typeface="Times New Roman"/>
              </a:rPr>
              <a:t>LEFT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JOINs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 include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unmatched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records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from one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table.</a:t>
            </a:r>
            <a:endParaRPr sz="1300">
              <a:latin typeface="Times New Roman"/>
              <a:cs typeface="Times New Roman"/>
            </a:endParaRPr>
          </a:p>
          <a:p>
            <a:pPr marL="271780" lvl="1" indent="-259079">
              <a:lnSpc>
                <a:spcPct val="100000"/>
              </a:lnSpc>
              <a:spcBef>
                <a:spcPts val="240"/>
              </a:spcBef>
              <a:buSzPct val="115384"/>
              <a:buFont typeface="Symbol"/>
              <a:buChar char=""/>
              <a:tabLst>
                <a:tab pos="271780" algn="l"/>
              </a:tabLst>
            </a:pPr>
            <a:r>
              <a:rPr sz="1300" dirty="0">
                <a:latin typeface="Times New Roman"/>
                <a:cs typeface="Times New Roman"/>
              </a:rPr>
              <a:t>Apply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composite join</a:t>
            </a:r>
            <a:r>
              <a:rPr sz="1300" b="1" spc="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conditions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on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multiple columns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(e.g.,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ID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and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YEAR).</a:t>
            </a:r>
            <a:endParaRPr sz="1300">
              <a:latin typeface="Times New Roman"/>
              <a:cs typeface="Times New Roman"/>
            </a:endParaRPr>
          </a:p>
          <a:p>
            <a:pPr marL="271780" lvl="1" indent="-259079">
              <a:lnSpc>
                <a:spcPct val="100000"/>
              </a:lnSpc>
              <a:spcBef>
                <a:spcPts val="240"/>
              </a:spcBef>
              <a:buSzPct val="115384"/>
              <a:buFont typeface="Symbol"/>
              <a:buChar char=""/>
              <a:tabLst>
                <a:tab pos="271780" algn="l"/>
              </a:tabLst>
            </a:pPr>
            <a:r>
              <a:rPr sz="1300" dirty="0">
                <a:latin typeface="Times New Roman"/>
                <a:cs typeface="Times New Roman"/>
              </a:rPr>
              <a:t>Use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IFNULL</a:t>
            </a:r>
            <a:r>
              <a:rPr sz="1300" b="1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handle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NULL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values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 result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sets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reporting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purposes.</a:t>
            </a:r>
            <a:endParaRPr sz="1300">
              <a:latin typeface="Times New Roman"/>
              <a:cs typeface="Times New Roman"/>
            </a:endParaRPr>
          </a:p>
          <a:p>
            <a:pPr marL="271780" lvl="1" indent="-259079">
              <a:lnSpc>
                <a:spcPct val="100000"/>
              </a:lnSpc>
              <a:spcBef>
                <a:spcPts val="254"/>
              </a:spcBef>
              <a:buSzPct val="115384"/>
              <a:buFont typeface="Symbol"/>
              <a:buChar char=""/>
              <a:tabLst>
                <a:tab pos="271780" algn="l"/>
              </a:tabLst>
            </a:pPr>
            <a:r>
              <a:rPr sz="1300" dirty="0">
                <a:latin typeface="Times New Roman"/>
                <a:cs typeface="Times New Roman"/>
              </a:rPr>
              <a:t>Develop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SQL skills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solving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real-</a:t>
            </a:r>
            <a:r>
              <a:rPr sz="1300" b="1" dirty="0">
                <a:latin typeface="Times New Roman"/>
                <a:cs typeface="Times New Roman"/>
              </a:rPr>
              <a:t>world</a:t>
            </a:r>
            <a:r>
              <a:rPr sz="1300" b="1" spc="-2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data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retrieval scenarios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organizations.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694690" y="179704"/>
            <a:ext cx="2792095" cy="838200"/>
            <a:chOff x="694690" y="179704"/>
            <a:chExt cx="2792095" cy="838200"/>
          </a:xfrm>
        </p:grpSpPr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4690" y="179704"/>
              <a:ext cx="528828" cy="8382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176273" y="804545"/>
              <a:ext cx="2310383" cy="213359"/>
            </a:xfrm>
            <a:prstGeom prst="rect">
              <a:avLst/>
            </a:prstGeom>
          </p:spPr>
        </p:pic>
      </p:grpSp>
      <p:sp>
        <p:nvSpPr>
          <p:cNvPr id="9" name="object 9"/>
          <p:cNvSpPr/>
          <p:nvPr/>
        </p:nvSpPr>
        <p:spPr>
          <a:xfrm>
            <a:off x="6182359" y="330200"/>
            <a:ext cx="0" cy="494030"/>
          </a:xfrm>
          <a:custGeom>
            <a:avLst/>
            <a:gdLst/>
            <a:ahLst/>
            <a:cxnLst/>
            <a:rect l="l" t="t" r="r" b="b"/>
            <a:pathLst>
              <a:path h="494030">
                <a:moveTo>
                  <a:pt x="0" y="0"/>
                </a:moveTo>
                <a:lnTo>
                  <a:pt x="0" y="493775"/>
                </a:lnTo>
              </a:path>
            </a:pathLst>
          </a:custGeom>
          <a:ln w="27432">
            <a:solidFill>
              <a:srgbClr val="A4A4A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576</Words>
  <Application>Microsoft Office PowerPoint</Application>
  <PresentationFormat>Custom</PresentationFormat>
  <Paragraphs>85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Calibri</vt:lpstr>
      <vt:lpstr>Impact</vt:lpstr>
      <vt:lpstr>Symbol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Word - Worksheet Template DBMS.docx</dc:title>
  <dc:creator>Tanya Verma</dc:creator>
  <cp:lastModifiedBy>Arpit Anand</cp:lastModifiedBy>
  <cp:revision>1</cp:revision>
  <dcterms:created xsi:type="dcterms:W3CDTF">2025-08-07T08:32:51Z</dcterms:created>
  <dcterms:modified xsi:type="dcterms:W3CDTF">2025-08-07T08:35:24Z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2025-07-30T00:00:00Z</vt:filetime>
  </property>
  <property fmtid="{D5CDD505-2E9C-101B-9397-08002B2CF9AE}" pid="3" name="Creator">
    <vt:lpwstr>Microsoft® Word 2010</vt:lpwstr>
  </property>
  <property fmtid="{D5CDD505-2E9C-101B-9397-08002B2CF9AE}" pid="4" name="LastSaved">
    <vt:filetime>2025-08-07T00:00:00Z</vt:filetime>
  </property>
  <property fmtid="{D5CDD505-2E9C-101B-9397-08002B2CF9AE}" pid="5" name="Producer">
    <vt:lpwstr>Microsoft® Word 2010</vt:lpwstr>
  </property>
</Properties>
</file>