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napToObjects="1">
      <p:cViewPr varScale="1">
        <p:scale>
          <a:sx n="55" d="100"/>
          <a:sy n="55" d="100"/>
        </p:scale>
        <p:origin x="1624" y="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roup 450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52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3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4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5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6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7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8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9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0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1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2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3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4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5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6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7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1283114" y="1168329"/>
            <a:ext cx="6586124" cy="4537816"/>
            <a:chOff x="1283114" y="1168329"/>
            <a:chExt cx="6586124" cy="4537816"/>
          </a:xfrm>
        </p:grpSpPr>
        <p:sp>
          <p:nvSpPr>
            <p:cNvPr id="39" name="Rectangle 38"/>
            <p:cNvSpPr/>
            <p:nvPr/>
          </p:nvSpPr>
          <p:spPr>
            <a:xfrm>
              <a:off x="1283114" y="1168329"/>
              <a:ext cx="658612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283114" y="1973001"/>
              <a:ext cx="658612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1" name="Isosceles Triangle 39"/>
            <p:cNvSpPr/>
            <p:nvPr/>
          </p:nvSpPr>
          <p:spPr>
            <a:xfrm rot="10800000">
              <a:off x="4362524" y="5355082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091" y="2055278"/>
            <a:ext cx="6428445" cy="1810636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800" spc="-113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9091" y="3941492"/>
            <a:ext cx="6428445" cy="133412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9036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2" name="Rectangle 41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786" y="2349926"/>
            <a:ext cx="3113815" cy="2472774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15686" y="794719"/>
            <a:ext cx="4095643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615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 flipH="1">
            <a:off x="0" y="0"/>
            <a:ext cx="9421759" cy="6858001"/>
            <a:chOff x="1243013" y="0"/>
            <a:chExt cx="9402763" cy="6858001"/>
          </a:xfrm>
        </p:grpSpPr>
        <p:sp>
          <p:nvSpPr>
            <p:cNvPr id="5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/>
          <p:cNvGrpSpPr/>
          <p:nvPr/>
        </p:nvGrpSpPr>
        <p:grpSpPr>
          <a:xfrm>
            <a:off x="5228134" y="1699589"/>
            <a:ext cx="3286552" cy="3470421"/>
            <a:chOff x="640080" y="1699589"/>
            <a:chExt cx="3286552" cy="3470421"/>
          </a:xfrm>
        </p:grpSpPr>
        <p:sp>
          <p:nvSpPr>
            <p:cNvPr id="86" name="Rectangle 85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13609" y="2349924"/>
            <a:ext cx="3112047" cy="2464951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258" y="802808"/>
            <a:ext cx="4118291" cy="52548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34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6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0" name="Group 1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21" name="Rectangle 2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8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7" y="803186"/>
            <a:ext cx="4091410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81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roup 773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775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6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7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8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9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0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1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2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3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4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5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6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7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8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9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0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2403476" y="1158902"/>
            <a:ext cx="4317684" cy="4537816"/>
            <a:chOff x="2403476" y="1158902"/>
            <a:chExt cx="4317684" cy="4537816"/>
          </a:xfrm>
        </p:grpSpPr>
        <p:sp>
          <p:nvSpPr>
            <p:cNvPr id="28" name="Rectangle 27"/>
            <p:cNvSpPr/>
            <p:nvPr/>
          </p:nvSpPr>
          <p:spPr>
            <a:xfrm>
              <a:off x="2403476" y="1158902"/>
              <a:ext cx="431768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2403476" y="1963574"/>
              <a:ext cx="431768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3" name="Isosceles Triangle 28"/>
            <p:cNvSpPr/>
            <p:nvPr/>
          </p:nvSpPr>
          <p:spPr>
            <a:xfrm rot="10800000">
              <a:off x="4358702" y="5345655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148" y="2028827"/>
            <a:ext cx="4162952" cy="1732474"/>
          </a:xfrm>
        </p:spPr>
        <p:txBody>
          <a:bodyPr bIns="0" anchor="b">
            <a:normAutofit/>
          </a:bodyPr>
          <a:lstStyle>
            <a:lvl1pPr algn="ctr"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148" y="3843338"/>
            <a:ext cx="4162952" cy="1426097"/>
          </a:xfrm>
        </p:spPr>
        <p:txBody>
          <a:bodyPr tIns="0">
            <a:normAutofit/>
          </a:bodyPr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3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4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2" name="Group 6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3" name="Rectangle 6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6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068"/>
            <a:ext cx="3122163" cy="245980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3014" y="804029"/>
            <a:ext cx="4091674" cy="24593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0283" y="3585104"/>
            <a:ext cx="4094404" cy="24706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25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39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0" name="Rectangle 59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848"/>
            <a:ext cx="3122163" cy="245902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612" y="802200"/>
            <a:ext cx="3805123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636" y="1487999"/>
            <a:ext cx="3804674" cy="1775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5010" y="3585518"/>
            <a:ext cx="3819675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5010" y="4270332"/>
            <a:ext cx="3819675" cy="1785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04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77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0" name="Group 3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1" name="Rectangle 4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83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124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8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2" name="Group 4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3" name="Rectangle 4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1225399"/>
          </a:xfrm>
        </p:spPr>
        <p:txBody>
          <a:bodyPr bIns="0" anchor="b">
            <a:noAutofit/>
          </a:bodyPr>
          <a:lstStyle>
            <a:lvl1pPr algn="ctr">
              <a:defRPr sz="28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6" y="801390"/>
            <a:ext cx="4095643" cy="524949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554" y="3575324"/>
            <a:ext cx="3112047" cy="123955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26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428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30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1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2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3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4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5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6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7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8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9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0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1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2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3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4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5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644463" y="1698332"/>
            <a:ext cx="4357752" cy="3470420"/>
            <a:chOff x="644463" y="1698332"/>
            <a:chExt cx="4357752" cy="3470420"/>
          </a:xfrm>
        </p:grpSpPr>
        <p:sp>
          <p:nvSpPr>
            <p:cNvPr id="77" name="Rectangle 76"/>
            <p:cNvSpPr/>
            <p:nvPr/>
          </p:nvSpPr>
          <p:spPr>
            <a:xfrm>
              <a:off x="644463" y="1698332"/>
              <a:ext cx="4357752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644463" y="2274404"/>
              <a:ext cx="43577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7" name="Isosceles Triangle 9"/>
            <p:cNvSpPr/>
            <p:nvPr/>
          </p:nvSpPr>
          <p:spPr>
            <a:xfrm rot="10800000">
              <a:off x="2665346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4676" y="0"/>
            <a:ext cx="3489324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585" y="2336402"/>
            <a:ext cx="4197666" cy="1265539"/>
          </a:xfrm>
        </p:spPr>
        <p:txBody>
          <a:bodyPr bIns="0" anchor="b">
            <a:normAutofit/>
          </a:bodyPr>
          <a:lstStyle>
            <a:lvl1pPr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2314" y="3601941"/>
            <a:ext cx="4199254" cy="1214535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4358641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15463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57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5554" y="2349925"/>
            <a:ext cx="3112047" cy="246495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5687" y="794719"/>
            <a:ext cx="4079089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320040"/>
            <a:ext cx="27432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0080" y="6227064"/>
            <a:ext cx="7854696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8976" y="320040"/>
            <a:ext cx="685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50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2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 dirty="0"/>
              <a:t>Image Classification of Cats and Dogs using CNN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 b="1" dirty="0">
                <a:latin typeface="Arial Black" panose="020B0A04020102020204" pitchFamily="34" charset="0"/>
              </a:rPr>
              <a:t>The goal of this project is to classify images into two categories — Cats and Dogs.</a:t>
            </a:r>
          </a:p>
          <a:p>
            <a:r>
              <a:rPr sz="1800" b="1" dirty="0">
                <a:latin typeface="Arial Black" panose="020B0A04020102020204" pitchFamily="34" charset="0"/>
              </a:rPr>
              <a:t>Image classification is a key problem in computer vision and this project explores how Convolutional Neural Networks (CNNs) can be used for binary classification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800" b="1" dirty="0">
                <a:latin typeface="Arial Black" panose="020B0A04020102020204" pitchFamily="34" charset="0"/>
              </a:rPr>
              <a:t>• Programming Language: Python</a:t>
            </a:r>
          </a:p>
          <a:p>
            <a:r>
              <a:rPr sz="1800" b="1" dirty="0">
                <a:latin typeface="Arial Black" panose="020B0A04020102020204" pitchFamily="34" charset="0"/>
              </a:rPr>
              <a:t>• Libraries: TensorFlow, </a:t>
            </a:r>
            <a:r>
              <a:rPr sz="1800" b="1" dirty="0" err="1">
                <a:latin typeface="Arial Black" panose="020B0A04020102020204" pitchFamily="34" charset="0"/>
              </a:rPr>
              <a:t>Keras</a:t>
            </a:r>
            <a:r>
              <a:rPr sz="1800" b="1" dirty="0">
                <a:latin typeface="Arial Black" panose="020B0A04020102020204" pitchFamily="34" charset="0"/>
              </a:rPr>
              <a:t>, NumPy, Matplotlib</a:t>
            </a:r>
          </a:p>
          <a:p>
            <a:r>
              <a:rPr sz="1800" b="1" dirty="0">
                <a:latin typeface="Arial Black" panose="020B0A04020102020204" pitchFamily="34" charset="0"/>
              </a:rPr>
              <a:t>• Dataset: Dogs vs Cats dataset from Kaggle</a:t>
            </a:r>
          </a:p>
          <a:p>
            <a:r>
              <a:rPr sz="1800" b="1" dirty="0">
                <a:latin typeface="Arial Black" panose="020B0A04020102020204" pitchFamily="34" charset="0"/>
              </a:rPr>
              <a:t>• Contains 25,000 images labeled as 'cat' or 'dog'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CNN Model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800" b="1" dirty="0">
                <a:latin typeface="Arial Black" panose="020B0A04020102020204" pitchFamily="34" charset="0"/>
              </a:rPr>
              <a:t>• Conv2D → ReLU → </a:t>
            </a:r>
            <a:r>
              <a:rPr sz="1800" b="1" dirty="0" err="1">
                <a:latin typeface="Arial Black" panose="020B0A04020102020204" pitchFamily="34" charset="0"/>
              </a:rPr>
              <a:t>MaxPooling</a:t>
            </a:r>
            <a:endParaRPr sz="1800" b="1" dirty="0">
              <a:latin typeface="Arial Black" panose="020B0A04020102020204" pitchFamily="34" charset="0"/>
            </a:endParaRPr>
          </a:p>
          <a:p>
            <a:r>
              <a:rPr sz="1800" b="1" dirty="0">
                <a:latin typeface="Arial Black" panose="020B0A04020102020204" pitchFamily="34" charset="0"/>
              </a:rPr>
              <a:t>• Conv2D → ReLU → </a:t>
            </a:r>
            <a:r>
              <a:rPr sz="1800" b="1" dirty="0" err="1">
                <a:latin typeface="Arial Black" panose="020B0A04020102020204" pitchFamily="34" charset="0"/>
              </a:rPr>
              <a:t>MaxPooling</a:t>
            </a:r>
            <a:endParaRPr sz="1800" b="1" dirty="0">
              <a:latin typeface="Arial Black" panose="020B0A04020102020204" pitchFamily="34" charset="0"/>
            </a:endParaRPr>
          </a:p>
          <a:p>
            <a:r>
              <a:rPr sz="1800" b="1" dirty="0">
                <a:latin typeface="Arial Black" panose="020B0A04020102020204" pitchFamily="34" charset="0"/>
              </a:rPr>
              <a:t>• Flatten → Dense → Output Layer (Sigmoid)</a:t>
            </a:r>
          </a:p>
          <a:p>
            <a:endParaRPr sz="1800" b="1" dirty="0">
              <a:latin typeface="Arial Black" panose="020B0A04020102020204" pitchFamily="34" charset="0"/>
            </a:endParaRPr>
          </a:p>
          <a:p>
            <a:r>
              <a:rPr sz="1800" b="1" dirty="0">
                <a:latin typeface="Arial Black" panose="020B0A04020102020204" pitchFamily="34" charset="0"/>
              </a:rPr>
              <a:t>Binary classification using sigmoid activation.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Training &amp; Accuracy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800" b="1" dirty="0">
                <a:latin typeface="Arial Black" panose="020B0A04020102020204" pitchFamily="34" charset="0"/>
              </a:rPr>
              <a:t>• Loss Function: Binary </a:t>
            </a:r>
            <a:r>
              <a:rPr sz="1800" b="1" dirty="0" err="1">
                <a:latin typeface="Arial Black" panose="020B0A04020102020204" pitchFamily="34" charset="0"/>
              </a:rPr>
              <a:t>Crossentropy</a:t>
            </a:r>
            <a:endParaRPr sz="1800" b="1" dirty="0">
              <a:latin typeface="Arial Black" panose="020B0A04020102020204" pitchFamily="34" charset="0"/>
            </a:endParaRPr>
          </a:p>
          <a:p>
            <a:r>
              <a:rPr sz="1800" b="1" dirty="0">
                <a:latin typeface="Arial Black" panose="020B0A04020102020204" pitchFamily="34" charset="0"/>
              </a:rPr>
              <a:t>• Optimizer: Adam</a:t>
            </a:r>
          </a:p>
          <a:p>
            <a:r>
              <a:rPr sz="1800" b="1" dirty="0">
                <a:latin typeface="Arial Black" panose="020B0A04020102020204" pitchFamily="34" charset="0"/>
              </a:rPr>
              <a:t>• Accuracy: ~85-90% depending on training data</a:t>
            </a:r>
          </a:p>
          <a:p>
            <a:r>
              <a:rPr sz="1800" b="1" dirty="0">
                <a:latin typeface="Arial Black" panose="020B0A04020102020204" pitchFamily="34" charset="0"/>
              </a:rPr>
              <a:t>• Epochs: 10 (can be tuned for better performance)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&amp;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800" b="1" dirty="0">
                <a:latin typeface="Arial Black" panose="020B0A04020102020204" pitchFamily="34" charset="0"/>
              </a:rPr>
              <a:t>• The model was able to distinguish between cat and dog images.</a:t>
            </a:r>
          </a:p>
          <a:p>
            <a:r>
              <a:rPr sz="1800" b="1" dirty="0">
                <a:latin typeface="Arial Black" panose="020B0A04020102020204" pitchFamily="34" charset="0"/>
              </a:rPr>
              <a:t>• Achieved good accuracy with simple CNN.</a:t>
            </a:r>
          </a:p>
          <a:p>
            <a:r>
              <a:rPr sz="1800" b="1" dirty="0">
                <a:latin typeface="Arial Black" panose="020B0A04020102020204" pitchFamily="34" charset="0"/>
              </a:rPr>
              <a:t>• Tested on unseen images — gave correct predictions.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800" b="1" dirty="0">
                <a:latin typeface="Arial Black" panose="020B0A04020102020204" pitchFamily="34" charset="0"/>
              </a:rPr>
              <a:t>• CNN is effective for image classification.</a:t>
            </a:r>
          </a:p>
          <a:p>
            <a:r>
              <a:rPr sz="1800" b="1" dirty="0">
                <a:latin typeface="Arial Black" panose="020B0A04020102020204" pitchFamily="34" charset="0"/>
              </a:rPr>
              <a:t>• With more data and better tuning, accuracy can improve.</a:t>
            </a:r>
          </a:p>
          <a:p>
            <a:r>
              <a:rPr sz="1800" b="1" dirty="0">
                <a:latin typeface="Arial Black" panose="020B0A04020102020204" pitchFamily="34" charset="0"/>
              </a:rPr>
              <a:t>• Can apply Transfer Learning (VGG16, </a:t>
            </a:r>
            <a:r>
              <a:rPr sz="1800" b="1" dirty="0" err="1">
                <a:latin typeface="Arial Black" panose="020B0A04020102020204" pitchFamily="34" charset="0"/>
              </a:rPr>
              <a:t>ResNet</a:t>
            </a:r>
            <a:r>
              <a:rPr sz="1800" b="1" dirty="0">
                <a:latin typeface="Arial Black" panose="020B0A04020102020204" pitchFamily="34" charset="0"/>
              </a:rPr>
              <a:t> etc.)</a:t>
            </a:r>
          </a:p>
          <a:p>
            <a:r>
              <a:rPr sz="1800" b="1" dirty="0">
                <a:latin typeface="Arial Black" panose="020B0A04020102020204" pitchFamily="34" charset="0"/>
              </a:rPr>
              <a:t>• Real-world use: Pet apps, vet clinics, shelters.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Cats_vs_Dogs_CNN_Project_Arpit (1)[1]</Template>
  <TotalTime>1</TotalTime>
  <Words>240</Words>
  <Application>Microsoft Office PowerPoint</Application>
  <PresentationFormat>On-screen Show (4:3)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 Black</vt:lpstr>
      <vt:lpstr>Calibri Light</vt:lpstr>
      <vt:lpstr>Rockwell</vt:lpstr>
      <vt:lpstr>Wingdings</vt:lpstr>
      <vt:lpstr>Atlas</vt:lpstr>
      <vt:lpstr>Image Classification of Cats and Dogs using CNN</vt:lpstr>
      <vt:lpstr>Problem Statement</vt:lpstr>
      <vt:lpstr>Tools &amp; Dataset</vt:lpstr>
      <vt:lpstr>CNN Model Architecture</vt:lpstr>
      <vt:lpstr>Model Training &amp; Accuracy</vt:lpstr>
      <vt:lpstr>Results &amp; Output</vt:lpstr>
      <vt:lpstr>Conclusion &amp; Future Scope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Arpit Chaudhary</dc:creator>
  <cp:keywords/>
  <dc:description>generated using python-pptx</dc:description>
  <cp:lastModifiedBy>Arpit Chaudhary</cp:lastModifiedBy>
  <cp:revision>1</cp:revision>
  <dcterms:created xsi:type="dcterms:W3CDTF">2025-07-11T07:44:36Z</dcterms:created>
  <dcterms:modified xsi:type="dcterms:W3CDTF">2025-07-11T07:46:06Z</dcterms:modified>
  <cp:category/>
</cp:coreProperties>
</file>