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7CE1E3A-E644-402C-B0C4-932A43E01E7E}" type="datetimeFigureOut">
              <a:rPr lang="en-US" smtClean="0"/>
              <a:pPr/>
              <a:t>9/13/2017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CE1E3A-E644-402C-B0C4-932A43E01E7E}" type="datetimeFigureOut">
              <a:rPr lang="en-US" smtClean="0"/>
              <a:pPr/>
              <a:t>9/13/2017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CE1E3A-E644-402C-B0C4-932A43E01E7E}" type="datetimeFigureOut">
              <a:rPr lang="en-US" smtClean="0"/>
              <a:pPr/>
              <a:t>9/13/2017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CE1E3A-E644-402C-B0C4-932A43E01E7E}" type="datetimeFigureOut">
              <a:rPr lang="en-US" smtClean="0"/>
              <a:pPr/>
              <a:t>9/13/2017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E1E3A-E644-402C-B0C4-932A43E01E7E}" type="datetimeFigureOut">
              <a:rPr lang="en-US" smtClean="0"/>
              <a:pPr/>
              <a:t>9/13/2017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7CE1E3A-E644-402C-B0C4-932A43E01E7E}" type="datetimeFigureOut">
              <a:rPr lang="en-US" smtClean="0"/>
              <a:pPr/>
              <a:t>9/13/2017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CE1E3A-E644-402C-B0C4-932A43E01E7E}" type="datetimeFigureOut">
              <a:rPr lang="en-US" smtClean="0"/>
              <a:pPr/>
              <a:t>9/13/2017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7CE1E3A-E644-402C-B0C4-932A43E01E7E}" type="datetimeFigureOut">
              <a:rPr lang="en-US" smtClean="0"/>
              <a:pPr/>
              <a:t>9/13/2017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E1E3A-E644-402C-B0C4-932A43E01E7E}" type="datetimeFigureOut">
              <a:rPr lang="en-US" smtClean="0"/>
              <a:pPr/>
              <a:t>9/13/2017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E1E3A-E644-402C-B0C4-932A43E01E7E}" type="datetimeFigureOut">
              <a:rPr lang="en-US" smtClean="0"/>
              <a:pPr/>
              <a:t>9/13/2017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E1E3A-E644-402C-B0C4-932A43E01E7E}" type="datetimeFigureOut">
              <a:rPr lang="en-US" smtClean="0"/>
              <a:pPr/>
              <a:t>9/13/2017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ED138B-ABEC-429B-8F15-235F9F55152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E1E3A-E644-402C-B0C4-932A43E01E7E}" type="datetimeFigureOut">
              <a:rPr lang="en-US" smtClean="0"/>
              <a:pPr/>
              <a:t>9/13/2017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D138B-ABEC-429B-8F15-235F9F55152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Garbage Collection in Java</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0"/>
            <a:ext cx="8715436" cy="5693866"/>
          </a:xfrm>
          <a:prstGeom prst="rect">
            <a:avLst/>
          </a:prstGeom>
        </p:spPr>
        <p:txBody>
          <a:bodyPr wrap="square">
            <a:spAutoFit/>
          </a:bodyPr>
          <a:lstStyle/>
          <a:p>
            <a:r>
              <a:rPr lang="en-US" sz="2800" dirty="0" smtClean="0"/>
              <a:t>class Node {</a:t>
            </a:r>
          </a:p>
          <a:p>
            <a:r>
              <a:rPr lang="en-US" sz="2800" dirty="0" smtClean="0"/>
              <a:t>    public </a:t>
            </a:r>
            <a:r>
              <a:rPr lang="en-US" sz="2800" dirty="0" smtClean="0"/>
              <a:t> Object </a:t>
            </a:r>
            <a:r>
              <a:rPr lang="en-US" sz="2800" dirty="0" smtClean="0"/>
              <a:t>value;</a:t>
            </a:r>
          </a:p>
          <a:p>
            <a:r>
              <a:rPr lang="en-US" sz="2800" dirty="0" smtClean="0"/>
              <a:t>    public Node next;</a:t>
            </a:r>
          </a:p>
          <a:p>
            <a:r>
              <a:rPr lang="en-US" sz="2800" dirty="0" smtClean="0"/>
              <a:t>    public </a:t>
            </a:r>
            <a:r>
              <a:rPr lang="en-US" sz="2800" dirty="0" smtClean="0"/>
              <a:t>Node(Object </a:t>
            </a:r>
            <a:r>
              <a:rPr lang="en-US" sz="2800" dirty="0" smtClean="0"/>
              <a:t>o, Node n) { value = 0; next = n;}</a:t>
            </a:r>
          </a:p>
          <a:p>
            <a:r>
              <a:rPr lang="en-US" sz="2800" dirty="0" smtClean="0"/>
              <a:t>}</a:t>
            </a:r>
          </a:p>
          <a:p>
            <a:endParaRPr lang="en-US" sz="2800" dirty="0" smtClean="0"/>
          </a:p>
          <a:p>
            <a:r>
              <a:rPr lang="en-US" sz="2800" dirty="0" smtClean="0"/>
              <a:t>//...some code</a:t>
            </a:r>
          </a:p>
          <a:p>
            <a:r>
              <a:rPr lang="en-US" sz="2800" dirty="0" smtClean="0"/>
              <a:t>{</a:t>
            </a:r>
          </a:p>
          <a:p>
            <a:r>
              <a:rPr lang="en-US" sz="2800" dirty="0" smtClean="0"/>
              <a:t>    Node a = new Node("a", null), </a:t>
            </a:r>
          </a:p>
          <a:p>
            <a:r>
              <a:rPr lang="en-US" sz="2800" dirty="0" smtClean="0"/>
              <a:t>         b = new Node("b", a), </a:t>
            </a:r>
          </a:p>
          <a:p>
            <a:r>
              <a:rPr lang="en-US" sz="2800" dirty="0" smtClean="0"/>
              <a:t>         c = new Node("c", b);</a:t>
            </a:r>
          </a:p>
          <a:p>
            <a:r>
              <a:rPr lang="en-US" sz="2800" dirty="0" smtClean="0"/>
              <a:t>    </a:t>
            </a:r>
            <a:r>
              <a:rPr lang="en-US" sz="2800" dirty="0" err="1" smtClean="0"/>
              <a:t>a.next</a:t>
            </a:r>
            <a:r>
              <a:rPr lang="en-US" sz="2800" dirty="0" smtClean="0"/>
              <a:t> = c;</a:t>
            </a:r>
          </a:p>
          <a:p>
            <a:r>
              <a:rPr lang="en-US" sz="2800" dirty="0" smtClean="0"/>
              <a:t>} //end of scope</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sz="4000" b="1" dirty="0" smtClean="0"/>
              <a:t/>
            </a:r>
            <a:br>
              <a:rPr lang="en-US" sz="4000" b="1" dirty="0" smtClean="0"/>
            </a:br>
            <a:r>
              <a:rPr lang="en-US" sz="4000" b="1" dirty="0" smtClean="0"/>
              <a:t>finalize</a:t>
            </a:r>
            <a:r>
              <a:rPr lang="en-US" sz="4000" b="1" dirty="0" smtClean="0"/>
              <a:t>() </a:t>
            </a:r>
            <a:r>
              <a:rPr lang="en-US" sz="4000" b="1" dirty="0" smtClean="0"/>
              <a:t>Method in Java</a:t>
            </a:r>
            <a:r>
              <a:rPr lang="en-US" b="1" dirty="0" smtClean="0"/>
              <a:t/>
            </a:r>
            <a:br>
              <a:rPr lang="en-US" b="1" dirty="0" smtClean="0"/>
            </a:br>
            <a:endParaRPr lang="en-US" dirty="0"/>
          </a:p>
        </p:txBody>
      </p:sp>
      <p:sp>
        <p:nvSpPr>
          <p:cNvPr id="3" name="Content Placeholder 2"/>
          <p:cNvSpPr>
            <a:spLocks noGrp="1"/>
          </p:cNvSpPr>
          <p:nvPr>
            <p:ph idx="1"/>
          </p:nvPr>
        </p:nvSpPr>
        <p:spPr>
          <a:xfrm>
            <a:off x="285720" y="1142984"/>
            <a:ext cx="8572560" cy="5357850"/>
          </a:xfrm>
        </p:spPr>
        <p:txBody>
          <a:bodyPr/>
          <a:lstStyle/>
          <a:p>
            <a:r>
              <a:rPr lang="en-US" dirty="0" smtClean="0"/>
              <a:t>This method is part of class of Object.</a:t>
            </a:r>
          </a:p>
          <a:p>
            <a:pPr algn="just"/>
            <a:r>
              <a:rPr lang="en-US" dirty="0" smtClean="0"/>
              <a:t>The </a:t>
            </a:r>
            <a:r>
              <a:rPr lang="en-US" b="1" dirty="0" smtClean="0"/>
              <a:t>finalize</a:t>
            </a:r>
            <a:r>
              <a:rPr lang="en-US" b="1" dirty="0" smtClean="0"/>
              <a:t>()</a:t>
            </a:r>
            <a:r>
              <a:rPr lang="en-US" dirty="0" smtClean="0"/>
              <a:t> is called by the garbage collector on an object when garbage collection determines that there are no more references to the object. </a:t>
            </a:r>
            <a:endParaRPr lang="en-US" dirty="0" smtClean="0"/>
          </a:p>
          <a:p>
            <a:pPr algn="just"/>
            <a:r>
              <a:rPr lang="en-US" dirty="0" smtClean="0"/>
              <a:t>Declaration of </a:t>
            </a:r>
            <a:r>
              <a:rPr lang="en-US" b="1" dirty="0" smtClean="0"/>
              <a:t>finalize</a:t>
            </a:r>
            <a:r>
              <a:rPr lang="en-US" b="1" dirty="0" smtClean="0"/>
              <a:t>()</a:t>
            </a:r>
            <a:r>
              <a:rPr lang="en-US" dirty="0" smtClean="0"/>
              <a:t> </a:t>
            </a:r>
            <a:r>
              <a:rPr lang="en-US" dirty="0" smtClean="0"/>
              <a:t>method:</a:t>
            </a:r>
          </a:p>
          <a:p>
            <a:pPr algn="just">
              <a:buNone/>
            </a:pPr>
            <a:r>
              <a:rPr lang="en-US" dirty="0" smtClean="0"/>
              <a:t>    </a:t>
            </a:r>
            <a:r>
              <a:rPr lang="en-US" b="1" dirty="0" smtClean="0">
                <a:solidFill>
                  <a:srgbClr val="FF0000"/>
                </a:solidFill>
              </a:rPr>
              <a:t>protected void finalize();</a:t>
            </a:r>
          </a:p>
          <a:p>
            <a:pPr algn="just">
              <a:buNone/>
            </a:pPr>
            <a:r>
              <a:rPr lang="en-US" dirty="0" smtClean="0"/>
              <a:t>We can override this method in our class to free the unused resources.</a:t>
            </a:r>
          </a:p>
          <a:p>
            <a:pPr algn="jus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endParaRPr lang="en-IN" dirty="0"/>
          </a:p>
        </p:txBody>
      </p:sp>
      <p:sp>
        <p:nvSpPr>
          <p:cNvPr id="3" name="Content Placeholder 2"/>
          <p:cNvSpPr>
            <a:spLocks noGrp="1"/>
          </p:cNvSpPr>
          <p:nvPr>
            <p:ph idx="1"/>
          </p:nvPr>
        </p:nvSpPr>
        <p:spPr/>
        <p:txBody>
          <a:bodyPr>
            <a:normAutofit fontScale="92500" lnSpcReduction="20000"/>
          </a:bodyPr>
          <a:lstStyle/>
          <a:p>
            <a:pPr algn="just" fontAlgn="base"/>
            <a:r>
              <a:rPr lang="en-IN" dirty="0"/>
              <a:t>In C/C++, programmer is responsible for both creation and destruction of objects. Usually programmer neglects destruction of useless objects. Due to this negligence, at certain point, for creation of new objects, sufficient memory may not be available and entire program will </a:t>
            </a:r>
            <a:r>
              <a:rPr lang="en-IN" dirty="0" smtClean="0"/>
              <a:t>terminate causing</a:t>
            </a:r>
            <a:r>
              <a:rPr lang="en-IN" dirty="0"/>
              <a:t> </a:t>
            </a:r>
            <a:r>
              <a:rPr lang="en-IN" b="1" dirty="0" err="1"/>
              <a:t>OutOfMemoryErrors</a:t>
            </a:r>
            <a:r>
              <a:rPr lang="en-IN" dirty="0" smtClean="0"/>
              <a:t>.</a:t>
            </a:r>
          </a:p>
          <a:p>
            <a:pPr algn="just" fontAlgn="base">
              <a:buNone/>
            </a:pPr>
            <a:endParaRPr lang="en-IN" dirty="0"/>
          </a:p>
          <a:p>
            <a:pPr algn="just" fontAlgn="base"/>
            <a:r>
              <a:rPr lang="en-IN" dirty="0"/>
              <a:t>But in Java, the programmer need not to care for all those objects which are no longer in use. Garbage collector destroys these objects.</a:t>
            </a:r>
          </a:p>
          <a:p>
            <a:pPr algn="just"/>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85720" y="1600200"/>
            <a:ext cx="8643998" cy="4900634"/>
          </a:xfrm>
        </p:spPr>
        <p:txBody>
          <a:bodyPr>
            <a:normAutofit lnSpcReduction="10000"/>
          </a:bodyPr>
          <a:lstStyle/>
          <a:p>
            <a:pPr algn="just"/>
            <a:r>
              <a:rPr lang="en-IN" dirty="0"/>
              <a:t>Garbage Collection is </a:t>
            </a:r>
            <a:r>
              <a:rPr lang="en-IN" dirty="0" smtClean="0"/>
              <a:t>the process </a:t>
            </a:r>
            <a:r>
              <a:rPr lang="en-IN" dirty="0"/>
              <a:t>of </a:t>
            </a:r>
            <a:r>
              <a:rPr lang="en-IN" b="1" dirty="0" smtClean="0"/>
              <a:t>freeing</a:t>
            </a:r>
            <a:r>
              <a:rPr lang="en-IN" dirty="0" smtClean="0"/>
              <a:t>  </a:t>
            </a:r>
            <a:r>
              <a:rPr lang="en-IN" dirty="0"/>
              <a:t>the </a:t>
            </a:r>
            <a:r>
              <a:rPr lang="en-IN" dirty="0" smtClean="0"/>
              <a:t>memory blocks occupied by unreferenced objects </a:t>
            </a:r>
            <a:r>
              <a:rPr lang="en-IN" b="1" dirty="0" smtClean="0"/>
              <a:t>automatically</a:t>
            </a:r>
            <a:r>
              <a:rPr lang="en-IN" dirty="0" smtClean="0"/>
              <a:t> at runtime. </a:t>
            </a:r>
            <a:r>
              <a:rPr lang="en-IN" dirty="0"/>
              <a:t>In other words, it is a way to destroy the unused objects</a:t>
            </a:r>
            <a:r>
              <a:rPr lang="en-IN" dirty="0" smtClean="0"/>
              <a:t>.</a:t>
            </a:r>
          </a:p>
          <a:p>
            <a:r>
              <a:rPr lang="en-IN" dirty="0"/>
              <a:t>Advantage of Garbage Collection</a:t>
            </a:r>
          </a:p>
          <a:p>
            <a:pPr lvl="1" algn="just"/>
            <a:r>
              <a:rPr lang="en-IN" dirty="0"/>
              <a:t>It makes java </a:t>
            </a:r>
            <a:r>
              <a:rPr lang="en-IN" b="1" dirty="0"/>
              <a:t>memory efficient</a:t>
            </a:r>
            <a:r>
              <a:rPr lang="en-IN" dirty="0"/>
              <a:t> because garbage collector removes the unreferenced objects from heap memory.</a:t>
            </a:r>
          </a:p>
          <a:p>
            <a:pPr lvl="1" algn="just"/>
            <a:r>
              <a:rPr lang="en-IN" dirty="0"/>
              <a:t>It is </a:t>
            </a:r>
            <a:r>
              <a:rPr lang="en-IN" b="1" dirty="0"/>
              <a:t>automatically done</a:t>
            </a:r>
            <a:r>
              <a:rPr lang="en-IN" dirty="0"/>
              <a:t> by the garbage collector(a part of JVM) so </a:t>
            </a:r>
            <a:r>
              <a:rPr lang="en-IN" dirty="0" smtClean="0"/>
              <a:t>programmer  </a:t>
            </a:r>
            <a:r>
              <a:rPr lang="en-IN" dirty="0"/>
              <a:t>don't need to make extra efforts.</a:t>
            </a:r>
          </a:p>
          <a:p>
            <a:pPr algn="just"/>
            <a:endParaRPr lang="en-IN" dirty="0" smtClean="0"/>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
            </a:r>
            <a:br>
              <a:rPr lang="en-IN" dirty="0" smtClean="0"/>
            </a:br>
            <a:r>
              <a:rPr lang="en-IN" sz="4000" dirty="0" smtClean="0"/>
              <a:t>How </a:t>
            </a:r>
            <a:r>
              <a:rPr lang="en-IN" sz="4000" dirty="0"/>
              <a:t>can an object be unreferenced?</a:t>
            </a:r>
            <a:br>
              <a:rPr lang="en-IN" sz="4000" dirty="0"/>
            </a:br>
            <a:endParaRPr lang="en-IN" sz="4000" dirty="0"/>
          </a:p>
        </p:txBody>
      </p:sp>
      <p:sp>
        <p:nvSpPr>
          <p:cNvPr id="3" name="Content Placeholder 2"/>
          <p:cNvSpPr>
            <a:spLocks noGrp="1"/>
          </p:cNvSpPr>
          <p:nvPr>
            <p:ph idx="1"/>
          </p:nvPr>
        </p:nvSpPr>
        <p:spPr>
          <a:xfrm>
            <a:off x="142844" y="1000108"/>
            <a:ext cx="9001156" cy="5857892"/>
          </a:xfrm>
        </p:spPr>
        <p:txBody>
          <a:bodyPr>
            <a:normAutofit fontScale="92500" lnSpcReduction="20000"/>
          </a:bodyPr>
          <a:lstStyle/>
          <a:p>
            <a:r>
              <a:rPr lang="en-IN" dirty="0"/>
              <a:t>There are many ways:</a:t>
            </a:r>
          </a:p>
          <a:p>
            <a:pPr lvl="1"/>
            <a:r>
              <a:rPr lang="en-IN" dirty="0"/>
              <a:t>By </a:t>
            </a:r>
            <a:r>
              <a:rPr lang="en-IN" dirty="0" err="1"/>
              <a:t>nulling</a:t>
            </a:r>
            <a:r>
              <a:rPr lang="en-IN" dirty="0"/>
              <a:t> the reference</a:t>
            </a:r>
          </a:p>
          <a:p>
            <a:pPr lvl="1"/>
            <a:r>
              <a:rPr lang="en-IN" dirty="0"/>
              <a:t>By assigning a reference to another</a:t>
            </a:r>
          </a:p>
          <a:p>
            <a:pPr lvl="1"/>
            <a:r>
              <a:rPr lang="en-IN" dirty="0"/>
              <a:t>By </a:t>
            </a:r>
            <a:r>
              <a:rPr lang="en-IN" dirty="0" smtClean="0"/>
              <a:t>anonymous </a:t>
            </a:r>
            <a:r>
              <a:rPr lang="en-IN" dirty="0"/>
              <a:t>object etc</a:t>
            </a:r>
            <a:r>
              <a:rPr lang="en-IN" dirty="0" smtClean="0"/>
              <a:t>.</a:t>
            </a:r>
          </a:p>
          <a:p>
            <a:pPr lvl="1"/>
            <a:r>
              <a:rPr lang="en-IN" dirty="0" smtClean="0"/>
              <a:t>Local object in a method not returned or received by calling method.</a:t>
            </a:r>
            <a:endParaRPr lang="en-IN" dirty="0"/>
          </a:p>
          <a:p>
            <a:pPr>
              <a:buNone/>
            </a:pPr>
            <a:r>
              <a:rPr lang="en-IN" sz="2800" dirty="0"/>
              <a:t>1) By </a:t>
            </a:r>
            <a:r>
              <a:rPr lang="en-IN" sz="2800" dirty="0" err="1"/>
              <a:t>nulling</a:t>
            </a:r>
            <a:r>
              <a:rPr lang="en-IN" sz="2800" dirty="0"/>
              <a:t> a reference:</a:t>
            </a:r>
          </a:p>
          <a:p>
            <a:pPr lvl="1">
              <a:buNone/>
            </a:pPr>
            <a:r>
              <a:rPr lang="en-IN" sz="2400" dirty="0"/>
              <a:t>Employee e=</a:t>
            </a:r>
            <a:r>
              <a:rPr lang="en-IN" sz="2400" b="1" dirty="0"/>
              <a:t>new</a:t>
            </a:r>
            <a:r>
              <a:rPr lang="en-IN" sz="2400" dirty="0"/>
              <a:t> Employee();  </a:t>
            </a:r>
          </a:p>
          <a:p>
            <a:pPr lvl="1">
              <a:buNone/>
            </a:pPr>
            <a:r>
              <a:rPr lang="en-IN" sz="2400" dirty="0"/>
              <a:t>e=</a:t>
            </a:r>
            <a:r>
              <a:rPr lang="en-IN" sz="2400" b="1" dirty="0"/>
              <a:t>null</a:t>
            </a:r>
            <a:r>
              <a:rPr lang="en-IN" sz="2400" dirty="0"/>
              <a:t>;  </a:t>
            </a:r>
          </a:p>
          <a:p>
            <a:pPr>
              <a:buNone/>
            </a:pPr>
            <a:r>
              <a:rPr lang="en-IN" dirty="0"/>
              <a:t>2) By assigning a reference to another:</a:t>
            </a:r>
          </a:p>
          <a:p>
            <a:pPr lvl="1">
              <a:buNone/>
            </a:pPr>
            <a:r>
              <a:rPr lang="en-IN" dirty="0"/>
              <a:t>Employee e1=</a:t>
            </a:r>
            <a:r>
              <a:rPr lang="en-IN" b="1" dirty="0"/>
              <a:t>new</a:t>
            </a:r>
            <a:r>
              <a:rPr lang="en-IN" dirty="0"/>
              <a:t> Employee();  </a:t>
            </a:r>
          </a:p>
          <a:p>
            <a:pPr lvl="1">
              <a:buNone/>
            </a:pPr>
            <a:r>
              <a:rPr lang="en-IN" dirty="0"/>
              <a:t>Employee e2=</a:t>
            </a:r>
            <a:r>
              <a:rPr lang="en-IN" b="1" dirty="0"/>
              <a:t>new</a:t>
            </a:r>
            <a:r>
              <a:rPr lang="en-IN" dirty="0"/>
              <a:t> Employee();  </a:t>
            </a:r>
          </a:p>
          <a:p>
            <a:pPr lvl="1">
              <a:buNone/>
            </a:pPr>
            <a:r>
              <a:rPr lang="en-IN" b="1" dirty="0">
                <a:solidFill>
                  <a:srgbClr val="FF0000"/>
                </a:solidFill>
              </a:rPr>
              <a:t>e1=e2</a:t>
            </a:r>
            <a:r>
              <a:rPr lang="en-IN" b="1" dirty="0" smtClean="0">
                <a:solidFill>
                  <a:srgbClr val="FF0000"/>
                </a:solidFill>
              </a:rPr>
              <a:t>;</a:t>
            </a:r>
          </a:p>
          <a:p>
            <a:pPr lvl="1">
              <a:buNone/>
            </a:pPr>
            <a:r>
              <a:rPr lang="en-IN" b="1" dirty="0" smtClean="0">
                <a:solidFill>
                  <a:srgbClr val="FF0000"/>
                </a:solidFill>
              </a:rPr>
              <a:t>//</a:t>
            </a:r>
            <a:r>
              <a:rPr lang="en-IN" b="1" dirty="0">
                <a:solidFill>
                  <a:srgbClr val="FF0000"/>
                </a:solidFill>
              </a:rPr>
              <a:t>now the first object referred by e1 is available for garbage collection</a:t>
            </a:r>
            <a:r>
              <a:rPr lang="en-IN" dirty="0"/>
              <a:t>  </a:t>
            </a:r>
          </a:p>
          <a:p>
            <a:pPr lvl="1">
              <a:buNone/>
            </a:pPr>
            <a:endParaRPr lang="en-IN" sz="2400" dirty="0"/>
          </a:p>
          <a:p>
            <a:pPr lvl="1">
              <a:buNone/>
            </a:pPr>
            <a:endParaRPr lang="en-IN"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57158" y="285728"/>
            <a:ext cx="8572560" cy="6286544"/>
          </a:xfrm>
        </p:spPr>
        <p:txBody>
          <a:bodyPr>
            <a:normAutofit lnSpcReduction="10000"/>
          </a:bodyPr>
          <a:lstStyle/>
          <a:p>
            <a:pPr>
              <a:buNone/>
            </a:pPr>
            <a:r>
              <a:rPr lang="en-IN" dirty="0"/>
              <a:t>3) By </a:t>
            </a:r>
            <a:r>
              <a:rPr lang="en-IN" dirty="0" err="1"/>
              <a:t>annonymous</a:t>
            </a:r>
            <a:r>
              <a:rPr lang="en-IN" dirty="0"/>
              <a:t> object:</a:t>
            </a:r>
          </a:p>
          <a:p>
            <a:pPr lvl="1">
              <a:buNone/>
            </a:pPr>
            <a:r>
              <a:rPr lang="en-IN" b="1" dirty="0"/>
              <a:t>new</a:t>
            </a:r>
            <a:r>
              <a:rPr lang="en-IN" dirty="0"/>
              <a:t> Employee();  </a:t>
            </a:r>
            <a:endParaRPr lang="en-IN" dirty="0" smtClean="0"/>
          </a:p>
          <a:p>
            <a:pPr lvl="1" indent="-742950">
              <a:buNone/>
            </a:pPr>
            <a:r>
              <a:rPr lang="en-IN" dirty="0" smtClean="0"/>
              <a:t>4) Local object in a method not returned or received by calling method:</a:t>
            </a:r>
          </a:p>
          <a:p>
            <a:pPr lvl="1" indent="-742950">
              <a:buNone/>
            </a:pPr>
            <a:r>
              <a:rPr lang="en-IN" dirty="0" smtClean="0"/>
              <a:t>class Alpha</a:t>
            </a:r>
          </a:p>
          <a:p>
            <a:pPr lvl="1" indent="-742950">
              <a:buNone/>
            </a:pPr>
            <a:r>
              <a:rPr lang="en-IN" dirty="0" smtClean="0"/>
              <a:t>{ </a:t>
            </a:r>
          </a:p>
          <a:p>
            <a:pPr lvl="1" indent="-742950">
              <a:buNone/>
            </a:pPr>
            <a:r>
              <a:rPr lang="en-IN" dirty="0" smtClean="0"/>
              <a:t>   </a:t>
            </a:r>
            <a:r>
              <a:rPr lang="en-IN" dirty="0" err="1" smtClean="0"/>
              <a:t>int</a:t>
            </a:r>
            <a:r>
              <a:rPr lang="en-IN" dirty="0" smtClean="0"/>
              <a:t> a;</a:t>
            </a:r>
          </a:p>
          <a:p>
            <a:pPr lvl="1" indent="-742950">
              <a:buNone/>
            </a:pPr>
            <a:r>
              <a:rPr lang="en-IN" dirty="0" smtClean="0"/>
              <a:t>      void change()</a:t>
            </a:r>
          </a:p>
          <a:p>
            <a:pPr lvl="1" indent="-742950">
              <a:buNone/>
            </a:pPr>
            <a:r>
              <a:rPr lang="en-IN" dirty="0" smtClean="0"/>
              <a:t>          {  </a:t>
            </a:r>
          </a:p>
          <a:p>
            <a:pPr lvl="1" indent="-742950">
              <a:buNone/>
            </a:pPr>
            <a:r>
              <a:rPr lang="en-IN" dirty="0" smtClean="0"/>
              <a:t>              Alpha al = new Alpha();</a:t>
            </a:r>
          </a:p>
          <a:p>
            <a:pPr lvl="1" indent="-742950">
              <a:buNone/>
            </a:pPr>
            <a:r>
              <a:rPr lang="en-IN" dirty="0" smtClean="0"/>
              <a:t>                </a:t>
            </a:r>
            <a:r>
              <a:rPr lang="en-IN" dirty="0" err="1" smtClean="0"/>
              <a:t>al.a</a:t>
            </a:r>
            <a:r>
              <a:rPr lang="en-IN" dirty="0" smtClean="0"/>
              <a:t> =10;</a:t>
            </a:r>
          </a:p>
          <a:p>
            <a:pPr lvl="1" indent="-742950">
              <a:buNone/>
            </a:pPr>
            <a:r>
              <a:rPr lang="en-IN" dirty="0" smtClean="0"/>
              <a:t>           } </a:t>
            </a:r>
          </a:p>
          <a:p>
            <a:pPr lvl="1" indent="-742950">
              <a:buNone/>
            </a:pPr>
            <a:r>
              <a:rPr lang="en-IN" dirty="0" smtClean="0"/>
              <a:t>} </a:t>
            </a:r>
          </a:p>
          <a:p>
            <a:pPr lvl="1" indent="-742950">
              <a:buNone/>
            </a:pPr>
            <a:endParaRPr lang="en-IN" dirty="0" smtClean="0"/>
          </a:p>
          <a:p>
            <a:pPr lvl="1" indent="-742950">
              <a:buNone/>
            </a:pPr>
            <a:endParaRPr lang="en-IN"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class Test</a:t>
            </a:r>
          </a:p>
          <a:p>
            <a:pPr>
              <a:buNone/>
            </a:pP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   Alpha a = new Alpha();</a:t>
            </a:r>
          </a:p>
          <a:p>
            <a:pPr>
              <a:buNone/>
            </a:pPr>
            <a:r>
              <a:rPr lang="en-US" dirty="0" smtClean="0"/>
              <a:t>          </a:t>
            </a:r>
            <a:r>
              <a:rPr lang="en-US" dirty="0" err="1" smtClean="0"/>
              <a:t>a.change</a:t>
            </a:r>
            <a:r>
              <a:rPr lang="en-US" dirty="0" smtClean="0"/>
              <a:t>();</a:t>
            </a:r>
          </a:p>
          <a:p>
            <a:pPr>
              <a:buNone/>
            </a:pPr>
            <a:r>
              <a:rPr lang="en-US" dirty="0" smtClean="0"/>
              <a:t>     }</a:t>
            </a:r>
          </a:p>
          <a:p>
            <a:pPr>
              <a:buNone/>
            </a:pPr>
            <a:r>
              <a:rPr lang="en-US" dirty="0" smtClean="0"/>
              <a:t>}</a:t>
            </a:r>
          </a:p>
          <a:p>
            <a:pPr>
              <a:buNone/>
            </a:pPr>
            <a:endParaRPr lang="en-US" dirty="0" smtClean="0"/>
          </a:p>
          <a:p>
            <a:pPr>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428604"/>
            <a:ext cx="6143652" cy="6124754"/>
          </a:xfrm>
          <a:prstGeom prst="rect">
            <a:avLst/>
          </a:prstGeom>
        </p:spPr>
        <p:txBody>
          <a:bodyPr wrap="square">
            <a:spAutoFit/>
          </a:bodyPr>
          <a:lstStyle/>
          <a:p>
            <a:r>
              <a:rPr lang="en-US" sz="2800" dirty="0" smtClean="0"/>
              <a:t>class Test </a:t>
            </a:r>
          </a:p>
          <a:p>
            <a:r>
              <a:rPr lang="en-US" sz="2800" dirty="0" smtClean="0"/>
              <a:t>{  </a:t>
            </a:r>
          </a:p>
          <a:p>
            <a:r>
              <a:rPr lang="en-US" sz="2800" dirty="0" smtClean="0"/>
              <a:t>    private Demo d; </a:t>
            </a:r>
          </a:p>
          <a:p>
            <a:r>
              <a:rPr lang="en-US" sz="2800" dirty="0" smtClean="0"/>
              <a:t>    void start() </a:t>
            </a:r>
          </a:p>
          <a:p>
            <a:r>
              <a:rPr lang="en-US" sz="2800" dirty="0" smtClean="0"/>
              <a:t>    {  </a:t>
            </a:r>
          </a:p>
          <a:p>
            <a:r>
              <a:rPr lang="en-US" sz="2800" dirty="0" smtClean="0"/>
              <a:t>        d = new Demo(); </a:t>
            </a:r>
          </a:p>
          <a:p>
            <a:r>
              <a:rPr lang="en-US" sz="2800" dirty="0" smtClean="0"/>
              <a:t>        </a:t>
            </a:r>
            <a:r>
              <a:rPr lang="en-US" sz="2800" dirty="0" err="1" smtClean="0"/>
              <a:t>this.takeDemo</a:t>
            </a:r>
            <a:r>
              <a:rPr lang="en-US" sz="2800" dirty="0" smtClean="0"/>
              <a:t>(d); </a:t>
            </a:r>
          </a:p>
          <a:p>
            <a:r>
              <a:rPr lang="en-US" sz="2800" dirty="0" smtClean="0"/>
              <a:t>    }</a:t>
            </a:r>
          </a:p>
          <a:p>
            <a:r>
              <a:rPr lang="en-US" sz="2800" dirty="0" smtClean="0"/>
              <a:t>    void </a:t>
            </a:r>
            <a:r>
              <a:rPr lang="en-US" sz="2800" dirty="0" err="1" smtClean="0"/>
              <a:t>takeDemo</a:t>
            </a:r>
            <a:r>
              <a:rPr lang="en-US" sz="2800" dirty="0" smtClean="0"/>
              <a:t>(Demo </a:t>
            </a:r>
            <a:r>
              <a:rPr lang="en-US" sz="2800" dirty="0" err="1" smtClean="0"/>
              <a:t>demo</a:t>
            </a:r>
            <a:r>
              <a:rPr lang="en-US" sz="2800" dirty="0" smtClean="0"/>
              <a:t>) </a:t>
            </a:r>
          </a:p>
          <a:p>
            <a:r>
              <a:rPr lang="en-US" sz="2800" dirty="0" smtClean="0"/>
              <a:t>    { </a:t>
            </a:r>
          </a:p>
          <a:p>
            <a:r>
              <a:rPr lang="en-US" sz="2800" dirty="0" smtClean="0"/>
              <a:t>        demo = null;  </a:t>
            </a:r>
          </a:p>
          <a:p>
            <a:r>
              <a:rPr lang="en-US" sz="2800" dirty="0" smtClean="0"/>
              <a:t>        demo = new Demo(); </a:t>
            </a:r>
          </a:p>
          <a:p>
            <a:r>
              <a:rPr lang="en-US" sz="2800" dirty="0" smtClean="0"/>
              <a:t>    } </a:t>
            </a:r>
          </a:p>
          <a:p>
            <a:r>
              <a:rPr lang="en-US" sz="2800" dirty="0" smtClean="0"/>
              <a:t>}</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572560" cy="6124754"/>
          </a:xfrm>
          <a:prstGeom prst="rect">
            <a:avLst/>
          </a:prstGeom>
        </p:spPr>
        <p:txBody>
          <a:bodyPr wrap="square">
            <a:spAutoFit/>
          </a:bodyPr>
          <a:lstStyle/>
          <a:p>
            <a:r>
              <a:rPr lang="en-US" sz="2800" dirty="0" smtClean="0"/>
              <a:t>public class  Alpha </a:t>
            </a:r>
          </a:p>
          <a:p>
            <a:r>
              <a:rPr lang="en-US" sz="2800" dirty="0" smtClean="0"/>
              <a:t>{</a:t>
            </a:r>
          </a:p>
          <a:p>
            <a:r>
              <a:rPr lang="en-US" sz="2800" dirty="0" smtClean="0"/>
              <a:t>    public static void main(String [] </a:t>
            </a:r>
            <a:r>
              <a:rPr lang="en-US" sz="2800" dirty="0" err="1" smtClean="0"/>
              <a:t>args</a:t>
            </a:r>
            <a:r>
              <a:rPr lang="en-US" sz="2800" dirty="0" smtClean="0"/>
              <a:t>) </a:t>
            </a:r>
          </a:p>
          <a:p>
            <a:r>
              <a:rPr lang="en-US" sz="2800" dirty="0" smtClean="0"/>
              <a:t>    {</a:t>
            </a:r>
          </a:p>
          <a:p>
            <a:r>
              <a:rPr lang="en-US" sz="2800" dirty="0" smtClean="0"/>
              <a:t>        Alpha x = new Alpha();</a:t>
            </a:r>
          </a:p>
          <a:p>
            <a:r>
              <a:rPr lang="en-US" sz="2800" dirty="0" smtClean="0"/>
              <a:t>        Alpha x2 = fun(x); </a:t>
            </a:r>
          </a:p>
          <a:p>
            <a:r>
              <a:rPr lang="en-US" sz="2800" dirty="0" smtClean="0"/>
              <a:t>        Alpha x4 = new Alpha();</a:t>
            </a:r>
          </a:p>
          <a:p>
            <a:r>
              <a:rPr lang="en-US" sz="2800" dirty="0" smtClean="0"/>
              <a:t>        x2 = x4; </a:t>
            </a:r>
          </a:p>
          <a:p>
            <a:r>
              <a:rPr lang="en-US" sz="2800" dirty="0" smtClean="0"/>
              <a:t>}</a:t>
            </a:r>
          </a:p>
          <a:p>
            <a:r>
              <a:rPr lang="en-US" sz="2800" dirty="0" smtClean="0"/>
              <a:t>    static Alpha fun(Alpha </a:t>
            </a:r>
            <a:r>
              <a:rPr lang="en-US" sz="2800" dirty="0" err="1" smtClean="0"/>
              <a:t>mx</a:t>
            </a:r>
            <a:r>
              <a:rPr lang="en-US" sz="2800" dirty="0" smtClean="0"/>
              <a:t>) </a:t>
            </a:r>
          </a:p>
          <a:p>
            <a:r>
              <a:rPr lang="en-US" sz="2800" dirty="0" smtClean="0"/>
              <a:t>    {</a:t>
            </a:r>
          </a:p>
          <a:p>
            <a:r>
              <a:rPr lang="en-US" sz="2800" dirty="0" smtClean="0"/>
              <a:t>        </a:t>
            </a:r>
            <a:r>
              <a:rPr lang="en-US" sz="2800" dirty="0" err="1" smtClean="0"/>
              <a:t>mx</a:t>
            </a:r>
            <a:r>
              <a:rPr lang="en-US" sz="2800" dirty="0" smtClean="0"/>
              <a:t> = new Alpha();</a:t>
            </a:r>
          </a:p>
          <a:p>
            <a:r>
              <a:rPr lang="en-US" sz="2800" dirty="0" smtClean="0"/>
              <a:t>        return </a:t>
            </a:r>
            <a:r>
              <a:rPr lang="en-US" sz="2800" dirty="0" err="1" smtClean="0"/>
              <a:t>mx</a:t>
            </a:r>
            <a:r>
              <a:rPr lang="en-US" sz="2800" dirty="0" smtClean="0"/>
              <a:t>;</a:t>
            </a:r>
          </a:p>
          <a:p>
            <a:r>
              <a:rPr lang="en-US" sz="2800" dirty="0" smtClean="0"/>
              <a:t>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0"/>
            <a:ext cx="8643998" cy="6124754"/>
          </a:xfrm>
          <a:prstGeom prst="rect">
            <a:avLst/>
          </a:prstGeom>
        </p:spPr>
        <p:txBody>
          <a:bodyPr wrap="square">
            <a:spAutoFit/>
          </a:bodyPr>
          <a:lstStyle/>
          <a:p>
            <a:r>
              <a:rPr lang="en-US" sz="2800" dirty="0" smtClean="0"/>
              <a:t>class X2 </a:t>
            </a:r>
          </a:p>
          <a:p>
            <a:r>
              <a:rPr lang="en-US" sz="2800" dirty="0" smtClean="0"/>
              <a:t>{</a:t>
            </a:r>
          </a:p>
          <a:p>
            <a:r>
              <a:rPr lang="en-US" sz="2800" dirty="0" smtClean="0"/>
              <a:t>    public X2 x;</a:t>
            </a:r>
          </a:p>
          <a:p>
            <a:r>
              <a:rPr lang="en-US" sz="2800" dirty="0" smtClean="0"/>
              <a:t>    public static void main(String [] </a:t>
            </a:r>
            <a:r>
              <a:rPr lang="en-US" sz="2800" dirty="0" err="1" smtClean="0"/>
              <a:t>args</a:t>
            </a:r>
            <a:r>
              <a:rPr lang="en-US" sz="2800" dirty="0" smtClean="0"/>
              <a:t>) </a:t>
            </a:r>
          </a:p>
          <a:p>
            <a:r>
              <a:rPr lang="en-US" sz="2800" dirty="0" smtClean="0"/>
              <a:t>    {</a:t>
            </a:r>
          </a:p>
          <a:p>
            <a:r>
              <a:rPr lang="en-US" sz="2800" dirty="0" smtClean="0"/>
              <a:t>        X2 </a:t>
            </a:r>
            <a:r>
              <a:rPr lang="en-US" sz="2800" dirty="0" err="1" smtClean="0"/>
              <a:t>x2</a:t>
            </a:r>
            <a:r>
              <a:rPr lang="en-US" sz="2800" dirty="0" smtClean="0"/>
              <a:t> = new X2();  </a:t>
            </a:r>
          </a:p>
          <a:p>
            <a:r>
              <a:rPr lang="en-US" sz="2800" dirty="0" smtClean="0"/>
              <a:t>        X2 x3 = new X2();  </a:t>
            </a:r>
          </a:p>
          <a:p>
            <a:r>
              <a:rPr lang="en-US" sz="2800" dirty="0" smtClean="0"/>
              <a:t>        x2.x = x3;</a:t>
            </a:r>
          </a:p>
          <a:p>
            <a:r>
              <a:rPr lang="en-US" sz="2800" dirty="0" smtClean="0"/>
              <a:t>        x3.x = x2;</a:t>
            </a:r>
          </a:p>
          <a:p>
            <a:r>
              <a:rPr lang="en-US" sz="2800" dirty="0" smtClean="0"/>
              <a:t>        x2 = new X2();</a:t>
            </a:r>
          </a:p>
          <a:p>
            <a:r>
              <a:rPr lang="en-US" sz="2800" dirty="0" smtClean="0"/>
              <a:t>        x3 = x2; </a:t>
            </a:r>
          </a:p>
          <a:p>
            <a:r>
              <a:rPr lang="en-US" sz="2800" dirty="0" smtClean="0"/>
              <a:t>        </a:t>
            </a:r>
          </a:p>
          <a:p>
            <a:r>
              <a:rPr lang="en-US" sz="2800" dirty="0" smtClean="0"/>
              <a:t>    }</a:t>
            </a:r>
          </a:p>
          <a:p>
            <a:r>
              <a:rPr lang="en-US" sz="2800" dirty="0" smtClean="0"/>
              <a:t>}</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464</Words>
  <Application>Microsoft Office PowerPoint</Application>
  <PresentationFormat>On-screen Show (4:3)</PresentationFormat>
  <Paragraphs>105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Garbage Collection in Java</vt:lpstr>
      <vt:lpstr>Slide 2</vt:lpstr>
      <vt:lpstr>Slide 3</vt:lpstr>
      <vt:lpstr> How can an object be unreferenced? </vt:lpstr>
      <vt:lpstr>Slide 5</vt:lpstr>
      <vt:lpstr>Slide 6</vt:lpstr>
      <vt:lpstr>Slide 7</vt:lpstr>
      <vt:lpstr>Slide 8</vt:lpstr>
      <vt:lpstr>Slide 9</vt:lpstr>
      <vt:lpstr>Slide 10</vt:lpstr>
      <vt:lpstr> finalize() Method in Java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 in Java</dc:title>
  <dc:creator>mjadon</dc:creator>
  <cp:lastModifiedBy>lnmiit</cp:lastModifiedBy>
  <cp:revision>10</cp:revision>
  <dcterms:created xsi:type="dcterms:W3CDTF">2017-09-12T17:36:05Z</dcterms:created>
  <dcterms:modified xsi:type="dcterms:W3CDTF">2017-09-13T03:16:17Z</dcterms:modified>
</cp:coreProperties>
</file>