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7" d="100"/>
          <a:sy n="77"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790008-FCC1-49AA-8644-5B4DF0906809}" type="datetimeFigureOut">
              <a:rPr lang="en-US" smtClean="0"/>
              <a:pPr/>
              <a:t>9/1/2017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790008-FCC1-49AA-8644-5B4DF0906809}" type="datetimeFigureOut">
              <a:rPr lang="en-US" smtClean="0"/>
              <a:pPr/>
              <a:t>9/1/2017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790008-FCC1-49AA-8644-5B4DF0906809}" type="datetimeFigureOut">
              <a:rPr lang="en-US" smtClean="0"/>
              <a:pPr/>
              <a:t>9/1/2017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790008-FCC1-49AA-8644-5B4DF0906809}" type="datetimeFigureOut">
              <a:rPr lang="en-US" smtClean="0"/>
              <a:pPr/>
              <a:t>9/1/2017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790008-FCC1-49AA-8644-5B4DF0906809}" type="datetimeFigureOut">
              <a:rPr lang="en-US" smtClean="0"/>
              <a:pPr/>
              <a:t>9/1/2017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790008-FCC1-49AA-8644-5B4DF0906809}" type="datetimeFigureOut">
              <a:rPr lang="en-US" smtClean="0"/>
              <a:pPr/>
              <a:t>9/1/2017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790008-FCC1-49AA-8644-5B4DF0906809}" type="datetimeFigureOut">
              <a:rPr lang="en-US" smtClean="0"/>
              <a:pPr/>
              <a:t>9/1/2017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6790008-FCC1-49AA-8644-5B4DF0906809}" type="datetimeFigureOut">
              <a:rPr lang="en-US" smtClean="0"/>
              <a:pPr/>
              <a:t>9/1/2017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790008-FCC1-49AA-8644-5B4DF0906809}" type="datetimeFigureOut">
              <a:rPr lang="en-US" smtClean="0"/>
              <a:pPr/>
              <a:t>9/1/2017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790008-FCC1-49AA-8644-5B4DF0906809}" type="datetimeFigureOut">
              <a:rPr lang="en-US" smtClean="0"/>
              <a:pPr/>
              <a:t>9/1/2017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790008-FCC1-49AA-8644-5B4DF0906809}" type="datetimeFigureOut">
              <a:rPr lang="en-US" smtClean="0"/>
              <a:pPr/>
              <a:t>9/1/2017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90008-FCC1-49AA-8644-5B4DF0906809}" type="datetimeFigureOut">
              <a:rPr lang="en-US" smtClean="0"/>
              <a:pPr/>
              <a:t>9/1/2017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B1A78-5F0B-4C8F-8E6B-F67BAE773E8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Inheritance</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US" sz="3600" dirty="0" smtClean="0"/>
              <a:t>Types of Inheritance</a:t>
            </a:r>
            <a:endParaRPr lang="en-US" sz="3600" dirty="0"/>
          </a:p>
        </p:txBody>
      </p:sp>
      <p:pic>
        <p:nvPicPr>
          <p:cNvPr id="4" name="Content Placeholder 3" descr="types of inheritance in java"/>
          <p:cNvPicPr>
            <a:picLocks noGrp="1"/>
          </p:cNvPicPr>
          <p:nvPr>
            <p:ph idx="1"/>
          </p:nvPr>
        </p:nvPicPr>
        <p:blipFill>
          <a:blip r:embed="rId2"/>
          <a:srcRect/>
          <a:stretch>
            <a:fillRect/>
          </a:stretch>
        </p:blipFill>
        <p:spPr bwMode="auto">
          <a:xfrm>
            <a:off x="998681" y="1997102"/>
            <a:ext cx="7146639" cy="379248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US" sz="3600" dirty="0" smtClean="0"/>
              <a:t>Types of Inheritance…</a:t>
            </a:r>
            <a:r>
              <a:rPr lang="en-US" sz="3600" dirty="0" err="1" smtClean="0"/>
              <a:t>Contd</a:t>
            </a:r>
            <a:endParaRPr lang="en-US" sz="3600" dirty="0"/>
          </a:p>
        </p:txBody>
      </p:sp>
      <p:pic>
        <p:nvPicPr>
          <p:cNvPr id="4" name="Content Placeholder 3" descr="multiple inheritance in java"/>
          <p:cNvPicPr>
            <a:picLocks noGrp="1"/>
          </p:cNvPicPr>
          <p:nvPr>
            <p:ph idx="1"/>
          </p:nvPr>
        </p:nvPicPr>
        <p:blipFill>
          <a:blip r:embed="rId2"/>
          <a:srcRect/>
          <a:stretch>
            <a:fillRect/>
          </a:stretch>
        </p:blipFill>
        <p:spPr bwMode="auto">
          <a:xfrm>
            <a:off x="1076325" y="1901031"/>
            <a:ext cx="6991350" cy="39243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US" sz="4000" b="1" dirty="0" smtClean="0"/>
              <a:t/>
            </a:r>
            <a:br>
              <a:rPr lang="en-US" sz="4000" b="1" dirty="0" smtClean="0"/>
            </a:br>
            <a:r>
              <a:rPr lang="en-US" sz="3100" dirty="0" smtClean="0"/>
              <a:t>Single Inheritance Example</a:t>
            </a:r>
            <a:r>
              <a:rPr lang="en-US" dirty="0" smtClean="0"/>
              <a:t/>
            </a:r>
            <a:br>
              <a:rPr lang="en-US" dirty="0" smtClean="0"/>
            </a:br>
            <a:endParaRPr lang="en-US" dirty="0"/>
          </a:p>
        </p:txBody>
      </p:sp>
      <p:sp>
        <p:nvSpPr>
          <p:cNvPr id="3" name="Content Placeholder 2"/>
          <p:cNvSpPr>
            <a:spLocks noGrp="1"/>
          </p:cNvSpPr>
          <p:nvPr>
            <p:ph idx="1"/>
          </p:nvPr>
        </p:nvSpPr>
        <p:spPr>
          <a:xfrm>
            <a:off x="214282" y="714356"/>
            <a:ext cx="8715436" cy="6143644"/>
          </a:xfrm>
        </p:spPr>
        <p:txBody>
          <a:bodyPr>
            <a:normAutofit fontScale="47500" lnSpcReduction="20000"/>
          </a:bodyPr>
          <a:lstStyle/>
          <a:p>
            <a:pPr>
              <a:buNone/>
            </a:pPr>
            <a:r>
              <a:rPr lang="en-US" sz="3800" dirty="0" smtClean="0"/>
              <a:t>class Animal</a:t>
            </a:r>
          </a:p>
          <a:p>
            <a:pPr>
              <a:buNone/>
            </a:pPr>
            <a:r>
              <a:rPr lang="en-US" sz="3800" dirty="0" smtClean="0"/>
              <a:t>{                    void eat()</a:t>
            </a:r>
          </a:p>
          <a:p>
            <a:pPr>
              <a:buNone/>
            </a:pPr>
            <a:r>
              <a:rPr lang="en-US" sz="3800" dirty="0" smtClean="0"/>
              <a:t>                    {</a:t>
            </a:r>
          </a:p>
          <a:p>
            <a:pPr>
              <a:buNone/>
            </a:pPr>
            <a:r>
              <a:rPr lang="en-US" sz="3800" dirty="0" smtClean="0"/>
              <a:t>                       </a:t>
            </a:r>
            <a:r>
              <a:rPr lang="en-US" sz="3800" dirty="0" err="1" smtClean="0"/>
              <a:t>System.out.println</a:t>
            </a:r>
            <a:r>
              <a:rPr lang="en-US" sz="3800" dirty="0" smtClean="0"/>
              <a:t>("eating...");</a:t>
            </a:r>
          </a:p>
          <a:p>
            <a:pPr>
              <a:buNone/>
            </a:pPr>
            <a:r>
              <a:rPr lang="en-US" sz="3800" dirty="0" smtClean="0"/>
              <a:t>                   }  </a:t>
            </a:r>
          </a:p>
          <a:p>
            <a:pPr>
              <a:buNone/>
            </a:pPr>
            <a:r>
              <a:rPr lang="en-US" sz="3800" dirty="0" smtClean="0"/>
              <a:t>}  </a:t>
            </a:r>
          </a:p>
          <a:p>
            <a:pPr>
              <a:buNone/>
            </a:pPr>
            <a:r>
              <a:rPr lang="en-US" sz="3800" dirty="0" smtClean="0">
                <a:solidFill>
                  <a:srgbClr val="FF0000"/>
                </a:solidFill>
              </a:rPr>
              <a:t>class Dog extends Animal</a:t>
            </a:r>
          </a:p>
          <a:p>
            <a:pPr>
              <a:buNone/>
            </a:pPr>
            <a:r>
              <a:rPr lang="en-US" sz="3800" dirty="0" smtClean="0"/>
              <a:t>{  </a:t>
            </a:r>
          </a:p>
          <a:p>
            <a:pPr>
              <a:buNone/>
            </a:pPr>
            <a:r>
              <a:rPr lang="en-US" sz="3800" dirty="0" smtClean="0"/>
              <a:t>         void bark(){</a:t>
            </a:r>
            <a:r>
              <a:rPr lang="en-US" sz="3800" dirty="0" err="1" smtClean="0"/>
              <a:t>System.out.println</a:t>
            </a:r>
            <a:r>
              <a:rPr lang="en-US" sz="3800" dirty="0" smtClean="0"/>
              <a:t>("barking...");       </a:t>
            </a:r>
            <a:r>
              <a:rPr lang="en-US" sz="3800" dirty="0" smtClean="0">
                <a:solidFill>
                  <a:srgbClr val="FF0000"/>
                </a:solidFill>
              </a:rPr>
              <a:t>//eat(); </a:t>
            </a:r>
            <a:r>
              <a:rPr lang="en-US" sz="3800" dirty="0" smtClean="0"/>
              <a:t>}  </a:t>
            </a:r>
          </a:p>
          <a:p>
            <a:pPr>
              <a:buNone/>
            </a:pPr>
            <a:r>
              <a:rPr lang="en-US" sz="3800" dirty="0" smtClean="0"/>
              <a:t>}  </a:t>
            </a:r>
          </a:p>
          <a:p>
            <a:pPr>
              <a:buNone/>
            </a:pPr>
            <a:r>
              <a:rPr lang="en-US" sz="3800" dirty="0" smtClean="0"/>
              <a:t>class </a:t>
            </a:r>
            <a:r>
              <a:rPr lang="en-US" sz="3800" dirty="0" err="1" smtClean="0"/>
              <a:t>TestInheritance</a:t>
            </a:r>
            <a:endParaRPr lang="en-US" sz="3800" dirty="0" smtClean="0"/>
          </a:p>
          <a:p>
            <a:pPr>
              <a:buNone/>
            </a:pPr>
            <a:r>
              <a:rPr lang="en-US" sz="3800" dirty="0" smtClean="0"/>
              <a:t>{  </a:t>
            </a:r>
          </a:p>
          <a:p>
            <a:pPr>
              <a:buNone/>
            </a:pPr>
            <a:r>
              <a:rPr lang="en-US" sz="3800" dirty="0" smtClean="0"/>
              <a:t>          public static void main(String </a:t>
            </a:r>
            <a:r>
              <a:rPr lang="en-US" sz="3800" dirty="0" err="1" smtClean="0"/>
              <a:t>args</a:t>
            </a:r>
            <a:r>
              <a:rPr lang="en-US" sz="3800" dirty="0" smtClean="0"/>
              <a:t>[])</a:t>
            </a:r>
          </a:p>
          <a:p>
            <a:pPr>
              <a:buNone/>
            </a:pPr>
            <a:r>
              <a:rPr lang="en-US" sz="3800" dirty="0" smtClean="0"/>
              <a:t>             {  </a:t>
            </a:r>
          </a:p>
          <a:p>
            <a:pPr>
              <a:buNone/>
            </a:pPr>
            <a:r>
              <a:rPr lang="en-US" sz="3800" dirty="0" smtClean="0"/>
              <a:t>                     Dog d=new Dog();  </a:t>
            </a:r>
          </a:p>
          <a:p>
            <a:pPr>
              <a:buNone/>
            </a:pPr>
            <a:r>
              <a:rPr lang="en-US" sz="3800" dirty="0" smtClean="0"/>
              <a:t>                    </a:t>
            </a:r>
            <a:r>
              <a:rPr lang="en-US" sz="3800" dirty="0" err="1" smtClean="0"/>
              <a:t>d.bark</a:t>
            </a:r>
            <a:r>
              <a:rPr lang="en-US" sz="3800" dirty="0" smtClean="0"/>
              <a:t>();  </a:t>
            </a:r>
          </a:p>
          <a:p>
            <a:pPr>
              <a:buNone/>
            </a:pPr>
            <a:r>
              <a:rPr lang="en-US" sz="3800" dirty="0" smtClean="0"/>
              <a:t>                    d.eat();  </a:t>
            </a:r>
          </a:p>
          <a:p>
            <a:pPr>
              <a:buNone/>
            </a:pPr>
            <a:r>
              <a:rPr lang="en-US" sz="3800" dirty="0" smtClean="0"/>
              <a:t>             }</a:t>
            </a:r>
          </a:p>
          <a:p>
            <a:pPr>
              <a:buNone/>
            </a:pPr>
            <a:r>
              <a:rPr lang="en-US" sz="3800" dirty="0" smtClean="0"/>
              <a:t>}</a:t>
            </a:r>
          </a:p>
          <a:p>
            <a:pPr>
              <a:buNone/>
            </a:pPr>
            <a:r>
              <a:rPr lang="en-US" sz="3800" dirty="0" smtClean="0"/>
              <a:t>Output: </a:t>
            </a:r>
          </a:p>
          <a:p>
            <a:pPr>
              <a:buNone/>
            </a:pPr>
            <a:r>
              <a:rPr lang="en-US" sz="3800" dirty="0" smtClean="0"/>
              <a:t>barking... </a:t>
            </a:r>
          </a:p>
          <a:p>
            <a:pPr>
              <a:buNone/>
            </a:pPr>
            <a:r>
              <a:rPr lang="en-US" sz="3800" dirty="0" smtClean="0"/>
              <a:t>eating...  </a:t>
            </a:r>
          </a:p>
          <a:p>
            <a:pPr>
              <a:buNone/>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600" dirty="0" smtClean="0"/>
              <a:t>Aggregation Example</a:t>
            </a:r>
            <a:endParaRPr lang="en-US" sz="3600" dirty="0"/>
          </a:p>
        </p:txBody>
      </p:sp>
      <p:sp>
        <p:nvSpPr>
          <p:cNvPr id="3" name="Content Placeholder 2"/>
          <p:cNvSpPr>
            <a:spLocks noGrp="1"/>
          </p:cNvSpPr>
          <p:nvPr>
            <p:ph idx="1"/>
          </p:nvPr>
        </p:nvSpPr>
        <p:spPr>
          <a:xfrm>
            <a:off x="0" y="1071546"/>
            <a:ext cx="9144000" cy="5643602"/>
          </a:xfrm>
        </p:spPr>
        <p:txBody>
          <a:bodyPr>
            <a:normAutofit lnSpcReduction="10000"/>
          </a:bodyPr>
          <a:lstStyle/>
          <a:p>
            <a:pPr>
              <a:buNone/>
            </a:pPr>
            <a:r>
              <a:rPr lang="en-US" sz="3000" dirty="0" smtClean="0"/>
              <a:t>public class Address </a:t>
            </a:r>
          </a:p>
          <a:p>
            <a:pPr>
              <a:buNone/>
            </a:pPr>
            <a:r>
              <a:rPr lang="en-US" sz="3000" dirty="0" smtClean="0"/>
              <a:t> {  </a:t>
            </a:r>
          </a:p>
          <a:p>
            <a:pPr>
              <a:buNone/>
            </a:pPr>
            <a:r>
              <a:rPr lang="en-US" sz="3000" dirty="0" smtClean="0"/>
              <a:t>    String </a:t>
            </a:r>
            <a:r>
              <a:rPr lang="en-US" sz="3000" dirty="0" err="1" smtClean="0"/>
              <a:t>city,state,country</a:t>
            </a:r>
            <a:r>
              <a:rPr lang="en-US" sz="3000" dirty="0" smtClean="0"/>
              <a:t>;  </a:t>
            </a:r>
          </a:p>
          <a:p>
            <a:pPr>
              <a:buNone/>
            </a:pPr>
            <a:r>
              <a:rPr lang="en-US" sz="3000" dirty="0" smtClean="0"/>
              <a:t>    public Address(String city, String state, String country)</a:t>
            </a:r>
          </a:p>
          <a:p>
            <a:pPr>
              <a:buNone/>
            </a:pPr>
            <a:r>
              <a:rPr lang="en-US" sz="3000" dirty="0" smtClean="0"/>
              <a:t>       {  </a:t>
            </a:r>
          </a:p>
          <a:p>
            <a:pPr>
              <a:buNone/>
            </a:pPr>
            <a:r>
              <a:rPr lang="en-US" sz="3000" dirty="0" smtClean="0"/>
              <a:t>           </a:t>
            </a:r>
            <a:r>
              <a:rPr lang="en-US" sz="3000" dirty="0" err="1" smtClean="0"/>
              <a:t>this.city</a:t>
            </a:r>
            <a:r>
              <a:rPr lang="en-US" sz="3000" dirty="0" smtClean="0"/>
              <a:t> = city;  </a:t>
            </a:r>
          </a:p>
          <a:p>
            <a:pPr>
              <a:buNone/>
            </a:pPr>
            <a:r>
              <a:rPr lang="en-US" sz="3000" dirty="0" smtClean="0"/>
              <a:t>           </a:t>
            </a:r>
            <a:r>
              <a:rPr lang="en-US" sz="3000" dirty="0" err="1" smtClean="0"/>
              <a:t>this.state</a:t>
            </a:r>
            <a:r>
              <a:rPr lang="en-US" sz="3000" dirty="0" smtClean="0"/>
              <a:t> = state;  </a:t>
            </a:r>
          </a:p>
          <a:p>
            <a:pPr>
              <a:buNone/>
            </a:pPr>
            <a:r>
              <a:rPr lang="en-US" sz="3000" dirty="0" smtClean="0"/>
              <a:t>           </a:t>
            </a:r>
            <a:r>
              <a:rPr lang="en-US" sz="3000" dirty="0" err="1" smtClean="0"/>
              <a:t>this.country</a:t>
            </a:r>
            <a:r>
              <a:rPr lang="en-US" sz="3000" dirty="0" smtClean="0"/>
              <a:t> = country;  </a:t>
            </a:r>
          </a:p>
          <a:p>
            <a:pPr>
              <a:buNone/>
            </a:pPr>
            <a:r>
              <a:rPr lang="en-US" sz="3000" dirty="0" smtClean="0"/>
              <a:t>        }  </a:t>
            </a:r>
          </a:p>
          <a:p>
            <a:pPr>
              <a:buNone/>
            </a:pPr>
            <a:r>
              <a:rPr lang="en-US" sz="3000" dirty="0" smtClean="0"/>
              <a:t>  </a:t>
            </a:r>
          </a:p>
          <a:p>
            <a:pPr>
              <a:buNone/>
            </a:pPr>
            <a:r>
              <a:rPr lang="en-US" sz="3000" dirty="0" smtClean="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0" y="21429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public class </a:t>
            </a:r>
            <a:r>
              <a:rPr kumimoji="0" lang="en-US" sz="2400" b="0" i="0" u="none" strike="noStrike" cap="none" normalizeH="0" baseline="0" dirty="0" err="1" smtClean="0">
                <a:ln>
                  <a:noFill/>
                </a:ln>
                <a:solidFill>
                  <a:schemeClr val="tx1"/>
                </a:solidFill>
                <a:effectLst/>
                <a:latin typeface="Arial" charset="0"/>
                <a:cs typeface="Arial" charset="0"/>
              </a:rPr>
              <a:t>Emp</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1" fontAlgn="base" latinLnBrk="0" hangingPunct="1">
              <a:lnSpc>
                <a:spcPct val="100000"/>
              </a:lnSpc>
              <a:spcBef>
                <a:spcPct val="0"/>
              </a:spcBef>
              <a:spcAft>
                <a:spcPct val="0"/>
              </a:spcAft>
              <a:buClrTx/>
              <a:buSzTx/>
              <a:tabLst/>
            </a:pPr>
            <a:r>
              <a:rPr lang="en-US" sz="2400" dirty="0" smtClean="0">
                <a:latin typeface="Arial" charset="0"/>
                <a:cs typeface="Arial" charset="0"/>
              </a:rPr>
              <a:t> </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err="1" smtClean="0">
                <a:ln>
                  <a:noFill/>
                </a:ln>
                <a:solidFill>
                  <a:schemeClr val="tx1"/>
                </a:solidFill>
                <a:effectLst/>
                <a:latin typeface="Arial" charset="0"/>
                <a:cs typeface="Arial" charset="0"/>
              </a:rPr>
              <a:t>int</a:t>
            </a:r>
            <a:r>
              <a:rPr kumimoji="0" lang="en-US" sz="2400" b="0" i="0" u="none" strike="noStrike" cap="none" normalizeH="0" baseline="0" dirty="0" smtClean="0">
                <a:ln>
                  <a:noFill/>
                </a:ln>
                <a:solidFill>
                  <a:schemeClr val="tx1"/>
                </a:solidFill>
                <a:effectLst/>
                <a:latin typeface="Arial" charset="0"/>
                <a:cs typeface="Arial" charset="0"/>
              </a:rPr>
              <a:t> id;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String name;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Address </a:t>
            </a:r>
            <a:r>
              <a:rPr kumimoji="0" lang="en-US" sz="2400" b="0" i="0" u="none" strike="noStrike" cap="none" normalizeH="0" baseline="0" dirty="0" err="1" smtClean="0">
                <a:ln>
                  <a:noFill/>
                </a:ln>
                <a:solidFill>
                  <a:schemeClr val="tx1"/>
                </a:solidFill>
                <a:effectLst/>
                <a:latin typeface="Arial" charset="0"/>
                <a:cs typeface="Arial" charset="0"/>
              </a:rPr>
              <a:t>address</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smtClean="0">
                <a:ln>
                  <a:noFill/>
                </a:ln>
                <a:solidFill>
                  <a:srgbClr val="FF0000"/>
                </a:solidFill>
                <a:effectLst/>
                <a:latin typeface="Arial" charset="0"/>
                <a:cs typeface="Arial" charset="0"/>
              </a:rPr>
              <a:t>public </a:t>
            </a:r>
            <a:r>
              <a:rPr kumimoji="0" lang="en-US" sz="2400" b="0" i="0" u="none" strike="noStrike" cap="none" normalizeH="0" baseline="0" dirty="0" err="1" smtClean="0">
                <a:ln>
                  <a:noFill/>
                </a:ln>
                <a:solidFill>
                  <a:srgbClr val="FF0000"/>
                </a:solidFill>
                <a:effectLst/>
                <a:latin typeface="Arial" charset="0"/>
                <a:cs typeface="Arial" charset="0"/>
              </a:rPr>
              <a:t>Emp</a:t>
            </a:r>
            <a:r>
              <a:rPr kumimoji="0" lang="en-US" sz="2400" b="0" i="0" u="none" strike="noStrike" cap="none" normalizeH="0" baseline="0" dirty="0" smtClean="0">
                <a:ln>
                  <a:noFill/>
                </a:ln>
                <a:solidFill>
                  <a:srgbClr val="FF0000"/>
                </a:solidFill>
                <a:effectLst/>
                <a:latin typeface="Arial" charset="0"/>
                <a:cs typeface="Arial" charset="0"/>
              </a:rPr>
              <a:t>(</a:t>
            </a:r>
            <a:r>
              <a:rPr kumimoji="0" lang="en-US" sz="2400" b="0" i="0" u="none" strike="noStrike" cap="none" normalizeH="0" baseline="0" dirty="0" err="1" smtClean="0">
                <a:ln>
                  <a:noFill/>
                </a:ln>
                <a:solidFill>
                  <a:srgbClr val="FF0000"/>
                </a:solidFill>
                <a:effectLst/>
                <a:latin typeface="Arial" charset="0"/>
                <a:cs typeface="Arial" charset="0"/>
              </a:rPr>
              <a:t>int</a:t>
            </a:r>
            <a:r>
              <a:rPr kumimoji="0" lang="en-US" sz="2400" b="0" i="0" u="none" strike="noStrike" cap="none" normalizeH="0" baseline="0" dirty="0" smtClean="0">
                <a:ln>
                  <a:noFill/>
                </a:ln>
                <a:solidFill>
                  <a:srgbClr val="FF0000"/>
                </a:solidFill>
                <a:effectLst/>
                <a:latin typeface="Arial" charset="0"/>
                <a:cs typeface="Arial" charset="0"/>
              </a:rPr>
              <a:t> id, String </a:t>
            </a:r>
            <a:r>
              <a:rPr kumimoji="0" lang="en-US" sz="2400" b="0" i="0" u="none" strike="noStrike" cap="none" normalizeH="0" baseline="0" dirty="0" err="1" smtClean="0">
                <a:ln>
                  <a:noFill/>
                </a:ln>
                <a:solidFill>
                  <a:srgbClr val="FF0000"/>
                </a:solidFill>
                <a:effectLst/>
                <a:latin typeface="Arial" charset="0"/>
                <a:cs typeface="Arial" charset="0"/>
              </a:rPr>
              <a:t>name,Address</a:t>
            </a:r>
            <a:r>
              <a:rPr kumimoji="0" lang="en-US" sz="2400" b="0" i="0" u="none" strike="noStrike" cap="none" normalizeH="0" baseline="0" dirty="0" smtClean="0">
                <a:ln>
                  <a:noFill/>
                </a:ln>
                <a:solidFill>
                  <a:srgbClr val="FF0000"/>
                </a:solidFill>
                <a:effectLst/>
                <a:latin typeface="Arial" charset="0"/>
                <a:cs typeface="Arial" charset="0"/>
              </a:rPr>
              <a:t> address) </a:t>
            </a:r>
          </a:p>
          <a:p>
            <a:pPr marL="0" marR="0" lvl="0" indent="0" algn="l" defTabSz="914400" rtl="0" eaLnBrk="0" fontAlgn="base" latinLnBrk="0" hangingPunct="0">
              <a:lnSpc>
                <a:spcPct val="100000"/>
              </a:lnSpc>
              <a:spcBef>
                <a:spcPct val="0"/>
              </a:spcBef>
              <a:spcAft>
                <a:spcPct val="0"/>
              </a:spcAft>
              <a:buClrTx/>
              <a:buSzTx/>
              <a:tabLst/>
            </a:pPr>
            <a:r>
              <a:rPr lang="en-US" sz="2400" dirty="0" smtClean="0">
                <a:solidFill>
                  <a:srgbClr val="FF0000"/>
                </a:solidFill>
                <a:latin typeface="Arial" charset="0"/>
                <a:cs typeface="Arial" charset="0"/>
              </a:rPr>
              <a:t>       </a:t>
            </a:r>
            <a:r>
              <a:rPr kumimoji="0" lang="en-US" sz="2400" b="0" i="0" u="none" strike="noStrike" cap="none" normalizeH="0" baseline="0" dirty="0" smtClean="0">
                <a:ln>
                  <a:noFill/>
                </a:ln>
                <a:solidFill>
                  <a:srgbClr val="FF0000"/>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rgbClr val="FF0000"/>
                </a:solidFill>
                <a:effectLst/>
                <a:latin typeface="Arial" charset="0"/>
                <a:cs typeface="Arial" charset="0"/>
              </a:rPr>
              <a:t>    	this.id = id;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rgbClr val="FF0000"/>
                </a:solidFill>
                <a:effectLst/>
                <a:latin typeface="Arial" charset="0"/>
                <a:cs typeface="Arial" charset="0"/>
              </a:rPr>
              <a:t>    	this.name = name;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rgbClr val="FF0000"/>
                </a:solidFill>
                <a:effectLst/>
                <a:latin typeface="Arial" charset="0"/>
                <a:cs typeface="Arial" charset="0"/>
              </a:rPr>
              <a:t>    	</a:t>
            </a:r>
            <a:r>
              <a:rPr kumimoji="0" lang="en-US" sz="2400" b="0" i="0" u="none" strike="noStrike" cap="none" normalizeH="0" baseline="0" dirty="0" err="1" smtClean="0">
                <a:ln>
                  <a:noFill/>
                </a:ln>
                <a:solidFill>
                  <a:srgbClr val="FF0000"/>
                </a:solidFill>
                <a:effectLst/>
                <a:latin typeface="Arial" charset="0"/>
                <a:cs typeface="Arial" charset="0"/>
              </a:rPr>
              <a:t>this.address</a:t>
            </a:r>
            <a:r>
              <a:rPr kumimoji="0" lang="en-US" sz="2400" b="0" i="0" u="none" strike="noStrike" cap="none" normalizeH="0" baseline="0" dirty="0" smtClean="0">
                <a:ln>
                  <a:noFill/>
                </a:ln>
                <a:solidFill>
                  <a:srgbClr val="FF0000"/>
                </a:solidFill>
                <a:effectLst/>
                <a:latin typeface="Arial" charset="0"/>
                <a:cs typeface="Arial" charset="0"/>
              </a:rPr>
              <a:t>=address;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dirty="0" smtClean="0">
                <a:ln>
                  <a:noFill/>
                </a:ln>
                <a:solidFill>
                  <a:srgbClr val="FF0000"/>
                </a:solidFill>
                <a:effectLst/>
                <a:latin typeface="Arial" charset="0"/>
                <a:cs typeface="Arial" charset="0"/>
              </a:rPr>
              <a:t>        </a:t>
            </a:r>
            <a:r>
              <a:rPr kumimoji="0" lang="en-US" sz="2400" b="0" i="0" u="none" strike="noStrike" cap="none" normalizeH="0" baseline="0" dirty="0" smtClean="0">
                <a:ln>
                  <a:noFill/>
                </a:ln>
                <a:solidFill>
                  <a:srgbClr val="FF0000"/>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void display()</a:t>
            </a:r>
          </a:p>
          <a:p>
            <a:pPr marL="0" marR="0" lvl="0" indent="0" algn="l" defTabSz="914400" rtl="0" eaLnBrk="0" fontAlgn="base" latinLnBrk="0" hangingPunct="0">
              <a:lnSpc>
                <a:spcPct val="100000"/>
              </a:lnSpc>
              <a:spcBef>
                <a:spcPct val="0"/>
              </a:spcBef>
              <a:spcAft>
                <a:spcPct val="0"/>
              </a:spcAft>
              <a:buClrTx/>
              <a:buSzTx/>
              <a:tabLst/>
            </a:pPr>
            <a:r>
              <a:rPr lang="en-US" sz="2400" dirty="0" smtClean="0">
                <a:latin typeface="Arial" charset="0"/>
                <a:cs typeface="Arial" charset="0"/>
              </a:rPr>
              <a:t>         </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err="1" smtClean="0">
                <a:ln>
                  <a:noFill/>
                </a:ln>
                <a:solidFill>
                  <a:schemeClr val="tx1"/>
                </a:solidFill>
                <a:effectLst/>
                <a:latin typeface="Arial" charset="0"/>
                <a:cs typeface="Arial" charset="0"/>
              </a:rPr>
              <a:t>System.out.println</a:t>
            </a:r>
            <a:r>
              <a:rPr kumimoji="0" lang="en-US" sz="2400" b="0" i="0" u="none" strike="noStrike" cap="none" normalizeH="0" baseline="0" dirty="0" smtClean="0">
                <a:ln>
                  <a:noFill/>
                </a:ln>
                <a:solidFill>
                  <a:schemeClr val="tx1"/>
                </a:solidFill>
                <a:effectLst/>
                <a:latin typeface="Arial" charset="0"/>
                <a:cs typeface="Arial" charset="0"/>
              </a:rPr>
              <a:t>(id+" "+name);  </a:t>
            </a:r>
          </a:p>
          <a:p>
            <a:pPr marL="0" marR="0" lvl="0" indent="0" algn="l" defTabSz="914400" rtl="0" eaLnBrk="0" fontAlgn="base" latinLnBrk="0" hangingPunct="0">
              <a:lnSpc>
                <a:spcPct val="100000"/>
              </a:lnSpc>
              <a:spcBef>
                <a:spcPct val="0"/>
              </a:spcBef>
              <a:spcAft>
                <a:spcPct val="0"/>
              </a:spcAft>
              <a:buClrTx/>
              <a:buSzTx/>
              <a:tabLst/>
            </a:pPr>
            <a:r>
              <a:rPr lang="en-US" sz="2400" dirty="0" smtClean="0">
                <a:latin typeface="Arial" charset="0"/>
                <a:cs typeface="Arial" charset="0"/>
              </a:rPr>
              <a:t>              </a:t>
            </a:r>
            <a:r>
              <a:rPr lang="en-US" sz="2400" dirty="0" err="1" smtClean="0">
                <a:latin typeface="Arial" charset="0"/>
                <a:cs typeface="Arial" charset="0"/>
              </a:rPr>
              <a:t>S</a:t>
            </a:r>
            <a:r>
              <a:rPr kumimoji="0" lang="en-US" sz="2400" b="0" i="0" u="none" strike="noStrike" cap="none" normalizeH="0" baseline="0" dirty="0" err="1" smtClean="0">
                <a:ln>
                  <a:noFill/>
                </a:ln>
                <a:solidFill>
                  <a:schemeClr val="tx1"/>
                </a:solidFill>
                <a:effectLst/>
                <a:latin typeface="Arial" charset="0"/>
                <a:cs typeface="Arial" charset="0"/>
              </a:rPr>
              <a:t>ystem.out.println</a:t>
            </a:r>
            <a:r>
              <a:rPr kumimoji="0" lang="en-US" sz="2400" b="0" i="0" u="none" strike="noStrike" cap="none" normalizeH="0" baseline="0" dirty="0" smtClean="0">
                <a:ln>
                  <a:noFill/>
                </a:ln>
                <a:solidFill>
                  <a:schemeClr val="tx1"/>
                </a:solidFill>
                <a:effectLst/>
                <a:latin typeface="Arial" charset="0"/>
                <a:cs typeface="Arial" charset="0"/>
              </a:rPr>
              <a:t>(</a:t>
            </a:r>
            <a:r>
              <a:rPr kumimoji="0" lang="en-US" sz="2400" b="0" i="0" u="none" strike="noStrike" cap="none" normalizeH="0" baseline="0" dirty="0" err="1" smtClean="0">
                <a:ln>
                  <a:noFill/>
                </a:ln>
                <a:solidFill>
                  <a:schemeClr val="tx1"/>
                </a:solidFill>
                <a:effectLst/>
                <a:latin typeface="Arial" charset="0"/>
                <a:cs typeface="Arial" charset="0"/>
              </a:rPr>
              <a:t>address.city</a:t>
            </a: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err="1" smtClean="0">
                <a:ln>
                  <a:noFill/>
                </a:ln>
                <a:solidFill>
                  <a:schemeClr val="tx1"/>
                </a:solidFill>
                <a:effectLst/>
                <a:latin typeface="Arial" charset="0"/>
                <a:cs typeface="Arial" charset="0"/>
              </a:rPr>
              <a:t>address.state</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lang="en-US" sz="2400" dirty="0" smtClean="0">
                <a:latin typeface="Arial" charset="0"/>
                <a:cs typeface="Arial" charset="0"/>
              </a:rPr>
              <a:t>            </a:t>
            </a:r>
            <a:r>
              <a:rPr kumimoji="0" lang="en-US" sz="2400" b="0" i="0" u="none" strike="noStrike" cap="none" normalizeH="0" baseline="0" dirty="0" smtClean="0">
                <a:ln>
                  <a:noFill/>
                </a:ln>
                <a:solidFill>
                  <a:schemeClr val="tx1"/>
                </a:solidFill>
                <a:effectLst/>
                <a:latin typeface="Arial" charset="0"/>
                <a:cs typeface="Arial" charset="0"/>
              </a:rPr>
              <a:t>+</a:t>
            </a:r>
            <a:r>
              <a:rPr kumimoji="0" lang="en-US" sz="2400" b="0" i="0" u="none" strike="noStrike" cap="none" normalizeH="0" baseline="0" dirty="0" err="1" smtClean="0">
                <a:ln>
                  <a:noFill/>
                </a:ln>
                <a:solidFill>
                  <a:schemeClr val="tx1"/>
                </a:solidFill>
                <a:effectLst/>
                <a:latin typeface="Arial" charset="0"/>
                <a:cs typeface="Arial" charset="0"/>
              </a:rPr>
              <a:t>address.country</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  </a:t>
            </a:r>
          </a:p>
          <a:p>
            <a:pPr marL="0" marR="0" lvl="0" indent="0" algn="l" defTabSz="914400" rtl="0" eaLnBrk="0" fontAlgn="base" latinLnBrk="0" hangingPunct="0">
              <a:lnSpc>
                <a:spcPct val="100000"/>
              </a:lnSpc>
              <a:spcBef>
                <a:spcPct val="0"/>
              </a:spcBef>
              <a:spcAft>
                <a:spcPct val="0"/>
              </a:spcAft>
              <a:buClrTx/>
              <a:buSzTx/>
              <a:tabLst/>
            </a:pPr>
            <a:r>
              <a:rPr lang="en-US" sz="2400" dirty="0" smtClean="0">
                <a:latin typeface="Arial" charset="0"/>
                <a:cs typeface="Arial" charset="0"/>
              </a:rPr>
              <a:t>}</a:t>
            </a:r>
            <a:r>
              <a:rPr kumimoji="0" lang="en-US" sz="2400" b="0" i="0" u="none" strike="noStrike" cap="none" normalizeH="0" baseline="0" dirty="0" smtClean="0">
                <a:ln>
                  <a:noFill/>
                </a:ln>
                <a:solidFill>
                  <a:schemeClr val="tx1"/>
                </a:solidFill>
                <a:effectLst/>
                <a:latin typeface="Arial" charset="0"/>
                <a:cs typeface="Arial"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0" y="0"/>
            <a:ext cx="91440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400" dirty="0" smtClean="0"/>
              <a:t>     </a:t>
            </a:r>
          </a:p>
          <a:p>
            <a:pPr lvl="0" eaLnBrk="0" fontAlgn="base" hangingPunct="0">
              <a:spcBef>
                <a:spcPct val="0"/>
              </a:spcBef>
              <a:spcAft>
                <a:spcPct val="0"/>
              </a:spcAft>
            </a:pPr>
            <a:endParaRPr lang="en-US" sz="2400" dirty="0" smtClean="0"/>
          </a:p>
          <a:p>
            <a:pPr lvl="0" eaLnBrk="0" fontAlgn="base" hangingPunct="0">
              <a:spcBef>
                <a:spcPct val="0"/>
              </a:spcBef>
              <a:spcAft>
                <a:spcPct val="0"/>
              </a:spcAft>
            </a:pPr>
            <a:r>
              <a:rPr lang="en-US" sz="2400" dirty="0" smtClean="0"/>
              <a:t>class Test</a:t>
            </a:r>
          </a:p>
          <a:p>
            <a:pPr lvl="0" eaLnBrk="0" fontAlgn="base" hangingPunct="0">
              <a:spcBef>
                <a:spcPct val="0"/>
              </a:spcBef>
              <a:spcAft>
                <a:spcPct val="0"/>
              </a:spcAft>
            </a:pPr>
            <a:r>
              <a:rPr lang="en-US" sz="2400" dirty="0" smtClean="0"/>
              <a:t>{ </a:t>
            </a:r>
          </a:p>
          <a:p>
            <a:pPr lvl="0" eaLnBrk="0" fontAlgn="base" hangingPunct="0">
              <a:spcBef>
                <a:spcPct val="0"/>
              </a:spcBef>
              <a:spcAft>
                <a:spcPct val="0"/>
              </a:spcAft>
            </a:pPr>
            <a:r>
              <a:rPr lang="en-US" sz="2400" dirty="0" smtClean="0"/>
              <a:t>     public static void main(String[] </a:t>
            </a:r>
            <a:r>
              <a:rPr lang="en-US" sz="2400" dirty="0" err="1" smtClean="0"/>
              <a:t>args</a:t>
            </a:r>
            <a:r>
              <a:rPr lang="en-US" sz="2400" dirty="0" smtClean="0"/>
              <a:t>) </a:t>
            </a:r>
          </a:p>
          <a:p>
            <a:pPr lvl="0" eaLnBrk="0" fontAlgn="base" hangingPunct="0">
              <a:spcBef>
                <a:spcPct val="0"/>
              </a:spcBef>
              <a:spcAft>
                <a:spcPct val="0"/>
              </a:spcAft>
            </a:pPr>
            <a:r>
              <a:rPr lang="en-US" sz="2400" dirty="0" smtClean="0"/>
              <a:t>       {  </a:t>
            </a:r>
            <a:endParaRPr kumimoji="0" lang="en-US" sz="24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Address address1=new Address("</a:t>
            </a:r>
            <a:r>
              <a:rPr kumimoji="0" lang="en-US" sz="2400" b="0" i="0" u="none" strike="noStrike" cap="none" normalizeH="0" baseline="0" dirty="0" err="1" smtClean="0">
                <a:ln>
                  <a:noFill/>
                </a:ln>
                <a:solidFill>
                  <a:schemeClr val="tx1"/>
                </a:solidFill>
                <a:effectLst/>
                <a:latin typeface="Arial" charset="0"/>
                <a:cs typeface="Arial" charset="0"/>
              </a:rPr>
              <a:t>gzb","UP","india</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Address address2=new Address("</a:t>
            </a:r>
            <a:r>
              <a:rPr kumimoji="0" lang="en-US" sz="2400" b="0" i="0" u="none" strike="noStrike" cap="none" normalizeH="0" baseline="0" dirty="0" err="1" smtClean="0">
                <a:ln>
                  <a:noFill/>
                </a:ln>
                <a:solidFill>
                  <a:schemeClr val="tx1"/>
                </a:solidFill>
                <a:effectLst/>
                <a:latin typeface="Arial" charset="0"/>
                <a:cs typeface="Arial" charset="0"/>
              </a:rPr>
              <a:t>gno","UP","india</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err="1" smtClean="0">
                <a:ln>
                  <a:noFill/>
                </a:ln>
                <a:solidFill>
                  <a:schemeClr val="tx1"/>
                </a:solidFill>
                <a:effectLst/>
                <a:latin typeface="Arial" charset="0"/>
                <a:cs typeface="Arial" charset="0"/>
              </a:rPr>
              <a:t>Emp</a:t>
            </a:r>
            <a:r>
              <a:rPr kumimoji="0" lang="en-US" sz="2400" b="0" i="0" u="none" strike="noStrike" cap="none" normalizeH="0" baseline="0" dirty="0" smtClean="0">
                <a:ln>
                  <a:noFill/>
                </a:ln>
                <a:solidFill>
                  <a:schemeClr val="tx1"/>
                </a:solidFill>
                <a:effectLst/>
                <a:latin typeface="Arial" charset="0"/>
                <a:cs typeface="Arial" charset="0"/>
              </a:rPr>
              <a:t> e=new </a:t>
            </a:r>
            <a:r>
              <a:rPr kumimoji="0" lang="en-US" sz="2400" b="0" i="0" u="none" strike="noStrike" cap="none" normalizeH="0" baseline="0" dirty="0" err="1" smtClean="0">
                <a:ln>
                  <a:noFill/>
                </a:ln>
                <a:solidFill>
                  <a:schemeClr val="tx1"/>
                </a:solidFill>
                <a:effectLst/>
                <a:latin typeface="Arial" charset="0"/>
                <a:cs typeface="Arial" charset="0"/>
              </a:rPr>
              <a:t>Emp</a:t>
            </a:r>
            <a:r>
              <a:rPr kumimoji="0" lang="en-US" sz="2400" b="0" i="0" u="none" strike="noStrike" cap="none" normalizeH="0" baseline="0" dirty="0" smtClean="0">
                <a:ln>
                  <a:noFill/>
                </a:ln>
                <a:solidFill>
                  <a:schemeClr val="tx1"/>
                </a:solidFill>
                <a:effectLst/>
                <a:latin typeface="Arial" charset="0"/>
                <a:cs typeface="Arial" charset="0"/>
              </a:rPr>
              <a:t>(111,"varun",address1);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err="1" smtClean="0">
                <a:ln>
                  <a:noFill/>
                </a:ln>
                <a:solidFill>
                  <a:schemeClr val="tx1"/>
                </a:solidFill>
                <a:effectLst/>
                <a:latin typeface="Arial" charset="0"/>
                <a:cs typeface="Arial" charset="0"/>
              </a:rPr>
              <a:t>Emp</a:t>
            </a:r>
            <a:r>
              <a:rPr kumimoji="0" lang="en-US" sz="2400" b="0" i="0" u="none" strike="noStrike" cap="none" normalizeH="0" baseline="0" dirty="0" smtClean="0">
                <a:ln>
                  <a:noFill/>
                </a:ln>
                <a:solidFill>
                  <a:schemeClr val="tx1"/>
                </a:solidFill>
                <a:effectLst/>
                <a:latin typeface="Arial" charset="0"/>
                <a:cs typeface="Arial" charset="0"/>
              </a:rPr>
              <a:t> e2=new </a:t>
            </a:r>
            <a:r>
              <a:rPr kumimoji="0" lang="en-US" sz="2400" b="0" i="0" u="none" strike="noStrike" cap="none" normalizeH="0" baseline="0" dirty="0" err="1" smtClean="0">
                <a:ln>
                  <a:noFill/>
                </a:ln>
                <a:solidFill>
                  <a:schemeClr val="tx1"/>
                </a:solidFill>
                <a:effectLst/>
                <a:latin typeface="Arial" charset="0"/>
                <a:cs typeface="Arial" charset="0"/>
              </a:rPr>
              <a:t>Emp</a:t>
            </a:r>
            <a:r>
              <a:rPr kumimoji="0" lang="en-US" sz="2400" b="0" i="0" u="none" strike="noStrike" cap="none" normalizeH="0" baseline="0" dirty="0" smtClean="0">
                <a:ln>
                  <a:noFill/>
                </a:ln>
                <a:solidFill>
                  <a:schemeClr val="tx1"/>
                </a:solidFill>
                <a:effectLst/>
                <a:latin typeface="Arial" charset="0"/>
                <a:cs typeface="Arial" charset="0"/>
              </a:rPr>
              <a:t>(112,"arun",address2);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err="1" smtClean="0">
                <a:ln>
                  <a:noFill/>
                </a:ln>
                <a:solidFill>
                  <a:schemeClr val="tx1"/>
                </a:solidFill>
                <a:effectLst/>
                <a:latin typeface="Arial" charset="0"/>
                <a:cs typeface="Arial" charset="0"/>
              </a:rPr>
              <a:t>e.display</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e2.display();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t>Design a discount system for a beauty saloon, which provides services and sells beauty products. It offers 3 types of memberships: Premium, Gold and Silver. Premium, gold and silver members receive a discount of 20%, 15%, and 10%, respectively, for all services provided. </a:t>
            </a:r>
          </a:p>
          <a:p>
            <a:pPr algn="just"/>
            <a:r>
              <a:rPr lang="en-US" dirty="0" smtClean="0"/>
              <a:t>Customers without membership receive no discount. All members receives a flat 10% discount on products purchased (this might change in future).</a:t>
            </a:r>
          </a:p>
          <a:p>
            <a:pPr algn="just"/>
            <a:r>
              <a:rPr lang="en-US" dirty="0" smtClean="0"/>
              <a:t>Identify the classes.</a:t>
            </a:r>
          </a:p>
          <a:p>
            <a:pPr algn="just"/>
            <a:r>
              <a:rPr lang="en-US" dirty="0" smtClean="0"/>
              <a:t>Your System shall compute the total bill if a customer purchases $x of products and $y of services, for a visit. Also write a test program to exercise all the classes.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14282" y="1600200"/>
            <a:ext cx="8929718" cy="5257800"/>
          </a:xfrm>
        </p:spPr>
        <p:txBody>
          <a:bodyPr>
            <a:noAutofit/>
          </a:bodyPr>
          <a:lstStyle/>
          <a:p>
            <a:pPr algn="just">
              <a:buNone/>
            </a:pPr>
            <a:r>
              <a:rPr lang="en-US" sz="2400" dirty="0" smtClean="0"/>
              <a:t>A shopping mall has four types of employees and their pay structure is given below:</a:t>
            </a:r>
          </a:p>
          <a:p>
            <a:pPr lvl="0" algn="just"/>
            <a:r>
              <a:rPr lang="en-US" sz="2400" dirty="0" smtClean="0"/>
              <a:t>Salaried employees are paid a fixed weekly salary regardless of the number of hours worked. Hourly employees are paid by the hour and receive overtime pay for all hours worked in excess of 40 hours. Commission employees are paid a percentage of their sales. Salaried-commission employees receive a base salary plus a percentage of their sales.  </a:t>
            </a:r>
          </a:p>
          <a:p>
            <a:pPr algn="just"/>
            <a:r>
              <a:rPr lang="en-US" sz="2400" dirty="0" smtClean="0"/>
              <a:t>For the current pay period, the shopping mall has decided to reward salaried-commission employees by adding 10% to their base salaries. Develop a Java class hierarchy for the given case study:</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14282" y="1600200"/>
            <a:ext cx="8715436" cy="4525963"/>
          </a:xfrm>
        </p:spPr>
        <p:txBody>
          <a:bodyPr>
            <a:normAutofit/>
          </a:bodyPr>
          <a:lstStyle/>
          <a:p>
            <a:r>
              <a:rPr lang="en-IN" sz="2800" dirty="0" smtClean="0"/>
              <a:t>Type of association between objects:</a:t>
            </a:r>
          </a:p>
          <a:p>
            <a:r>
              <a:rPr lang="en-IN" sz="2800" dirty="0" smtClean="0"/>
              <a:t>IS-A  or Kind-of </a:t>
            </a:r>
          </a:p>
          <a:p>
            <a:pPr>
              <a:buNone/>
            </a:pPr>
            <a:r>
              <a:rPr lang="en-IN" sz="2800" dirty="0"/>
              <a:t> </a:t>
            </a:r>
            <a:r>
              <a:rPr lang="en-IN" sz="2800" dirty="0" smtClean="0"/>
              <a:t>    Also known as Generalization or Specialization</a:t>
            </a:r>
          </a:p>
          <a:p>
            <a:r>
              <a:rPr lang="en-IN" sz="2800" dirty="0" smtClean="0"/>
              <a:t>HAS-A or Part-of or contains-of </a:t>
            </a:r>
          </a:p>
          <a:p>
            <a:pPr>
              <a:buNone/>
            </a:pPr>
            <a:r>
              <a:rPr lang="en-IN" sz="2800" dirty="0" smtClean="0"/>
              <a:t>     Also known as Aggregation or Containership</a:t>
            </a:r>
          </a:p>
          <a:p>
            <a:pPr>
              <a:buNone/>
            </a:pPr>
            <a:endParaRPr lang="en-IN"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IN" sz="3600" dirty="0" smtClean="0"/>
              <a:t>IS-A (Inheritance)</a:t>
            </a:r>
            <a:endParaRPr lang="en-IN" sz="3600" dirty="0"/>
          </a:p>
        </p:txBody>
      </p:sp>
      <p:sp>
        <p:nvSpPr>
          <p:cNvPr id="3" name="Content Placeholder 2"/>
          <p:cNvSpPr>
            <a:spLocks noGrp="1"/>
          </p:cNvSpPr>
          <p:nvPr>
            <p:ph idx="1"/>
          </p:nvPr>
        </p:nvSpPr>
        <p:spPr>
          <a:xfrm>
            <a:off x="142844" y="1214422"/>
            <a:ext cx="8786874" cy="5429288"/>
          </a:xfrm>
        </p:spPr>
        <p:txBody>
          <a:bodyPr>
            <a:normAutofit/>
          </a:bodyPr>
          <a:lstStyle/>
          <a:p>
            <a:pPr algn="just"/>
            <a:r>
              <a:rPr lang="en-IN" dirty="0" smtClean="0"/>
              <a:t>Inheritance represents the </a:t>
            </a:r>
            <a:r>
              <a:rPr lang="en-IN" b="1" dirty="0" smtClean="0"/>
              <a:t>IS-A relationship</a:t>
            </a:r>
            <a:r>
              <a:rPr lang="en-IN" dirty="0" smtClean="0"/>
              <a:t>, also known as </a:t>
            </a:r>
            <a:r>
              <a:rPr lang="en-IN" i="1" dirty="0" smtClean="0"/>
              <a:t>parent-child</a:t>
            </a:r>
            <a:r>
              <a:rPr lang="en-IN" dirty="0" smtClean="0"/>
              <a:t> relationship.</a:t>
            </a:r>
          </a:p>
          <a:p>
            <a:pPr algn="just"/>
            <a:r>
              <a:rPr lang="en-IN" b="1" dirty="0" smtClean="0"/>
              <a:t>Inheritance </a:t>
            </a:r>
            <a:r>
              <a:rPr lang="en-IN" dirty="0" smtClean="0"/>
              <a:t> is a mechanism in which one object acquires some of the properties and behaviours of parent object.</a:t>
            </a:r>
          </a:p>
          <a:p>
            <a:pPr algn="just"/>
            <a:r>
              <a:rPr lang="en-IN" dirty="0" smtClean="0"/>
              <a:t>The idea behind inheritance is that you can create new classes that are built upon existing classes. </a:t>
            </a:r>
          </a:p>
          <a:p>
            <a:pPr algn="just"/>
            <a:r>
              <a:rPr lang="en-IN" dirty="0" smtClean="0"/>
              <a:t>When you inherit from an existing class, you can reuse methods and fields of parent class, and you can add new methods and fields also.</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IN" sz="3600" dirty="0" smtClean="0"/>
              <a:t>Example: Inheritance</a:t>
            </a:r>
            <a:endParaRPr lang="en-IN" sz="3600" dirty="0"/>
          </a:p>
        </p:txBody>
      </p:sp>
      <p:pic>
        <p:nvPicPr>
          <p:cNvPr id="4" name="Content Placeholder 3" descr="Image result for example inheritance"/>
          <p:cNvPicPr>
            <a:picLocks noGrp="1"/>
          </p:cNvPicPr>
          <p:nvPr>
            <p:ph idx="1"/>
          </p:nvPr>
        </p:nvPicPr>
        <p:blipFill>
          <a:blip r:embed="rId2"/>
          <a:srcRect/>
          <a:stretch>
            <a:fillRect/>
          </a:stretch>
        </p:blipFill>
        <p:spPr bwMode="auto">
          <a:xfrm>
            <a:off x="3786182" y="1214422"/>
            <a:ext cx="2857500" cy="2705100"/>
          </a:xfrm>
          <a:prstGeom prst="rect">
            <a:avLst/>
          </a:prstGeom>
          <a:noFill/>
          <a:ln w="9525">
            <a:noFill/>
            <a:miter lim="800000"/>
            <a:headEnd/>
            <a:tailEnd/>
          </a:ln>
        </p:spPr>
      </p:pic>
      <p:pic>
        <p:nvPicPr>
          <p:cNvPr id="1026" name="Picture 2" descr="http://cayenne.apache.org/docs/3.0/modeling-single-table-inheritance.data/single-table-inheritance.png"/>
          <p:cNvPicPr>
            <a:picLocks noChangeAspect="1" noChangeArrowheads="1"/>
          </p:cNvPicPr>
          <p:nvPr/>
        </p:nvPicPr>
        <p:blipFill>
          <a:blip r:embed="rId3"/>
          <a:srcRect/>
          <a:stretch>
            <a:fillRect/>
          </a:stretch>
        </p:blipFill>
        <p:spPr bwMode="auto">
          <a:xfrm>
            <a:off x="2786050" y="4214818"/>
            <a:ext cx="5276850" cy="21717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IN" sz="3600" dirty="0" smtClean="0"/>
              <a:t>HAS-A (Aggregation)</a:t>
            </a:r>
            <a:endParaRPr lang="en-IN" sz="3600" dirty="0"/>
          </a:p>
        </p:txBody>
      </p:sp>
      <p:sp>
        <p:nvSpPr>
          <p:cNvPr id="3" name="Content Placeholder 2"/>
          <p:cNvSpPr>
            <a:spLocks noGrp="1"/>
          </p:cNvSpPr>
          <p:nvPr>
            <p:ph idx="1"/>
          </p:nvPr>
        </p:nvSpPr>
        <p:spPr>
          <a:xfrm>
            <a:off x="214282" y="1357298"/>
            <a:ext cx="8715436" cy="5286412"/>
          </a:xfrm>
        </p:spPr>
        <p:txBody>
          <a:bodyPr/>
          <a:lstStyle/>
          <a:p>
            <a:pPr algn="just"/>
            <a:r>
              <a:rPr lang="en-IN" sz="2800" dirty="0" smtClean="0"/>
              <a:t>If a class contains an object of other class, it is known as Aggregation. Aggregation represents HAS-A relationship.</a:t>
            </a:r>
          </a:p>
          <a:p>
            <a:r>
              <a:rPr lang="en-US" sz="2800" dirty="0" smtClean="0"/>
              <a:t>It is a special form of Association where: </a:t>
            </a:r>
          </a:p>
          <a:p>
            <a:r>
              <a:rPr lang="en-US" sz="2800" dirty="0" smtClean="0"/>
              <a:t>It represents </a:t>
            </a:r>
            <a:r>
              <a:rPr lang="en-US" sz="2800" b="1" dirty="0" smtClean="0"/>
              <a:t>Has-A</a:t>
            </a:r>
            <a:r>
              <a:rPr lang="en-US" sz="2800" dirty="0" smtClean="0"/>
              <a:t> relationship.</a:t>
            </a:r>
          </a:p>
          <a:p>
            <a:r>
              <a:rPr lang="en-US" sz="2800" dirty="0" smtClean="0"/>
              <a:t>It is a </a:t>
            </a:r>
            <a:r>
              <a:rPr lang="en-US" sz="2800" b="1" dirty="0" smtClean="0"/>
              <a:t>unidirectional association</a:t>
            </a:r>
            <a:r>
              <a:rPr lang="en-US" sz="2800" dirty="0" smtClean="0"/>
              <a:t> i.e. a one way relationship. For example, department can have students but vice versa is not possible and thus unidirectional in nature. </a:t>
            </a:r>
          </a:p>
          <a:p>
            <a:r>
              <a:rPr lang="en-US" sz="2800" dirty="0" smtClean="0"/>
              <a:t>In Aggregation,</a:t>
            </a:r>
            <a:r>
              <a:rPr lang="en-US" sz="2800" b="1" dirty="0" smtClean="0"/>
              <a:t> both the entries can survive individually</a:t>
            </a:r>
            <a:r>
              <a:rPr lang="en-US" sz="2800" dirty="0" smtClean="0"/>
              <a:t> which means ending one entity will not effect the other entity</a:t>
            </a:r>
          </a:p>
          <a:p>
            <a:pPr algn="just"/>
            <a:endParaRPr lang="en-IN" sz="2800" dirty="0" smtClean="0"/>
          </a:p>
          <a:p>
            <a:pPr algn="just"/>
            <a:endParaRPr lang="en-IN" sz="2800" dirty="0" smtClean="0"/>
          </a:p>
          <a:p>
            <a:pPr algn="just"/>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IN" sz="3600" dirty="0" smtClean="0"/>
              <a:t>Example: Aggregation</a:t>
            </a:r>
            <a:endParaRPr lang="en-IN" sz="3600" dirty="0"/>
          </a:p>
        </p:txBody>
      </p:sp>
      <p:pic>
        <p:nvPicPr>
          <p:cNvPr id="4" name="Content Placeholder 3" descr="Image result for aggregation examples"/>
          <p:cNvPicPr>
            <a:picLocks noGrp="1"/>
          </p:cNvPicPr>
          <p:nvPr>
            <p:ph idx="1"/>
          </p:nvPr>
        </p:nvPicPr>
        <p:blipFill>
          <a:blip r:embed="rId2"/>
          <a:srcRect/>
          <a:stretch>
            <a:fillRect/>
          </a:stretch>
        </p:blipFill>
        <p:spPr bwMode="auto">
          <a:xfrm>
            <a:off x="2071670" y="1142984"/>
            <a:ext cx="3781425" cy="2857500"/>
          </a:xfrm>
          <a:prstGeom prst="rect">
            <a:avLst/>
          </a:prstGeom>
          <a:noFill/>
          <a:ln w="9525">
            <a:noFill/>
            <a:miter lim="800000"/>
            <a:headEnd/>
            <a:tailEnd/>
          </a:ln>
        </p:spPr>
      </p:pic>
      <p:pic>
        <p:nvPicPr>
          <p:cNvPr id="1026" name="Picture 2" descr="http://contribute.geeksforgeeks.org/wp-content/uploads/Aggregation_1.png"/>
          <p:cNvPicPr>
            <a:picLocks noChangeAspect="1" noChangeArrowheads="1"/>
          </p:cNvPicPr>
          <p:nvPr/>
        </p:nvPicPr>
        <p:blipFill>
          <a:blip r:embed="rId3"/>
          <a:srcRect/>
          <a:stretch>
            <a:fillRect/>
          </a:stretch>
        </p:blipFill>
        <p:spPr bwMode="auto">
          <a:xfrm>
            <a:off x="2214546" y="4429132"/>
            <a:ext cx="4010025" cy="19907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600" dirty="0" smtClean="0"/>
              <a:t>Why Inheritance and  Aggregation</a:t>
            </a:r>
            <a:endParaRPr lang="en-US" sz="3600" dirty="0"/>
          </a:p>
        </p:txBody>
      </p:sp>
      <p:sp>
        <p:nvSpPr>
          <p:cNvPr id="3" name="Content Placeholder 2"/>
          <p:cNvSpPr>
            <a:spLocks noGrp="1"/>
          </p:cNvSpPr>
          <p:nvPr>
            <p:ph idx="1"/>
          </p:nvPr>
        </p:nvSpPr>
        <p:spPr/>
        <p:txBody>
          <a:bodyPr/>
          <a:lstStyle/>
          <a:p>
            <a:r>
              <a:rPr lang="en-US" b="1" dirty="0" smtClean="0"/>
              <a:t>Why use inheritance </a:t>
            </a:r>
          </a:p>
          <a:p>
            <a:pPr lvl="1"/>
            <a:r>
              <a:rPr lang="en-US" dirty="0" smtClean="0"/>
              <a:t>For Method Overriding (so runtime polymorphism can be achieved).</a:t>
            </a:r>
          </a:p>
          <a:p>
            <a:pPr lvl="1"/>
            <a:r>
              <a:rPr lang="en-US" dirty="0" smtClean="0"/>
              <a:t>For Code Reusability.</a:t>
            </a:r>
          </a:p>
          <a:p>
            <a:pPr lvl="0"/>
            <a:r>
              <a:rPr lang="en-US" dirty="0" smtClean="0">
                <a:solidFill>
                  <a:prstClr val="black"/>
                </a:solidFill>
              </a:rPr>
              <a:t>Reuse is also best achieved by aggregation when there is no is-a relationship.</a:t>
            </a:r>
          </a:p>
          <a:p>
            <a:pPr lvl="1">
              <a:buNone/>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3600" dirty="0" smtClean="0"/>
              <a:t>Toy Examples in Java</a:t>
            </a:r>
            <a:endParaRPr lang="en-US" sz="3600" dirty="0"/>
          </a:p>
        </p:txBody>
      </p:sp>
      <p:sp>
        <p:nvSpPr>
          <p:cNvPr id="3" name="Content Placeholder 2"/>
          <p:cNvSpPr>
            <a:spLocks noGrp="1"/>
          </p:cNvSpPr>
          <p:nvPr>
            <p:ph idx="1"/>
          </p:nvPr>
        </p:nvSpPr>
        <p:spPr>
          <a:xfrm>
            <a:off x="457200" y="1000108"/>
            <a:ext cx="8229600" cy="5126055"/>
          </a:xfrm>
        </p:spPr>
        <p:txBody>
          <a:bodyPr/>
          <a:lstStyle/>
          <a:p>
            <a:pPr>
              <a:buNone/>
            </a:pPr>
            <a:r>
              <a:rPr lang="en-US" dirty="0" smtClean="0"/>
              <a:t>class Subclass-name extends </a:t>
            </a:r>
            <a:r>
              <a:rPr lang="en-US" dirty="0" err="1" smtClean="0"/>
              <a:t>Superclass</a:t>
            </a:r>
            <a:r>
              <a:rPr lang="en-US" dirty="0" smtClean="0"/>
              <a:t>-name  </a:t>
            </a:r>
          </a:p>
          <a:p>
            <a:pPr>
              <a:buNone/>
            </a:pPr>
            <a:r>
              <a:rPr lang="en-US" dirty="0" smtClean="0"/>
              <a:t>{  </a:t>
            </a:r>
          </a:p>
          <a:p>
            <a:pPr>
              <a:buNone/>
            </a:pPr>
            <a:r>
              <a:rPr lang="en-US" dirty="0" smtClean="0"/>
              <a:t>   //methods and fields  </a:t>
            </a:r>
          </a:p>
          <a:p>
            <a:pPr>
              <a:buNone/>
            </a:pPr>
            <a:r>
              <a:rPr lang="en-US" dirty="0" smtClean="0"/>
              <a:t>}  </a:t>
            </a:r>
          </a:p>
          <a:p>
            <a:pPr>
              <a:buNone/>
            </a:pPr>
            <a:endParaRPr lang="en-US" dirty="0"/>
          </a:p>
        </p:txBody>
      </p:sp>
      <p:pic>
        <p:nvPicPr>
          <p:cNvPr id="4" name="Picture 3" descr="inheritance in java"/>
          <p:cNvPicPr/>
          <p:nvPr/>
        </p:nvPicPr>
        <p:blipFill>
          <a:blip r:embed="rId2"/>
          <a:srcRect/>
          <a:stretch>
            <a:fillRect/>
          </a:stretch>
        </p:blipFill>
        <p:spPr bwMode="auto">
          <a:xfrm>
            <a:off x="2500298" y="2928934"/>
            <a:ext cx="2286000" cy="345059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endParaRPr lang="en-US" dirty="0"/>
          </a:p>
        </p:txBody>
      </p:sp>
      <p:sp>
        <p:nvSpPr>
          <p:cNvPr id="3" name="Content Placeholder 2"/>
          <p:cNvSpPr>
            <a:spLocks noGrp="1"/>
          </p:cNvSpPr>
          <p:nvPr>
            <p:ph idx="1"/>
          </p:nvPr>
        </p:nvSpPr>
        <p:spPr>
          <a:xfrm>
            <a:off x="142844" y="428604"/>
            <a:ext cx="8786874" cy="6429396"/>
          </a:xfrm>
        </p:spPr>
        <p:txBody>
          <a:bodyPr>
            <a:normAutofit fontScale="92500" lnSpcReduction="20000"/>
          </a:bodyPr>
          <a:lstStyle/>
          <a:p>
            <a:pPr>
              <a:buNone/>
            </a:pPr>
            <a:r>
              <a:rPr lang="en-US" sz="3000" dirty="0" smtClean="0"/>
              <a:t>class Employee{  </a:t>
            </a:r>
          </a:p>
          <a:p>
            <a:pPr>
              <a:buNone/>
            </a:pPr>
            <a:r>
              <a:rPr lang="en-US" sz="3000" dirty="0" smtClean="0"/>
              <a:t> float salary=40000;  </a:t>
            </a:r>
          </a:p>
          <a:p>
            <a:pPr>
              <a:buNone/>
            </a:pPr>
            <a:r>
              <a:rPr lang="en-US" sz="3000" dirty="0" smtClean="0"/>
              <a:t>}  </a:t>
            </a:r>
          </a:p>
          <a:p>
            <a:pPr>
              <a:buNone/>
            </a:pPr>
            <a:r>
              <a:rPr lang="en-US" sz="3000" dirty="0" smtClean="0"/>
              <a:t>class Programmer extends Employee{  </a:t>
            </a:r>
          </a:p>
          <a:p>
            <a:pPr>
              <a:buNone/>
            </a:pPr>
            <a:r>
              <a:rPr lang="en-US" sz="3000" dirty="0" smtClean="0"/>
              <a:t> </a:t>
            </a:r>
            <a:r>
              <a:rPr lang="en-US" sz="3000" dirty="0" err="1" smtClean="0"/>
              <a:t>int</a:t>
            </a:r>
            <a:r>
              <a:rPr lang="en-US" sz="3000" dirty="0" smtClean="0"/>
              <a:t> bonus=10000;  </a:t>
            </a:r>
          </a:p>
          <a:p>
            <a:pPr>
              <a:buNone/>
            </a:pPr>
            <a:r>
              <a:rPr lang="en-US" sz="3000" dirty="0" smtClean="0"/>
              <a:t> public static void main(String </a:t>
            </a:r>
            <a:r>
              <a:rPr lang="en-US" sz="3000" dirty="0" err="1" smtClean="0"/>
              <a:t>args</a:t>
            </a:r>
            <a:r>
              <a:rPr lang="en-US" sz="3000" dirty="0" smtClean="0"/>
              <a:t>[]){  </a:t>
            </a:r>
          </a:p>
          <a:p>
            <a:pPr>
              <a:buNone/>
            </a:pPr>
            <a:r>
              <a:rPr lang="en-US" sz="3000" dirty="0" smtClean="0"/>
              <a:t>   Programmer p=new Programmer();  </a:t>
            </a:r>
          </a:p>
          <a:p>
            <a:pPr>
              <a:buNone/>
            </a:pPr>
            <a:r>
              <a:rPr lang="en-US" sz="3000" dirty="0" smtClean="0"/>
              <a:t>   </a:t>
            </a:r>
            <a:r>
              <a:rPr lang="en-US" sz="3000" dirty="0" err="1" smtClean="0"/>
              <a:t>System.out.println</a:t>
            </a:r>
            <a:r>
              <a:rPr lang="en-US" sz="3000" dirty="0" smtClean="0"/>
              <a:t>("Programmer salary is:"+</a:t>
            </a:r>
            <a:r>
              <a:rPr lang="en-US" sz="3000" dirty="0" err="1" smtClean="0"/>
              <a:t>p.salary</a:t>
            </a:r>
            <a:r>
              <a:rPr lang="en-US" sz="3000" dirty="0" smtClean="0"/>
              <a:t>);  </a:t>
            </a:r>
          </a:p>
          <a:p>
            <a:pPr>
              <a:buNone/>
            </a:pPr>
            <a:r>
              <a:rPr lang="en-US" sz="3000" dirty="0" smtClean="0"/>
              <a:t>   </a:t>
            </a:r>
            <a:r>
              <a:rPr lang="en-US" sz="3000" dirty="0" err="1" smtClean="0"/>
              <a:t>System.out.println</a:t>
            </a:r>
            <a:r>
              <a:rPr lang="en-US" sz="3000" dirty="0" smtClean="0"/>
              <a:t>("Bonus of Programmer is:"+</a:t>
            </a:r>
            <a:r>
              <a:rPr lang="en-US" sz="3000" dirty="0" err="1" smtClean="0"/>
              <a:t>p.bonus</a:t>
            </a:r>
            <a:r>
              <a:rPr lang="en-US" sz="3000" dirty="0" smtClean="0"/>
              <a:t>);  </a:t>
            </a:r>
          </a:p>
          <a:p>
            <a:pPr>
              <a:buNone/>
            </a:pPr>
            <a:r>
              <a:rPr lang="en-US" sz="3000" dirty="0" smtClean="0"/>
              <a:t>}  </a:t>
            </a:r>
          </a:p>
          <a:p>
            <a:pPr>
              <a:buNone/>
            </a:pPr>
            <a:r>
              <a:rPr lang="en-US" sz="3000" dirty="0" smtClean="0"/>
              <a:t>}  </a:t>
            </a:r>
          </a:p>
          <a:p>
            <a:pPr>
              <a:buNone/>
            </a:pPr>
            <a:r>
              <a:rPr lang="en-US" sz="3000" dirty="0" smtClean="0"/>
              <a:t>Output:</a:t>
            </a:r>
          </a:p>
          <a:p>
            <a:pPr>
              <a:buNone/>
            </a:pPr>
            <a:r>
              <a:rPr lang="en-US" sz="2800" dirty="0" smtClean="0"/>
              <a:t>Programmer salary is:40000.0 </a:t>
            </a:r>
          </a:p>
          <a:p>
            <a:pPr>
              <a:buNone/>
            </a:pPr>
            <a:r>
              <a:rPr lang="en-US" sz="2800" dirty="0" smtClean="0"/>
              <a:t>Bonus of programmer is:10000</a:t>
            </a:r>
            <a:endParaRPr lang="en-US" sz="3000"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460</Words>
  <Application>Microsoft Office PowerPoint</Application>
  <PresentationFormat>On-screen Show (4:3)</PresentationFormat>
  <Paragraphs>123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Inheritance</vt:lpstr>
      <vt:lpstr>Slide 2</vt:lpstr>
      <vt:lpstr>IS-A (Inheritance)</vt:lpstr>
      <vt:lpstr>Example: Inheritance</vt:lpstr>
      <vt:lpstr>HAS-A (Aggregation)</vt:lpstr>
      <vt:lpstr>Example: Aggregation</vt:lpstr>
      <vt:lpstr>Why Inheritance and  Aggregation</vt:lpstr>
      <vt:lpstr>Toy Examples in Java</vt:lpstr>
      <vt:lpstr>Slide 9</vt:lpstr>
      <vt:lpstr>Types of Inheritance</vt:lpstr>
      <vt:lpstr>Types of Inheritance…Contd</vt:lpstr>
      <vt:lpstr> Single Inheritance Example </vt:lpstr>
      <vt:lpstr>Aggregation Example</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mjadon</dc:creator>
  <cp:lastModifiedBy>lnmiit</cp:lastModifiedBy>
  <cp:revision>5</cp:revision>
  <dcterms:created xsi:type="dcterms:W3CDTF">2017-08-30T00:51:27Z</dcterms:created>
  <dcterms:modified xsi:type="dcterms:W3CDTF">2017-09-01T03:48:09Z</dcterms:modified>
</cp:coreProperties>
</file>