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84" r:id="rId21"/>
    <p:sldId id="285" r:id="rId22"/>
    <p:sldId id="286" r:id="rId23"/>
    <p:sldId id="287" r:id="rId24"/>
    <p:sldId id="288" r:id="rId25"/>
    <p:sldId id="276" r:id="rId26"/>
    <p:sldId id="277" r:id="rId27"/>
    <p:sldId id="278" r:id="rId28"/>
    <p:sldId id="279" r:id="rId29"/>
    <p:sldId id="280" r:id="rId30"/>
    <p:sldId id="281" r:id="rId31"/>
    <p:sldId id="282"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790008-FCC1-49AA-8644-5B4DF0906809}" type="datetimeFigureOut">
              <a:rPr lang="en-US" smtClean="0"/>
              <a:pPr/>
              <a:t>9/6/2017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90008-FCC1-49AA-8644-5B4DF0906809}" type="datetimeFigureOut">
              <a:rPr lang="en-US" smtClean="0"/>
              <a:pPr/>
              <a:t>9/6/2017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790008-FCC1-49AA-8644-5B4DF0906809}" type="datetimeFigureOut">
              <a:rPr lang="en-US" smtClean="0"/>
              <a:pPr/>
              <a:t>9/6/2017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790008-FCC1-49AA-8644-5B4DF0906809}" type="datetimeFigureOut">
              <a:rPr lang="en-US" smtClean="0"/>
              <a:pPr/>
              <a:t>9/6/2017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790008-FCC1-49AA-8644-5B4DF0906809}" type="datetimeFigureOut">
              <a:rPr lang="en-US" smtClean="0"/>
              <a:pPr/>
              <a:t>9/6/2017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90008-FCC1-49AA-8644-5B4DF0906809}" type="datetimeFigureOut">
              <a:rPr lang="en-US" smtClean="0"/>
              <a:pPr/>
              <a:t>9/6/2017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90008-FCC1-49AA-8644-5B4DF0906809}" type="datetimeFigureOut">
              <a:rPr lang="en-US" smtClean="0"/>
              <a:pPr/>
              <a:t>9/6/2017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90008-FCC1-49AA-8644-5B4DF0906809}" type="datetimeFigureOut">
              <a:rPr lang="en-US" smtClean="0"/>
              <a:pPr/>
              <a:t>9/6/2017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B1A78-5F0B-4C8F-8E6B-F67BAE773E8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90008-FCC1-49AA-8644-5B4DF0906809}" type="datetimeFigureOut">
              <a:rPr lang="en-US" smtClean="0"/>
              <a:pPr/>
              <a:t>9/6/2017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B1A78-5F0B-4C8F-8E6B-F67BAE773E8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Inheritance</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600" dirty="0" smtClean="0"/>
              <a:t>Types of Inheritance</a:t>
            </a:r>
            <a:endParaRPr lang="en-US" sz="3600" dirty="0"/>
          </a:p>
        </p:txBody>
      </p:sp>
      <p:pic>
        <p:nvPicPr>
          <p:cNvPr id="4" name="Content Placeholder 3" descr="types of inheritance in java"/>
          <p:cNvPicPr>
            <a:picLocks noGrp="1"/>
          </p:cNvPicPr>
          <p:nvPr>
            <p:ph idx="1"/>
          </p:nvPr>
        </p:nvPicPr>
        <p:blipFill>
          <a:blip r:embed="rId2"/>
          <a:srcRect/>
          <a:stretch>
            <a:fillRect/>
          </a:stretch>
        </p:blipFill>
        <p:spPr bwMode="auto">
          <a:xfrm>
            <a:off x="998681" y="1997102"/>
            <a:ext cx="7146639" cy="379248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600" dirty="0" smtClean="0"/>
              <a:t>Types of Inheritance…</a:t>
            </a:r>
            <a:r>
              <a:rPr lang="en-US" sz="3600" dirty="0" err="1" smtClean="0"/>
              <a:t>Contd</a:t>
            </a:r>
            <a:endParaRPr lang="en-US" sz="3600" dirty="0"/>
          </a:p>
        </p:txBody>
      </p:sp>
      <p:pic>
        <p:nvPicPr>
          <p:cNvPr id="4" name="Content Placeholder 3" descr="multiple inheritance in java"/>
          <p:cNvPicPr>
            <a:picLocks noGrp="1"/>
          </p:cNvPicPr>
          <p:nvPr>
            <p:ph idx="1"/>
          </p:nvPr>
        </p:nvPicPr>
        <p:blipFill>
          <a:blip r:embed="rId2"/>
          <a:srcRect/>
          <a:stretch>
            <a:fillRect/>
          </a:stretch>
        </p:blipFill>
        <p:spPr bwMode="auto">
          <a:xfrm>
            <a:off x="1076325" y="1901031"/>
            <a:ext cx="6991350" cy="39243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r>
              <a:rPr lang="en-US" sz="4000" b="1" dirty="0" smtClean="0"/>
              <a:t/>
            </a:r>
            <a:br>
              <a:rPr lang="en-US" sz="4000" b="1" dirty="0" smtClean="0"/>
            </a:br>
            <a:r>
              <a:rPr lang="en-US" sz="3100" dirty="0" smtClean="0"/>
              <a:t>Single Inheritance Example</a:t>
            </a:r>
            <a:r>
              <a:rPr lang="en-US" dirty="0" smtClean="0"/>
              <a:t/>
            </a:r>
            <a:br>
              <a:rPr lang="en-US" dirty="0" smtClean="0"/>
            </a:br>
            <a:endParaRPr lang="en-US" dirty="0"/>
          </a:p>
        </p:txBody>
      </p:sp>
      <p:sp>
        <p:nvSpPr>
          <p:cNvPr id="3" name="Content Placeholder 2"/>
          <p:cNvSpPr>
            <a:spLocks noGrp="1"/>
          </p:cNvSpPr>
          <p:nvPr>
            <p:ph idx="1"/>
          </p:nvPr>
        </p:nvSpPr>
        <p:spPr>
          <a:xfrm>
            <a:off x="214282" y="714356"/>
            <a:ext cx="8715436" cy="6143644"/>
          </a:xfrm>
        </p:spPr>
        <p:txBody>
          <a:bodyPr>
            <a:normAutofit fontScale="47500" lnSpcReduction="20000"/>
          </a:bodyPr>
          <a:lstStyle/>
          <a:p>
            <a:pPr>
              <a:buNone/>
            </a:pPr>
            <a:r>
              <a:rPr lang="en-US" sz="3800" dirty="0" smtClean="0"/>
              <a:t>class Animal</a:t>
            </a:r>
          </a:p>
          <a:p>
            <a:pPr>
              <a:buNone/>
            </a:pPr>
            <a:r>
              <a:rPr lang="en-US" sz="3800" dirty="0" smtClean="0"/>
              <a:t>{                    void eat()</a:t>
            </a:r>
          </a:p>
          <a:p>
            <a:pPr>
              <a:buNone/>
            </a:pPr>
            <a:r>
              <a:rPr lang="en-US" sz="3800" dirty="0" smtClean="0"/>
              <a:t>                    {</a:t>
            </a:r>
          </a:p>
          <a:p>
            <a:pPr>
              <a:buNone/>
            </a:pPr>
            <a:r>
              <a:rPr lang="en-US" sz="3800" dirty="0" smtClean="0"/>
              <a:t>                       </a:t>
            </a:r>
            <a:r>
              <a:rPr lang="en-US" sz="3800" dirty="0" err="1" smtClean="0"/>
              <a:t>System.out.println</a:t>
            </a:r>
            <a:r>
              <a:rPr lang="en-US" sz="3800" dirty="0" smtClean="0"/>
              <a:t>("eating...");</a:t>
            </a:r>
          </a:p>
          <a:p>
            <a:pPr>
              <a:buNone/>
            </a:pPr>
            <a:r>
              <a:rPr lang="en-US" sz="3800" dirty="0" smtClean="0"/>
              <a:t>                   }  </a:t>
            </a:r>
          </a:p>
          <a:p>
            <a:pPr>
              <a:buNone/>
            </a:pPr>
            <a:r>
              <a:rPr lang="en-US" sz="3800" dirty="0" smtClean="0"/>
              <a:t>}  </a:t>
            </a:r>
          </a:p>
          <a:p>
            <a:pPr>
              <a:buNone/>
            </a:pPr>
            <a:r>
              <a:rPr lang="en-US" sz="3800" dirty="0" smtClean="0">
                <a:solidFill>
                  <a:srgbClr val="FF0000"/>
                </a:solidFill>
              </a:rPr>
              <a:t>class Dog extends Animal</a:t>
            </a:r>
          </a:p>
          <a:p>
            <a:pPr>
              <a:buNone/>
            </a:pPr>
            <a:r>
              <a:rPr lang="en-US" sz="3800" dirty="0" smtClean="0"/>
              <a:t>{  </a:t>
            </a:r>
          </a:p>
          <a:p>
            <a:pPr>
              <a:buNone/>
            </a:pPr>
            <a:r>
              <a:rPr lang="en-US" sz="3800" dirty="0" smtClean="0"/>
              <a:t>         void bark(){</a:t>
            </a:r>
            <a:r>
              <a:rPr lang="en-US" sz="3800" dirty="0" err="1" smtClean="0"/>
              <a:t>System.out.println</a:t>
            </a:r>
            <a:r>
              <a:rPr lang="en-US" sz="3800" dirty="0" smtClean="0"/>
              <a:t>("barking...");       </a:t>
            </a:r>
            <a:r>
              <a:rPr lang="en-US" sz="3800" dirty="0" smtClean="0">
                <a:solidFill>
                  <a:srgbClr val="FF0000"/>
                </a:solidFill>
              </a:rPr>
              <a:t>//eat(); </a:t>
            </a:r>
            <a:r>
              <a:rPr lang="en-US" sz="3800" dirty="0" smtClean="0"/>
              <a:t>}  </a:t>
            </a:r>
          </a:p>
          <a:p>
            <a:pPr>
              <a:buNone/>
            </a:pPr>
            <a:r>
              <a:rPr lang="en-US" sz="3800" dirty="0" smtClean="0"/>
              <a:t>}  </a:t>
            </a:r>
          </a:p>
          <a:p>
            <a:pPr>
              <a:buNone/>
            </a:pPr>
            <a:r>
              <a:rPr lang="en-US" sz="3800" dirty="0" smtClean="0"/>
              <a:t>class </a:t>
            </a:r>
            <a:r>
              <a:rPr lang="en-US" sz="3800" dirty="0" err="1" smtClean="0"/>
              <a:t>TestInheritance</a:t>
            </a:r>
            <a:endParaRPr lang="en-US" sz="3800" dirty="0" smtClean="0"/>
          </a:p>
          <a:p>
            <a:pPr>
              <a:buNone/>
            </a:pPr>
            <a:r>
              <a:rPr lang="en-US" sz="3800" dirty="0" smtClean="0"/>
              <a:t>{  </a:t>
            </a:r>
          </a:p>
          <a:p>
            <a:pPr>
              <a:buNone/>
            </a:pPr>
            <a:r>
              <a:rPr lang="en-US" sz="3800" dirty="0" smtClean="0"/>
              <a:t>          public static void main(String </a:t>
            </a:r>
            <a:r>
              <a:rPr lang="en-US" sz="3800" dirty="0" err="1" smtClean="0"/>
              <a:t>args</a:t>
            </a:r>
            <a:r>
              <a:rPr lang="en-US" sz="3800" dirty="0" smtClean="0"/>
              <a:t>[])</a:t>
            </a:r>
          </a:p>
          <a:p>
            <a:pPr>
              <a:buNone/>
            </a:pPr>
            <a:r>
              <a:rPr lang="en-US" sz="3800" dirty="0" smtClean="0"/>
              <a:t>             {  </a:t>
            </a:r>
          </a:p>
          <a:p>
            <a:pPr>
              <a:buNone/>
            </a:pPr>
            <a:r>
              <a:rPr lang="en-US" sz="3800" dirty="0" smtClean="0"/>
              <a:t>                     Dog d=new Dog();  </a:t>
            </a:r>
          </a:p>
          <a:p>
            <a:pPr>
              <a:buNone/>
            </a:pPr>
            <a:r>
              <a:rPr lang="en-US" sz="3800" dirty="0" smtClean="0"/>
              <a:t>                    </a:t>
            </a:r>
            <a:r>
              <a:rPr lang="en-US" sz="3800" dirty="0" err="1" smtClean="0"/>
              <a:t>d.bark</a:t>
            </a:r>
            <a:r>
              <a:rPr lang="en-US" sz="3800" dirty="0" smtClean="0"/>
              <a:t>();  </a:t>
            </a:r>
          </a:p>
          <a:p>
            <a:pPr>
              <a:buNone/>
            </a:pPr>
            <a:r>
              <a:rPr lang="en-US" sz="3800" dirty="0" smtClean="0"/>
              <a:t>                    d.eat();  </a:t>
            </a:r>
          </a:p>
          <a:p>
            <a:pPr>
              <a:buNone/>
            </a:pPr>
            <a:r>
              <a:rPr lang="en-US" sz="3800" dirty="0" smtClean="0"/>
              <a:t>             }</a:t>
            </a:r>
          </a:p>
          <a:p>
            <a:pPr>
              <a:buNone/>
            </a:pPr>
            <a:r>
              <a:rPr lang="en-US" sz="3800" dirty="0" smtClean="0"/>
              <a:t>}</a:t>
            </a:r>
          </a:p>
          <a:p>
            <a:pPr>
              <a:buNone/>
            </a:pPr>
            <a:r>
              <a:rPr lang="en-US" sz="3800" dirty="0" smtClean="0"/>
              <a:t>Output: </a:t>
            </a:r>
          </a:p>
          <a:p>
            <a:pPr>
              <a:buNone/>
            </a:pPr>
            <a:r>
              <a:rPr lang="en-US" sz="3800" dirty="0" smtClean="0"/>
              <a:t>barking... </a:t>
            </a:r>
          </a:p>
          <a:p>
            <a:pPr>
              <a:buNone/>
            </a:pPr>
            <a:r>
              <a:rPr lang="en-US" sz="3800" dirty="0" smtClean="0"/>
              <a:t>eating...  </a:t>
            </a:r>
          </a:p>
          <a:p>
            <a:pPr>
              <a:buNone/>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smtClean="0"/>
              <a:t>Aggregation Example</a:t>
            </a:r>
            <a:endParaRPr lang="en-US" sz="3600" dirty="0"/>
          </a:p>
        </p:txBody>
      </p:sp>
      <p:sp>
        <p:nvSpPr>
          <p:cNvPr id="3" name="Content Placeholder 2"/>
          <p:cNvSpPr>
            <a:spLocks noGrp="1"/>
          </p:cNvSpPr>
          <p:nvPr>
            <p:ph idx="1"/>
          </p:nvPr>
        </p:nvSpPr>
        <p:spPr>
          <a:xfrm>
            <a:off x="0" y="1071546"/>
            <a:ext cx="9144000" cy="5643602"/>
          </a:xfrm>
        </p:spPr>
        <p:txBody>
          <a:bodyPr>
            <a:normAutofit lnSpcReduction="10000"/>
          </a:bodyPr>
          <a:lstStyle/>
          <a:p>
            <a:pPr>
              <a:buNone/>
            </a:pPr>
            <a:r>
              <a:rPr lang="en-US" sz="3000" dirty="0" smtClean="0"/>
              <a:t>public class Address </a:t>
            </a:r>
          </a:p>
          <a:p>
            <a:pPr>
              <a:buNone/>
            </a:pPr>
            <a:r>
              <a:rPr lang="en-US" sz="3000" dirty="0" smtClean="0"/>
              <a:t> {  </a:t>
            </a:r>
          </a:p>
          <a:p>
            <a:pPr>
              <a:buNone/>
            </a:pPr>
            <a:r>
              <a:rPr lang="en-US" sz="3000" dirty="0" smtClean="0"/>
              <a:t>    String </a:t>
            </a:r>
            <a:r>
              <a:rPr lang="en-US" sz="3000" dirty="0" err="1" smtClean="0"/>
              <a:t>city,state,country</a:t>
            </a:r>
            <a:r>
              <a:rPr lang="en-US" sz="3000" dirty="0" smtClean="0"/>
              <a:t>;  </a:t>
            </a:r>
          </a:p>
          <a:p>
            <a:pPr>
              <a:buNone/>
            </a:pPr>
            <a:r>
              <a:rPr lang="en-US" sz="3000" dirty="0" smtClean="0"/>
              <a:t>    public Address(String city, String state, String country)</a:t>
            </a:r>
          </a:p>
          <a:p>
            <a:pPr>
              <a:buNone/>
            </a:pPr>
            <a:r>
              <a:rPr lang="en-US" sz="3000" dirty="0" smtClean="0"/>
              <a:t>       {  </a:t>
            </a:r>
          </a:p>
          <a:p>
            <a:pPr>
              <a:buNone/>
            </a:pPr>
            <a:r>
              <a:rPr lang="en-US" sz="3000" dirty="0" smtClean="0"/>
              <a:t>           </a:t>
            </a:r>
            <a:r>
              <a:rPr lang="en-US" sz="3000" dirty="0" err="1" smtClean="0"/>
              <a:t>this.city</a:t>
            </a:r>
            <a:r>
              <a:rPr lang="en-US" sz="3000" dirty="0" smtClean="0"/>
              <a:t> = city;  </a:t>
            </a:r>
          </a:p>
          <a:p>
            <a:pPr>
              <a:buNone/>
            </a:pPr>
            <a:r>
              <a:rPr lang="en-US" sz="3000" dirty="0" smtClean="0"/>
              <a:t>           </a:t>
            </a:r>
            <a:r>
              <a:rPr lang="en-US" sz="3000" dirty="0" err="1" smtClean="0"/>
              <a:t>this.state</a:t>
            </a:r>
            <a:r>
              <a:rPr lang="en-US" sz="3000" dirty="0" smtClean="0"/>
              <a:t> = state;  </a:t>
            </a:r>
          </a:p>
          <a:p>
            <a:pPr>
              <a:buNone/>
            </a:pPr>
            <a:r>
              <a:rPr lang="en-US" sz="3000" dirty="0" smtClean="0"/>
              <a:t>           </a:t>
            </a:r>
            <a:r>
              <a:rPr lang="en-US" sz="3000" dirty="0" err="1" smtClean="0"/>
              <a:t>this.country</a:t>
            </a:r>
            <a:r>
              <a:rPr lang="en-US" sz="3000" dirty="0" smtClean="0"/>
              <a:t> = country;  </a:t>
            </a:r>
          </a:p>
          <a:p>
            <a:pPr>
              <a:buNone/>
            </a:pPr>
            <a:r>
              <a:rPr lang="en-US" sz="3000" dirty="0" smtClean="0"/>
              <a:t>        }  </a:t>
            </a:r>
          </a:p>
          <a:p>
            <a:pPr>
              <a:buNone/>
            </a:pPr>
            <a:r>
              <a:rPr lang="en-US" sz="3000" dirty="0" smtClean="0"/>
              <a:t>  </a:t>
            </a:r>
          </a:p>
          <a:p>
            <a:pPr>
              <a:buNone/>
            </a:pPr>
            <a:r>
              <a:rPr lang="en-US" sz="3000"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21429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public class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tabLst/>
            </a:pPr>
            <a:r>
              <a:rPr lang="en-US" sz="2400" dirty="0" smtClean="0">
                <a:latin typeface="Arial" charset="0"/>
                <a:cs typeface="Arial" charset="0"/>
              </a:rPr>
              <a:t> </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int</a:t>
            </a:r>
            <a:r>
              <a:rPr kumimoji="0" lang="en-US" sz="2400" b="0" i="0" u="none" strike="noStrike" cap="none" normalizeH="0" baseline="0" dirty="0" smtClean="0">
                <a:ln>
                  <a:noFill/>
                </a:ln>
                <a:solidFill>
                  <a:schemeClr val="tx1"/>
                </a:solidFill>
                <a:effectLst/>
                <a:latin typeface="Arial" charset="0"/>
                <a:cs typeface="Arial" charset="0"/>
              </a:rPr>
              <a:t> id;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String name;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Address </a:t>
            </a:r>
            <a:r>
              <a:rPr kumimoji="0" lang="en-US" sz="2400" b="0" i="0" u="none" strike="noStrike" cap="none" normalizeH="0" baseline="0" dirty="0" err="1" smtClean="0">
                <a:ln>
                  <a:noFill/>
                </a:ln>
                <a:solidFill>
                  <a:schemeClr val="tx1"/>
                </a:solidFill>
                <a:effectLst/>
                <a:latin typeface="Arial" charset="0"/>
                <a:cs typeface="Arial" charset="0"/>
              </a:rPr>
              <a:t>address</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smtClean="0">
                <a:ln>
                  <a:noFill/>
                </a:ln>
                <a:solidFill>
                  <a:srgbClr val="FF0000"/>
                </a:solidFill>
                <a:effectLst/>
                <a:latin typeface="Arial" charset="0"/>
                <a:cs typeface="Arial" charset="0"/>
              </a:rPr>
              <a:t>public </a:t>
            </a:r>
            <a:r>
              <a:rPr kumimoji="0" lang="en-US" sz="2400" b="0" i="0" u="none" strike="noStrike" cap="none" normalizeH="0" baseline="0" dirty="0" err="1" smtClean="0">
                <a:ln>
                  <a:noFill/>
                </a:ln>
                <a:solidFill>
                  <a:srgbClr val="FF0000"/>
                </a:solidFill>
                <a:effectLst/>
                <a:latin typeface="Arial" charset="0"/>
                <a:cs typeface="Arial" charset="0"/>
              </a:rPr>
              <a:t>Emp</a:t>
            </a:r>
            <a:r>
              <a:rPr kumimoji="0" lang="en-US" sz="2400" b="0" i="0" u="none" strike="noStrike" cap="none" normalizeH="0" baseline="0" dirty="0" smtClean="0">
                <a:ln>
                  <a:noFill/>
                </a:ln>
                <a:solidFill>
                  <a:srgbClr val="FF0000"/>
                </a:solidFill>
                <a:effectLst/>
                <a:latin typeface="Arial" charset="0"/>
                <a:cs typeface="Arial" charset="0"/>
              </a:rPr>
              <a:t>(</a:t>
            </a:r>
            <a:r>
              <a:rPr kumimoji="0" lang="en-US" sz="2400" b="0" i="0" u="none" strike="noStrike" cap="none" normalizeH="0" baseline="0" dirty="0" err="1" smtClean="0">
                <a:ln>
                  <a:noFill/>
                </a:ln>
                <a:solidFill>
                  <a:srgbClr val="FF0000"/>
                </a:solidFill>
                <a:effectLst/>
                <a:latin typeface="Arial" charset="0"/>
                <a:cs typeface="Arial" charset="0"/>
              </a:rPr>
              <a:t>int</a:t>
            </a:r>
            <a:r>
              <a:rPr kumimoji="0" lang="en-US" sz="2400" b="0" i="0" u="none" strike="noStrike" cap="none" normalizeH="0" baseline="0" dirty="0" smtClean="0">
                <a:ln>
                  <a:noFill/>
                </a:ln>
                <a:solidFill>
                  <a:srgbClr val="FF0000"/>
                </a:solidFill>
                <a:effectLst/>
                <a:latin typeface="Arial" charset="0"/>
                <a:cs typeface="Arial" charset="0"/>
              </a:rPr>
              <a:t> id, String </a:t>
            </a:r>
            <a:r>
              <a:rPr kumimoji="0" lang="en-US" sz="2400" b="0" i="0" u="none" strike="noStrike" cap="none" normalizeH="0" baseline="0" dirty="0" err="1" smtClean="0">
                <a:ln>
                  <a:noFill/>
                </a:ln>
                <a:solidFill>
                  <a:srgbClr val="FF0000"/>
                </a:solidFill>
                <a:effectLst/>
                <a:latin typeface="Arial" charset="0"/>
                <a:cs typeface="Arial" charset="0"/>
              </a:rPr>
              <a:t>name,Address</a:t>
            </a:r>
            <a:r>
              <a:rPr kumimoji="0" lang="en-US" sz="2400" b="0" i="0" u="none" strike="noStrike" cap="none" normalizeH="0" baseline="0" dirty="0" smtClean="0">
                <a:ln>
                  <a:noFill/>
                </a:ln>
                <a:solidFill>
                  <a:srgbClr val="FF0000"/>
                </a:solidFill>
                <a:effectLst/>
                <a:latin typeface="Arial" charset="0"/>
                <a:cs typeface="Arial" charset="0"/>
              </a:rPr>
              <a:t> address) </a:t>
            </a:r>
          </a:p>
          <a:p>
            <a:pPr marL="0" marR="0" lvl="0" indent="0" algn="l" defTabSz="914400" rtl="0" eaLnBrk="0" fontAlgn="base" latinLnBrk="0" hangingPunct="0">
              <a:lnSpc>
                <a:spcPct val="100000"/>
              </a:lnSpc>
              <a:spcBef>
                <a:spcPct val="0"/>
              </a:spcBef>
              <a:spcAft>
                <a:spcPct val="0"/>
              </a:spcAft>
              <a:buClrTx/>
              <a:buSzTx/>
              <a:tabLst/>
            </a:pPr>
            <a:r>
              <a:rPr lang="en-US" sz="2400" dirty="0" smtClean="0">
                <a:solidFill>
                  <a:srgbClr val="FF0000"/>
                </a:solidFill>
                <a:latin typeface="Arial" charset="0"/>
                <a:cs typeface="Arial" charset="0"/>
              </a:rPr>
              <a:t>       </a:t>
            </a:r>
            <a:r>
              <a:rPr kumimoji="0" lang="en-US" sz="2400" b="0" i="0" u="none" strike="noStrike" cap="none" normalizeH="0" baseline="0" dirty="0" smtClean="0">
                <a:ln>
                  <a:noFill/>
                </a:ln>
                <a:solidFill>
                  <a:srgbClr val="FF0000"/>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FF0000"/>
                </a:solidFill>
                <a:effectLst/>
                <a:latin typeface="Arial" charset="0"/>
                <a:cs typeface="Arial" charset="0"/>
              </a:rPr>
              <a:t>    	this.id = id;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FF0000"/>
                </a:solidFill>
                <a:effectLst/>
                <a:latin typeface="Arial" charset="0"/>
                <a:cs typeface="Arial" charset="0"/>
              </a:rPr>
              <a:t>    	this.name = name;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FF0000"/>
                </a:solidFill>
                <a:effectLst/>
                <a:latin typeface="Arial" charset="0"/>
                <a:cs typeface="Arial" charset="0"/>
              </a:rPr>
              <a:t>    	</a:t>
            </a:r>
            <a:r>
              <a:rPr kumimoji="0" lang="en-US" sz="2400" b="0" i="0" u="none" strike="noStrike" cap="none" normalizeH="0" baseline="0" dirty="0" err="1" smtClean="0">
                <a:ln>
                  <a:noFill/>
                </a:ln>
                <a:solidFill>
                  <a:srgbClr val="FF0000"/>
                </a:solidFill>
                <a:effectLst/>
                <a:latin typeface="Arial" charset="0"/>
                <a:cs typeface="Arial" charset="0"/>
              </a:rPr>
              <a:t>this.address</a:t>
            </a:r>
            <a:r>
              <a:rPr kumimoji="0" lang="en-US" sz="2400" b="0" i="0" u="none" strike="noStrike" cap="none" normalizeH="0" baseline="0" dirty="0" smtClean="0">
                <a:ln>
                  <a:noFill/>
                </a:ln>
                <a:solidFill>
                  <a:srgbClr val="FF0000"/>
                </a:solidFill>
                <a:effectLst/>
                <a:latin typeface="Arial" charset="0"/>
                <a:cs typeface="Arial" charset="0"/>
              </a:rPr>
              <a:t>=address;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dirty="0" smtClean="0">
                <a:ln>
                  <a:noFill/>
                </a:ln>
                <a:solidFill>
                  <a:srgbClr val="FF0000"/>
                </a:solidFill>
                <a:effectLst/>
                <a:latin typeface="Arial" charset="0"/>
                <a:cs typeface="Arial" charset="0"/>
              </a:rPr>
              <a:t>        </a:t>
            </a:r>
            <a:r>
              <a:rPr kumimoji="0" lang="en-US" sz="2400" b="0" i="0" u="none" strike="noStrike" cap="none" normalizeH="0" baseline="0" dirty="0" smtClean="0">
                <a:ln>
                  <a:noFill/>
                </a:ln>
                <a:solidFill>
                  <a:srgbClr val="FF0000"/>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void display()</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         </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System.out.println</a:t>
            </a:r>
            <a:r>
              <a:rPr kumimoji="0" lang="en-US" sz="2400" b="0" i="0" u="none" strike="noStrike" cap="none" normalizeH="0" baseline="0" dirty="0" smtClean="0">
                <a:ln>
                  <a:noFill/>
                </a:ln>
                <a:solidFill>
                  <a:schemeClr val="tx1"/>
                </a:solidFill>
                <a:effectLst/>
                <a:latin typeface="Arial" charset="0"/>
                <a:cs typeface="Arial" charset="0"/>
              </a:rPr>
              <a:t>(id+" "+name);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              </a:t>
            </a:r>
            <a:r>
              <a:rPr lang="en-US" sz="2400" dirty="0" err="1" smtClean="0">
                <a:latin typeface="Arial" charset="0"/>
                <a:cs typeface="Arial" charset="0"/>
              </a:rPr>
              <a:t>S</a:t>
            </a:r>
            <a:r>
              <a:rPr kumimoji="0" lang="en-US" sz="2400" b="0" i="0" u="none" strike="noStrike" cap="none" normalizeH="0" baseline="0" dirty="0" err="1" smtClean="0">
                <a:ln>
                  <a:noFill/>
                </a:ln>
                <a:solidFill>
                  <a:schemeClr val="tx1"/>
                </a:solidFill>
                <a:effectLst/>
                <a:latin typeface="Arial" charset="0"/>
                <a:cs typeface="Arial" charset="0"/>
              </a:rPr>
              <a:t>ystem.out.println</a:t>
            </a:r>
            <a:r>
              <a:rPr kumimoji="0" lang="en-US" sz="2400" b="0" i="0" u="none" strike="noStrike" cap="none" normalizeH="0" baseline="0" dirty="0" smtClean="0">
                <a:ln>
                  <a:noFill/>
                </a:ln>
                <a:solidFill>
                  <a:schemeClr val="tx1"/>
                </a:solidFill>
                <a:effectLst/>
                <a:latin typeface="Arial" charset="0"/>
                <a:cs typeface="Arial" charset="0"/>
              </a:rPr>
              <a:t>(</a:t>
            </a:r>
            <a:r>
              <a:rPr kumimoji="0" lang="en-US" sz="2400" b="0" i="0" u="none" strike="noStrike" cap="none" normalizeH="0" baseline="0" dirty="0" err="1" smtClean="0">
                <a:ln>
                  <a:noFill/>
                </a:ln>
                <a:solidFill>
                  <a:schemeClr val="tx1"/>
                </a:solidFill>
                <a:effectLst/>
                <a:latin typeface="Arial" charset="0"/>
                <a:cs typeface="Arial" charset="0"/>
              </a:rPr>
              <a:t>address.city</a:t>
            </a: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address.state</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            </a:t>
            </a:r>
            <a:r>
              <a:rPr kumimoji="0" lang="en-US" sz="2400" b="0" i="0" u="none" strike="noStrike" cap="none" normalizeH="0" baseline="0" dirty="0" smtClean="0">
                <a:ln>
                  <a:noFill/>
                </a:ln>
                <a:solidFill>
                  <a:schemeClr val="tx1"/>
                </a:solidFill>
                <a:effectLst/>
                <a:latin typeface="Arial" charset="0"/>
                <a:cs typeface="Arial" charset="0"/>
              </a:rPr>
              <a:t>+</a:t>
            </a:r>
            <a:r>
              <a:rPr kumimoji="0" lang="en-US" sz="2400" b="0" i="0" u="none" strike="noStrike" cap="none" normalizeH="0" baseline="0" dirty="0" err="1" smtClean="0">
                <a:ln>
                  <a:noFill/>
                </a:ln>
                <a:solidFill>
                  <a:schemeClr val="tx1"/>
                </a:solidFill>
                <a:effectLst/>
                <a:latin typeface="Arial" charset="0"/>
                <a:cs typeface="Arial" charset="0"/>
              </a:rPr>
              <a:t>address.country</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Arial" charset="0"/>
                <a:cs typeface="Arial" charset="0"/>
              </a:rPr>
              <a:t>}</a:t>
            </a:r>
            <a:r>
              <a:rPr kumimoji="0" lang="en-US" sz="2400" b="0" i="0" u="none" strike="noStrike" cap="none" normalizeH="0" baseline="0" dirty="0" smtClean="0">
                <a:ln>
                  <a:noFill/>
                </a:ln>
                <a:solidFill>
                  <a:schemeClr val="tx1"/>
                </a:solidFill>
                <a:effectLst/>
                <a:latin typeface="Arial" charset="0"/>
                <a:cs typeface="Arial"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0"/>
            <a:ext cx="91440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dirty="0" smtClean="0"/>
              <a:t>     </a:t>
            </a:r>
          </a:p>
          <a:p>
            <a:pPr lvl="0" eaLnBrk="0" fontAlgn="base" hangingPunct="0">
              <a:spcBef>
                <a:spcPct val="0"/>
              </a:spcBef>
              <a:spcAft>
                <a:spcPct val="0"/>
              </a:spcAft>
            </a:pPr>
            <a:endParaRPr lang="en-US" sz="2400" dirty="0" smtClean="0"/>
          </a:p>
          <a:p>
            <a:pPr lvl="0" eaLnBrk="0" fontAlgn="base" hangingPunct="0">
              <a:spcBef>
                <a:spcPct val="0"/>
              </a:spcBef>
              <a:spcAft>
                <a:spcPct val="0"/>
              </a:spcAft>
            </a:pPr>
            <a:r>
              <a:rPr lang="en-US" sz="2400" dirty="0" smtClean="0"/>
              <a:t>class Test</a:t>
            </a:r>
          </a:p>
          <a:p>
            <a:pPr lvl="0" eaLnBrk="0" fontAlgn="base" hangingPunct="0">
              <a:spcBef>
                <a:spcPct val="0"/>
              </a:spcBef>
              <a:spcAft>
                <a:spcPct val="0"/>
              </a:spcAft>
            </a:pPr>
            <a:r>
              <a:rPr lang="en-US" sz="2400" dirty="0" smtClean="0"/>
              <a:t>{ </a:t>
            </a:r>
          </a:p>
          <a:p>
            <a:pPr lvl="0" eaLnBrk="0" fontAlgn="base" hangingPunct="0">
              <a:spcBef>
                <a:spcPct val="0"/>
              </a:spcBef>
              <a:spcAft>
                <a:spcPct val="0"/>
              </a:spcAft>
            </a:pPr>
            <a:r>
              <a:rPr lang="en-US" sz="2400" dirty="0" smtClean="0"/>
              <a:t>     public static void main(String[] </a:t>
            </a:r>
            <a:r>
              <a:rPr lang="en-US" sz="2400" dirty="0" err="1" smtClean="0"/>
              <a:t>args</a:t>
            </a:r>
            <a:r>
              <a:rPr lang="en-US" sz="2400" dirty="0" smtClean="0"/>
              <a:t>) </a:t>
            </a:r>
          </a:p>
          <a:p>
            <a:pPr lvl="0" eaLnBrk="0" fontAlgn="base" hangingPunct="0">
              <a:spcBef>
                <a:spcPct val="0"/>
              </a:spcBef>
              <a:spcAft>
                <a:spcPct val="0"/>
              </a:spcAft>
            </a:pPr>
            <a:r>
              <a:rPr lang="en-US" sz="2400" dirty="0" smtClean="0"/>
              <a:t>       {  </a:t>
            </a:r>
            <a:endParaRPr kumimoji="0" lang="en-US" sz="2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Address address1=new Address("</a:t>
            </a:r>
            <a:r>
              <a:rPr kumimoji="0" lang="en-US" sz="2400" b="0" i="0" u="none" strike="noStrike" cap="none" normalizeH="0" baseline="0" dirty="0" err="1" smtClean="0">
                <a:ln>
                  <a:noFill/>
                </a:ln>
                <a:solidFill>
                  <a:schemeClr val="tx1"/>
                </a:solidFill>
                <a:effectLst/>
                <a:latin typeface="Arial" charset="0"/>
                <a:cs typeface="Arial" charset="0"/>
              </a:rPr>
              <a:t>gzb","UP","india</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Address address2=new Address("</a:t>
            </a:r>
            <a:r>
              <a:rPr kumimoji="0" lang="en-US" sz="2400" b="0" i="0" u="none" strike="noStrike" cap="none" normalizeH="0" baseline="0" dirty="0" err="1" smtClean="0">
                <a:ln>
                  <a:noFill/>
                </a:ln>
                <a:solidFill>
                  <a:schemeClr val="tx1"/>
                </a:solidFill>
                <a:effectLst/>
                <a:latin typeface="Arial" charset="0"/>
                <a:cs typeface="Arial" charset="0"/>
              </a:rPr>
              <a:t>gno","UP","india</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 e=new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(111,"varun",address1);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 e2=new </a:t>
            </a:r>
            <a:r>
              <a:rPr kumimoji="0" lang="en-US" sz="2400" b="0" i="0" u="none" strike="noStrike" cap="none" normalizeH="0" baseline="0" dirty="0" err="1" smtClean="0">
                <a:ln>
                  <a:noFill/>
                </a:ln>
                <a:solidFill>
                  <a:schemeClr val="tx1"/>
                </a:solidFill>
                <a:effectLst/>
                <a:latin typeface="Arial" charset="0"/>
                <a:cs typeface="Arial" charset="0"/>
              </a:rPr>
              <a:t>Emp</a:t>
            </a:r>
            <a:r>
              <a:rPr kumimoji="0" lang="en-US" sz="2400" b="0" i="0" u="none" strike="noStrike" cap="none" normalizeH="0" baseline="0" dirty="0" smtClean="0">
                <a:ln>
                  <a:noFill/>
                </a:ln>
                <a:solidFill>
                  <a:schemeClr val="tx1"/>
                </a:solidFill>
                <a:effectLst/>
                <a:latin typeface="Arial" charset="0"/>
                <a:cs typeface="Arial" charset="0"/>
              </a:rPr>
              <a:t>(112,"arun",address2);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err="1" smtClean="0">
                <a:ln>
                  <a:noFill/>
                </a:ln>
                <a:solidFill>
                  <a:schemeClr val="tx1"/>
                </a:solidFill>
                <a:effectLst/>
                <a:latin typeface="Arial" charset="0"/>
                <a:cs typeface="Arial" charset="0"/>
              </a:rPr>
              <a:t>e.display</a:t>
            </a: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e2.display();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Arial" charset="0"/>
                <a:cs typeface="Arial"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Design a discount system for a beauty saloon, which provides services and sells beauty products. It offers 3 types of memberships: Premium, Gold and Silver. Premium, gold and silver members receive a discount of 20%, 15%, and 10%, respectively, for all services provided. </a:t>
            </a:r>
          </a:p>
          <a:p>
            <a:pPr algn="just"/>
            <a:r>
              <a:rPr lang="en-US" dirty="0" smtClean="0"/>
              <a:t>Customers without membership receive no discount. All members receives a flat 10% discount on products purchased (this might change in future).</a:t>
            </a:r>
          </a:p>
          <a:p>
            <a:pPr algn="just"/>
            <a:r>
              <a:rPr lang="en-US" dirty="0" smtClean="0"/>
              <a:t>Identify the classes.</a:t>
            </a:r>
          </a:p>
          <a:p>
            <a:pPr algn="just"/>
            <a:r>
              <a:rPr lang="en-US" dirty="0" smtClean="0"/>
              <a:t>Your System shall compute the total bill if a customer purchases $x of products and $y of services, for a visit. Also write a test program to exercise all the classes.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4282" y="1600200"/>
            <a:ext cx="8929718" cy="5257800"/>
          </a:xfrm>
        </p:spPr>
        <p:txBody>
          <a:bodyPr>
            <a:noAutofit/>
          </a:bodyPr>
          <a:lstStyle/>
          <a:p>
            <a:pPr algn="just">
              <a:buNone/>
            </a:pPr>
            <a:r>
              <a:rPr lang="en-US" sz="2400" dirty="0" smtClean="0"/>
              <a:t>A shopping mall has four types of employees and their pay structure is given below:</a:t>
            </a:r>
          </a:p>
          <a:p>
            <a:pPr lvl="0" algn="just"/>
            <a:r>
              <a:rPr lang="en-US" sz="2400" dirty="0" smtClean="0"/>
              <a:t>Salaried employees are paid a fixed weekly salary regardless of the number of hours worked. Hourly employees are paid by the hour and receive overtime pay for all hours worked in excess of 40 hours. Commission employees are paid a percentage of their sales. Salaried-commission employees receive a base salary plus a percentage of their sales.  </a:t>
            </a:r>
          </a:p>
          <a:p>
            <a:pPr algn="just"/>
            <a:r>
              <a:rPr lang="en-US" sz="2400" dirty="0" smtClean="0"/>
              <a:t>For the current pay period, the shopping mall has decided to reward salaried-commission employees by adding 10% to their base salaries. Develop a Java class hierarchy for the given case study:</a:t>
            </a: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82594"/>
          </a:xfrm>
        </p:spPr>
        <p:txBody>
          <a:bodyPr>
            <a:noAutofit/>
          </a:bodyPr>
          <a:lstStyle/>
          <a:p>
            <a:r>
              <a:rPr lang="en-US" sz="3600" b="1" dirty="0" smtClean="0"/>
              <a:t/>
            </a:r>
            <a:br>
              <a:rPr lang="en-US" sz="3600" b="1" dirty="0" smtClean="0"/>
            </a:br>
            <a:r>
              <a:rPr lang="en-US" sz="3600" b="1" dirty="0" smtClean="0"/>
              <a:t>Overloading in Java</a:t>
            </a:r>
            <a:br>
              <a:rPr lang="en-US" sz="3600" b="1" dirty="0" smtClean="0"/>
            </a:br>
            <a:endParaRPr lang="en-US" sz="3600" dirty="0"/>
          </a:p>
        </p:txBody>
      </p:sp>
      <p:sp>
        <p:nvSpPr>
          <p:cNvPr id="3" name="Content Placeholder 2"/>
          <p:cNvSpPr>
            <a:spLocks noGrp="1"/>
          </p:cNvSpPr>
          <p:nvPr>
            <p:ph idx="1"/>
          </p:nvPr>
        </p:nvSpPr>
        <p:spPr>
          <a:xfrm>
            <a:off x="0" y="714356"/>
            <a:ext cx="9144000" cy="5857916"/>
          </a:xfrm>
        </p:spPr>
        <p:txBody>
          <a:bodyPr>
            <a:normAutofit fontScale="92500"/>
          </a:bodyPr>
          <a:lstStyle/>
          <a:p>
            <a:pPr algn="just"/>
            <a:r>
              <a:rPr lang="en-US" dirty="0" smtClean="0"/>
              <a:t>Overloading allows different methods to have same name, but different signatures where signature can differ by number of input parameters or type of input parameters or both. Overloading is related to compile time (or static) polymorphism.</a:t>
            </a:r>
          </a:p>
          <a:p>
            <a:pPr algn="just">
              <a:buNone/>
            </a:pPr>
            <a:endParaRPr lang="en-US" dirty="0" smtClean="0"/>
          </a:p>
          <a:p>
            <a:r>
              <a:rPr lang="en-US" b="1" dirty="0" smtClean="0"/>
              <a:t>What is the advantage?</a:t>
            </a:r>
          </a:p>
          <a:p>
            <a:pPr algn="just">
              <a:buNone/>
            </a:pPr>
            <a:r>
              <a:rPr lang="en-US" dirty="0" smtClean="0"/>
              <a:t>    We don’t have to create and remember different names for functions doing the same thing. For example, in our code, if overloading was not supported by Java, we would have to create method names like sum1, sum2,… or sum2Int, sum3Int, … etc.</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Java program to demonstrate working of method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overloading in Java.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public</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Sum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Overloaded sum(). This sum takes two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parameters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sum(</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x,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y)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return</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(x + 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Overloaded sum(). This sum takes three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parameters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sum(</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x,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y,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z)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return</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(x + y + 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Overloaded sum(). This sum takes two double parameters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double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sum(double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x, double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y)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return</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(x + 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Driver code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static</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void</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main(String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args</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Sum s = new</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Sum();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(s.sum(10, 20));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(s.sum(10, 20, 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(s.sum(10.5, 20.5));</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14282" y="1600200"/>
            <a:ext cx="8715436" cy="4525963"/>
          </a:xfrm>
        </p:spPr>
        <p:txBody>
          <a:bodyPr>
            <a:normAutofit/>
          </a:bodyPr>
          <a:lstStyle/>
          <a:p>
            <a:r>
              <a:rPr lang="en-IN" sz="2800" dirty="0" smtClean="0"/>
              <a:t>Type of association between objects:</a:t>
            </a:r>
          </a:p>
          <a:p>
            <a:r>
              <a:rPr lang="en-IN" sz="2800" dirty="0" smtClean="0"/>
              <a:t>IS-A  or Kind-of </a:t>
            </a:r>
          </a:p>
          <a:p>
            <a:pPr>
              <a:buNone/>
            </a:pPr>
            <a:r>
              <a:rPr lang="en-IN" sz="2800" dirty="0"/>
              <a:t> </a:t>
            </a:r>
            <a:r>
              <a:rPr lang="en-IN" sz="2800" dirty="0" smtClean="0"/>
              <a:t>    Also known as Generalization or Specialization</a:t>
            </a:r>
          </a:p>
          <a:p>
            <a:r>
              <a:rPr lang="en-IN" sz="2800" dirty="0" smtClean="0"/>
              <a:t>HAS-A or Part-of or contains-of </a:t>
            </a:r>
          </a:p>
          <a:p>
            <a:pPr>
              <a:buNone/>
            </a:pPr>
            <a:r>
              <a:rPr lang="en-IN" sz="2800" dirty="0" smtClean="0"/>
              <a:t>     Also known as Aggregation or Containership</a:t>
            </a:r>
          </a:p>
          <a:p>
            <a:pPr>
              <a:buNone/>
            </a:pPr>
            <a:endParaRPr lang="en-I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smtClean="0"/>
              <a:t>How Overloaded methods are resolved?</a:t>
            </a:r>
            <a:endParaRPr lang="en-US" sz="3600" dirty="0"/>
          </a:p>
        </p:txBody>
      </p:sp>
      <p:sp>
        <p:nvSpPr>
          <p:cNvPr id="3" name="Content Placeholder 2"/>
          <p:cNvSpPr>
            <a:spLocks noGrp="1"/>
          </p:cNvSpPr>
          <p:nvPr>
            <p:ph idx="1"/>
          </p:nvPr>
        </p:nvSpPr>
        <p:spPr>
          <a:xfrm>
            <a:off x="285720" y="1071546"/>
            <a:ext cx="8858280" cy="5786454"/>
          </a:xfrm>
        </p:spPr>
        <p:txBody>
          <a:bodyPr>
            <a:normAutofit lnSpcReduction="10000"/>
          </a:bodyPr>
          <a:lstStyle/>
          <a:p>
            <a:r>
              <a:rPr lang="en-US" sz="2800" dirty="0" smtClean="0"/>
              <a:t>Compiler follows the following sequence of steps to find the match from many function definitions for a particular call:</a:t>
            </a:r>
          </a:p>
          <a:p>
            <a:r>
              <a:rPr lang="en-US" sz="2800" b="1" dirty="0" smtClean="0"/>
              <a:t>Exact match</a:t>
            </a:r>
            <a:r>
              <a:rPr lang="en-US" sz="2800" dirty="0" smtClean="0"/>
              <a:t>:  If any function definition contains same number  and number of parameters as in function call, then compiler bind that definition with the call.    </a:t>
            </a:r>
          </a:p>
          <a:p>
            <a:r>
              <a:rPr lang="en-US" sz="2800" dirty="0" smtClean="0"/>
              <a:t>For example:  </a:t>
            </a:r>
            <a:r>
              <a:rPr lang="en-US" sz="2800" dirty="0" smtClean="0">
                <a:latin typeface="Arial Unicode MS" pitchFamily="34" charset="-128"/>
                <a:cs typeface="Arial" pitchFamily="34" charset="0"/>
              </a:rPr>
              <a:t>  </a:t>
            </a:r>
            <a:endParaRPr lang="en-US" sz="2800" dirty="0" smtClean="0">
              <a:latin typeface="Arial Unicode MS" pitchFamily="34" charset="-128"/>
              <a:cs typeface="Arial" pitchFamily="34" charset="0"/>
            </a:endParaRPr>
          </a:p>
          <a:p>
            <a:pPr marL="0" lvl="0" indent="0" eaLnBrk="0" fontAlgn="base" hangingPunct="0">
              <a:spcBef>
                <a:spcPct val="0"/>
              </a:spcBef>
              <a:spcAft>
                <a:spcPct val="0"/>
              </a:spcAft>
              <a:buNone/>
            </a:pPr>
            <a:r>
              <a:rPr lang="en-US" sz="2800" dirty="0" err="1" smtClean="0">
                <a:latin typeface="Arial Unicode MS" pitchFamily="34" charset="-128"/>
                <a:cs typeface="Arial" pitchFamily="34" charset="0"/>
              </a:rPr>
              <a:t>System.out</a:t>
            </a:r>
            <a:r>
              <a:rPr lang="en-US" sz="2800" dirty="0" smtClean="0">
                <a:latin typeface="Arial Unicode MS" pitchFamily="34" charset="-128"/>
                <a:cs typeface="Arial" pitchFamily="34" charset="0"/>
              </a:rPr>
              <a:t> .</a:t>
            </a:r>
            <a:r>
              <a:rPr lang="en-US" sz="2800" dirty="0" err="1" smtClean="0">
                <a:latin typeface="Arial Unicode MS" pitchFamily="34" charset="-128"/>
                <a:cs typeface="Arial" pitchFamily="34" charset="0"/>
              </a:rPr>
              <a:t>println</a:t>
            </a:r>
            <a:r>
              <a:rPr lang="en-US" sz="2800" dirty="0" smtClean="0">
                <a:latin typeface="Arial Unicode MS" pitchFamily="34" charset="-128"/>
                <a:cs typeface="Arial" pitchFamily="34" charset="0"/>
              </a:rPr>
              <a:t>(</a:t>
            </a:r>
            <a:r>
              <a:rPr lang="en-US" sz="2800" dirty="0" smtClean="0">
                <a:solidFill>
                  <a:srgbClr val="FF0000"/>
                </a:solidFill>
                <a:latin typeface="Arial Unicode MS" pitchFamily="34" charset="-128"/>
                <a:cs typeface="Arial" pitchFamily="34" charset="0"/>
              </a:rPr>
              <a:t>s.sum(10, 20</a:t>
            </a:r>
            <a:r>
              <a:rPr lang="en-US" sz="2800" dirty="0" smtClean="0">
                <a:solidFill>
                  <a:srgbClr val="FF0000"/>
                </a:solidFill>
                <a:latin typeface="Arial Unicode MS" pitchFamily="34" charset="-128"/>
                <a:cs typeface="Arial" pitchFamily="34" charset="0"/>
              </a:rPr>
              <a:t>)); </a:t>
            </a: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for this call the definition </a:t>
            </a:r>
          </a:p>
          <a:p>
            <a:pPr marL="0" lvl="0" indent="0" eaLnBrk="0" fontAlgn="base" hangingPunct="0">
              <a:spcBef>
                <a:spcPct val="0"/>
              </a:spcBef>
              <a:spcAft>
                <a:spcPct val="0"/>
              </a:spcAft>
              <a:buNone/>
            </a:pPr>
            <a:r>
              <a:rPr lang="en-US" sz="2800" dirty="0" smtClean="0">
                <a:solidFill>
                  <a:srgbClr val="7030A0"/>
                </a:solidFill>
                <a:latin typeface="Arial Unicode MS" pitchFamily="34" charset="-128"/>
                <a:cs typeface="Arial" pitchFamily="34" charset="0"/>
              </a:rPr>
              <a:t>public</a:t>
            </a:r>
            <a:r>
              <a:rPr lang="en-US" sz="2800" dirty="0" smtClean="0">
                <a:solidFill>
                  <a:srgbClr val="7030A0"/>
                </a:solidFill>
                <a:latin typeface="Arial" pitchFamily="34" charset="0"/>
                <a:cs typeface="Arial" pitchFamily="34" charset="0"/>
              </a:rPr>
              <a:t> </a:t>
            </a:r>
            <a:r>
              <a:rPr lang="en-US" sz="2800" dirty="0" err="1" smtClean="0">
                <a:solidFill>
                  <a:srgbClr val="7030A0"/>
                </a:solidFill>
                <a:latin typeface="Arial Unicode MS" pitchFamily="34" charset="-128"/>
                <a:cs typeface="Arial" pitchFamily="34" charset="0"/>
              </a:rPr>
              <a:t>int</a:t>
            </a:r>
            <a:r>
              <a:rPr lang="en-US" sz="2800" dirty="0" smtClean="0">
                <a:solidFill>
                  <a:srgbClr val="7030A0"/>
                </a:solidFill>
                <a:latin typeface="Arial" pitchFamily="34" charset="0"/>
                <a:cs typeface="Arial" pitchFamily="34" charset="0"/>
              </a:rPr>
              <a:t> </a:t>
            </a:r>
            <a:r>
              <a:rPr lang="en-US" sz="2800" dirty="0" smtClean="0">
                <a:solidFill>
                  <a:srgbClr val="7030A0"/>
                </a:solidFill>
                <a:latin typeface="Arial Unicode MS" pitchFamily="34" charset="-128"/>
                <a:cs typeface="Arial" pitchFamily="34" charset="0"/>
              </a:rPr>
              <a:t>sum(</a:t>
            </a:r>
            <a:r>
              <a:rPr lang="en-US" sz="2800" dirty="0" err="1" smtClean="0">
                <a:solidFill>
                  <a:srgbClr val="7030A0"/>
                </a:solidFill>
                <a:latin typeface="Arial Unicode MS" pitchFamily="34" charset="-128"/>
                <a:cs typeface="Arial" pitchFamily="34" charset="0"/>
              </a:rPr>
              <a:t>int</a:t>
            </a:r>
            <a:r>
              <a:rPr lang="en-US" sz="2800" dirty="0" smtClean="0">
                <a:solidFill>
                  <a:srgbClr val="7030A0"/>
                </a:solidFill>
                <a:latin typeface="Arial" pitchFamily="34" charset="0"/>
                <a:cs typeface="Arial" pitchFamily="34" charset="0"/>
              </a:rPr>
              <a:t> </a:t>
            </a:r>
            <a:r>
              <a:rPr lang="en-US" sz="2800" dirty="0" smtClean="0">
                <a:solidFill>
                  <a:srgbClr val="7030A0"/>
                </a:solidFill>
                <a:latin typeface="Arial Unicode MS" pitchFamily="34" charset="-128"/>
                <a:cs typeface="Arial" pitchFamily="34" charset="0"/>
              </a:rPr>
              <a:t>x, </a:t>
            </a:r>
            <a:r>
              <a:rPr lang="en-US" sz="2800" dirty="0" err="1" smtClean="0">
                <a:solidFill>
                  <a:srgbClr val="7030A0"/>
                </a:solidFill>
                <a:latin typeface="Arial Unicode MS" pitchFamily="34" charset="-128"/>
                <a:cs typeface="Arial" pitchFamily="34" charset="0"/>
              </a:rPr>
              <a:t>int</a:t>
            </a:r>
            <a:r>
              <a:rPr lang="en-US" sz="2800" dirty="0" smtClean="0">
                <a:solidFill>
                  <a:srgbClr val="7030A0"/>
                </a:solidFill>
                <a:latin typeface="Arial" pitchFamily="34" charset="0"/>
                <a:cs typeface="Arial" pitchFamily="34" charset="0"/>
              </a:rPr>
              <a:t> </a:t>
            </a:r>
            <a:r>
              <a:rPr lang="en-US" sz="2800" dirty="0" smtClean="0">
                <a:solidFill>
                  <a:srgbClr val="7030A0"/>
                </a:solidFill>
                <a:latin typeface="Arial Unicode MS" pitchFamily="34" charset="-128"/>
                <a:cs typeface="Arial" pitchFamily="34" charset="0"/>
              </a:rPr>
              <a:t>y) {</a:t>
            </a:r>
            <a:endParaRPr lang="en-US" sz="2800" dirty="0" smtClean="0">
              <a:solidFill>
                <a:srgbClr val="7030A0"/>
              </a:solidFill>
              <a:latin typeface="Arial" pitchFamily="34" charset="0"/>
              <a:cs typeface="Arial" pitchFamily="34" charset="0"/>
            </a:endParaRPr>
          </a:p>
          <a:p>
            <a:pPr marL="0" lvl="0" indent="0" eaLnBrk="0" fontAlgn="base" hangingPunct="0">
              <a:spcBef>
                <a:spcPct val="0"/>
              </a:spcBef>
              <a:spcAft>
                <a:spcPct val="0"/>
              </a:spcAft>
              <a:buNone/>
            </a:pPr>
            <a:r>
              <a:rPr lang="en-US" sz="2800" dirty="0" smtClean="0">
                <a:solidFill>
                  <a:srgbClr val="7030A0"/>
                </a:solidFill>
                <a:latin typeface="Arial Unicode MS" pitchFamily="34" charset="-128"/>
                <a:cs typeface="Arial" pitchFamily="34" charset="0"/>
              </a:rPr>
              <a:t>        return</a:t>
            </a:r>
            <a:r>
              <a:rPr lang="en-US" sz="2800" dirty="0" smtClean="0">
                <a:solidFill>
                  <a:srgbClr val="7030A0"/>
                </a:solidFill>
                <a:latin typeface="Arial" pitchFamily="34" charset="0"/>
                <a:cs typeface="Arial" pitchFamily="34" charset="0"/>
              </a:rPr>
              <a:t> </a:t>
            </a:r>
            <a:r>
              <a:rPr lang="en-US" sz="2800" dirty="0" smtClean="0">
                <a:solidFill>
                  <a:srgbClr val="7030A0"/>
                </a:solidFill>
                <a:latin typeface="Arial Unicode MS" pitchFamily="34" charset="-128"/>
                <a:cs typeface="Arial" pitchFamily="34" charset="0"/>
              </a:rPr>
              <a:t>(x + y);</a:t>
            </a:r>
            <a:endParaRPr lang="en-US" sz="2800" dirty="0" smtClean="0">
              <a:solidFill>
                <a:srgbClr val="7030A0"/>
              </a:solidFill>
              <a:latin typeface="Arial" pitchFamily="34" charset="0"/>
              <a:cs typeface="Arial" pitchFamily="34" charset="0"/>
            </a:endParaRP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    }</a:t>
            </a:r>
            <a:endParaRPr lang="en-US" sz="2800" dirty="0" smtClean="0">
              <a:latin typeface="Arial" pitchFamily="34" charset="0"/>
              <a:cs typeface="Arial" pitchFamily="34" charset="0"/>
            </a:endParaRPr>
          </a:p>
          <a:p>
            <a:pPr>
              <a:buNone/>
            </a:pPr>
            <a:r>
              <a:rPr lang="en-US" sz="2800" dirty="0" smtClean="0"/>
              <a:t>Will be invoked by the compiler.</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582594"/>
          </a:xfrm>
        </p:spPr>
        <p:txBody>
          <a:bodyPr>
            <a:normAutofit/>
          </a:bodyPr>
          <a:lstStyle/>
          <a:p>
            <a:r>
              <a:rPr lang="en-US" sz="3200" dirty="0" smtClean="0"/>
              <a:t>2. Integral Promotion</a:t>
            </a:r>
            <a:endParaRPr lang="en-US" sz="3200" dirty="0"/>
          </a:p>
        </p:txBody>
      </p:sp>
      <p:sp>
        <p:nvSpPr>
          <p:cNvPr id="8" name="Content Placeholder 7"/>
          <p:cNvSpPr>
            <a:spLocks noGrp="1"/>
          </p:cNvSpPr>
          <p:nvPr>
            <p:ph idx="1"/>
          </p:nvPr>
        </p:nvSpPr>
        <p:spPr>
          <a:xfrm>
            <a:off x="214282" y="1000108"/>
            <a:ext cx="8715436" cy="5126055"/>
          </a:xfrm>
        </p:spPr>
        <p:txBody>
          <a:bodyPr>
            <a:normAutofit/>
          </a:bodyPr>
          <a:lstStyle/>
          <a:p>
            <a:r>
              <a:rPr lang="en-US" sz="2800" dirty="0" smtClean="0"/>
              <a:t>If there is no exact match exist then compiler follows the  </a:t>
            </a:r>
            <a:r>
              <a:rPr lang="en-US" sz="2800" dirty="0" smtClean="0">
                <a:solidFill>
                  <a:srgbClr val="FF0000"/>
                </a:solidFill>
              </a:rPr>
              <a:t>Integral </a:t>
            </a:r>
            <a:r>
              <a:rPr lang="en-US" sz="2800" dirty="0" smtClean="0">
                <a:solidFill>
                  <a:srgbClr val="FF0000"/>
                </a:solidFill>
              </a:rPr>
              <a:t>Promotion is done in the given chain:</a:t>
            </a:r>
          </a:p>
          <a:p>
            <a:r>
              <a:rPr lang="en-US" sz="2800" dirty="0" smtClean="0"/>
              <a:t>byte        short        </a:t>
            </a:r>
            <a:r>
              <a:rPr lang="en-US" sz="2800" dirty="0" err="1" smtClean="0"/>
              <a:t>int</a:t>
            </a:r>
            <a:r>
              <a:rPr lang="en-US" sz="2800" dirty="0" smtClean="0"/>
              <a:t>        long   </a:t>
            </a:r>
          </a:p>
          <a:p>
            <a:r>
              <a:rPr lang="en-US" sz="2800" dirty="0" smtClean="0"/>
              <a:t>f</a:t>
            </a:r>
            <a:r>
              <a:rPr lang="en-US" sz="2800" dirty="0" smtClean="0"/>
              <a:t>loat        double</a:t>
            </a:r>
          </a:p>
          <a:p>
            <a:pPr>
              <a:buNone/>
            </a:pPr>
            <a:r>
              <a:rPr lang="en-US" sz="2800" dirty="0" smtClean="0"/>
              <a:t> </a:t>
            </a:r>
            <a:r>
              <a:rPr lang="en-US" sz="2800" dirty="0" smtClean="0">
                <a:latin typeface="Arial Unicode MS" pitchFamily="34" charset="-128"/>
                <a:cs typeface="Arial" pitchFamily="34" charset="0"/>
              </a:rPr>
              <a:t>public</a:t>
            </a:r>
            <a:r>
              <a:rPr lang="en-US" sz="2800" dirty="0" smtClean="0">
                <a:latin typeface="Arial" pitchFamily="34" charset="0"/>
                <a:cs typeface="Arial" pitchFamily="34" charset="0"/>
              </a:rPr>
              <a:t> </a:t>
            </a:r>
            <a:r>
              <a:rPr lang="en-US" sz="2800" dirty="0" err="1" smtClean="0">
                <a:latin typeface="Arial Unicode MS" pitchFamily="34" charset="-128"/>
                <a:cs typeface="Arial" pitchFamily="34" charset="0"/>
              </a:rPr>
              <a:t>int</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sum(</a:t>
            </a:r>
            <a:r>
              <a:rPr lang="en-US" sz="2800" dirty="0" err="1" smtClean="0">
                <a:latin typeface="Arial Unicode MS" pitchFamily="34" charset="-128"/>
                <a:cs typeface="Arial" pitchFamily="34" charset="0"/>
              </a:rPr>
              <a:t>int</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x, </a:t>
            </a:r>
            <a:r>
              <a:rPr lang="en-US" sz="2800" dirty="0" err="1" smtClean="0">
                <a:latin typeface="Arial Unicode MS" pitchFamily="34" charset="-128"/>
                <a:cs typeface="Arial" pitchFamily="34" charset="0"/>
              </a:rPr>
              <a:t>int</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y) {</a:t>
            </a:r>
            <a:endParaRPr lang="en-US" sz="2800" dirty="0" smtClean="0">
              <a:latin typeface="Arial" pitchFamily="34" charset="0"/>
              <a:cs typeface="Arial" pitchFamily="34" charset="0"/>
            </a:endParaRP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        return</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(x + y);</a:t>
            </a:r>
            <a:endParaRPr lang="en-US" sz="2800" dirty="0" smtClean="0">
              <a:latin typeface="Arial" pitchFamily="34" charset="0"/>
              <a:cs typeface="Arial" pitchFamily="34" charset="0"/>
            </a:endParaRP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    }</a:t>
            </a:r>
            <a:endParaRPr lang="en-US" sz="2800" dirty="0" smtClean="0"/>
          </a:p>
          <a:p>
            <a:pPr>
              <a:buNone/>
            </a:pPr>
            <a:r>
              <a:rPr lang="en-US" sz="2800" dirty="0" smtClean="0"/>
              <a:t>And the call is: </a:t>
            </a:r>
            <a:r>
              <a:rPr lang="en-US" sz="2800" dirty="0" err="1" smtClean="0">
                <a:solidFill>
                  <a:srgbClr val="FF0000"/>
                </a:solidFill>
                <a:latin typeface="Arial Unicode MS" pitchFamily="34" charset="-128"/>
                <a:cs typeface="Arial" pitchFamily="34" charset="0"/>
              </a:rPr>
              <a:t>System.out.println</a:t>
            </a:r>
            <a:r>
              <a:rPr lang="en-US" sz="2800" dirty="0" smtClean="0">
                <a:solidFill>
                  <a:srgbClr val="FF0000"/>
                </a:solidFill>
                <a:latin typeface="Arial Unicode MS" pitchFamily="34" charset="-128"/>
                <a:cs typeface="Arial" pitchFamily="34" charset="0"/>
              </a:rPr>
              <a:t>(s.sum(a, b)); </a:t>
            </a:r>
          </a:p>
          <a:p>
            <a:pPr>
              <a:buNone/>
            </a:pPr>
            <a:r>
              <a:rPr lang="en-US" sz="2800" dirty="0" smtClean="0">
                <a:solidFill>
                  <a:srgbClr val="FF0000"/>
                </a:solidFill>
                <a:latin typeface="Arial Unicode MS" pitchFamily="34" charset="-128"/>
                <a:cs typeface="Arial" pitchFamily="34" charset="0"/>
              </a:rPr>
              <a:t>where a and b are byte then by integral promotion </a:t>
            </a:r>
            <a:r>
              <a:rPr lang="en-US" sz="2800" b="1" dirty="0" smtClean="0">
                <a:latin typeface="Arial Unicode MS" pitchFamily="34" charset="-128"/>
                <a:cs typeface="Arial" pitchFamily="34" charset="0"/>
              </a:rPr>
              <a:t>byte</a:t>
            </a:r>
            <a:r>
              <a:rPr lang="en-US" sz="2800" dirty="0" smtClean="0">
                <a:solidFill>
                  <a:srgbClr val="FF0000"/>
                </a:solidFill>
                <a:latin typeface="Arial Unicode MS" pitchFamily="34" charset="-128"/>
                <a:cs typeface="Arial" pitchFamily="34" charset="0"/>
              </a:rPr>
              <a:t> will be converted to </a:t>
            </a:r>
            <a:r>
              <a:rPr lang="en-US" sz="2800" b="1" dirty="0" smtClean="0">
                <a:latin typeface="Arial Unicode MS" pitchFamily="34" charset="-128"/>
                <a:cs typeface="Arial" pitchFamily="34" charset="0"/>
              </a:rPr>
              <a:t>int.</a:t>
            </a:r>
            <a:endParaRPr lang="en-US" sz="2800" b="1" dirty="0" smtClean="0"/>
          </a:p>
          <a:p>
            <a:pPr>
              <a:buNone/>
            </a:pPr>
            <a:endParaRPr lang="en-US" sz="2800" dirty="0">
              <a:solidFill>
                <a:srgbClr val="FF0000"/>
              </a:solidFill>
            </a:endParaRPr>
          </a:p>
        </p:txBody>
      </p:sp>
      <p:cxnSp>
        <p:nvCxnSpPr>
          <p:cNvPr id="10" name="Straight Arrow Connector 9"/>
          <p:cNvCxnSpPr/>
          <p:nvPr/>
        </p:nvCxnSpPr>
        <p:spPr>
          <a:xfrm>
            <a:off x="1357290" y="221455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57488" y="221455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86182" y="221455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428728" y="271462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endParaRPr lang="en-US" dirty="0"/>
          </a:p>
        </p:txBody>
      </p:sp>
      <p:sp>
        <p:nvSpPr>
          <p:cNvPr id="3" name="Content Placeholder 2"/>
          <p:cNvSpPr>
            <a:spLocks noGrp="1"/>
          </p:cNvSpPr>
          <p:nvPr>
            <p:ph idx="1"/>
          </p:nvPr>
        </p:nvSpPr>
        <p:spPr>
          <a:xfrm>
            <a:off x="214282" y="1071546"/>
            <a:ext cx="8715436" cy="5786454"/>
          </a:xfrm>
        </p:spPr>
        <p:txBody>
          <a:bodyPr>
            <a:normAutofit fontScale="92500" lnSpcReduction="10000"/>
          </a:bodyPr>
          <a:lstStyle/>
          <a:p>
            <a:pPr>
              <a:buNone/>
            </a:pPr>
            <a:r>
              <a:rPr lang="en-US" dirty="0" smtClean="0"/>
              <a:t>Vice versa is possible only through explicit casting.</a:t>
            </a:r>
          </a:p>
          <a:p>
            <a:pPr>
              <a:buNone/>
            </a:pPr>
            <a:r>
              <a:rPr lang="en-US" dirty="0" smtClean="0"/>
              <a:t> i.e. long can be converted to byte by type casting only</a:t>
            </a:r>
            <a:r>
              <a:rPr lang="en-US" dirty="0" smtClean="0"/>
              <a:t>. Long       byte or </a:t>
            </a:r>
            <a:r>
              <a:rPr lang="en-US" dirty="0" err="1" smtClean="0"/>
              <a:t>int</a:t>
            </a:r>
            <a:r>
              <a:rPr lang="en-US" dirty="0" smtClean="0"/>
              <a:t>       byte</a:t>
            </a:r>
          </a:p>
          <a:p>
            <a:pPr marL="0" lvl="0" indent="0" eaLnBrk="0" fontAlgn="base" hangingPunct="0">
              <a:spcBef>
                <a:spcPct val="0"/>
              </a:spcBef>
              <a:spcAft>
                <a:spcPct val="0"/>
              </a:spcAft>
              <a:buNone/>
            </a:pPr>
            <a:r>
              <a:rPr lang="en-US" dirty="0" smtClean="0">
                <a:latin typeface="Arial Unicode MS" pitchFamily="34" charset="-128"/>
                <a:cs typeface="Arial" pitchFamily="34" charset="0"/>
              </a:rPr>
              <a:t> </a:t>
            </a:r>
            <a:endParaRPr lang="en-US" dirty="0" smtClean="0">
              <a:latin typeface="Arial Unicode MS" pitchFamily="34" charset="-128"/>
              <a:cs typeface="Arial" pitchFamily="34" charset="0"/>
            </a:endParaRPr>
          </a:p>
          <a:p>
            <a:pPr marL="0" lvl="0" indent="0" eaLnBrk="0" fontAlgn="base" hangingPunct="0">
              <a:spcBef>
                <a:spcPct val="0"/>
              </a:spcBef>
              <a:spcAft>
                <a:spcPct val="0"/>
              </a:spcAft>
              <a:buNone/>
            </a:pPr>
            <a:r>
              <a:rPr lang="en-US" dirty="0" smtClean="0">
                <a:latin typeface="Arial Unicode MS" pitchFamily="34" charset="-128"/>
                <a:cs typeface="Arial" pitchFamily="34" charset="0"/>
              </a:rPr>
              <a:t>public</a:t>
            </a:r>
            <a:r>
              <a:rPr lang="en-US" dirty="0" smtClean="0">
                <a:latin typeface="Arial" pitchFamily="34" charset="0"/>
                <a:cs typeface="Arial" pitchFamily="34" charset="0"/>
              </a:rPr>
              <a:t> </a:t>
            </a:r>
            <a:r>
              <a:rPr lang="en-US" dirty="0" err="1" smtClean="0">
                <a:latin typeface="Arial Unicode MS" pitchFamily="34" charset="-128"/>
                <a:cs typeface="Arial" pitchFamily="34" charset="0"/>
              </a:rPr>
              <a:t>int</a:t>
            </a:r>
            <a:r>
              <a:rPr lang="en-US" dirty="0" smtClean="0">
                <a:latin typeface="Arial" pitchFamily="34" charset="0"/>
                <a:cs typeface="Arial" pitchFamily="34" charset="0"/>
              </a:rPr>
              <a:t> </a:t>
            </a:r>
            <a:r>
              <a:rPr lang="en-US" dirty="0" smtClean="0">
                <a:latin typeface="Arial Unicode MS" pitchFamily="34" charset="-128"/>
                <a:cs typeface="Arial" pitchFamily="34" charset="0"/>
              </a:rPr>
              <a:t>sum(byte</a:t>
            </a:r>
            <a:r>
              <a:rPr lang="en-US" dirty="0" smtClean="0">
                <a:latin typeface="Arial" pitchFamily="34" charset="0"/>
                <a:cs typeface="Arial" pitchFamily="34" charset="0"/>
              </a:rPr>
              <a:t> </a:t>
            </a:r>
            <a:r>
              <a:rPr lang="en-US" dirty="0" smtClean="0">
                <a:latin typeface="Arial Unicode MS" pitchFamily="34" charset="-128"/>
                <a:cs typeface="Arial" pitchFamily="34" charset="0"/>
              </a:rPr>
              <a:t>x, </a:t>
            </a:r>
            <a:r>
              <a:rPr lang="en-US" dirty="0" smtClean="0">
                <a:latin typeface="Arial Unicode MS" pitchFamily="34" charset="-128"/>
                <a:cs typeface="Arial" pitchFamily="34" charset="0"/>
              </a:rPr>
              <a:t>byte</a:t>
            </a:r>
            <a:r>
              <a:rPr lang="en-US" dirty="0" smtClean="0">
                <a:latin typeface="Arial" pitchFamily="34" charset="0"/>
                <a:cs typeface="Arial" pitchFamily="34" charset="0"/>
              </a:rPr>
              <a:t> </a:t>
            </a:r>
            <a:r>
              <a:rPr lang="en-US" dirty="0" smtClean="0">
                <a:latin typeface="Arial Unicode MS" pitchFamily="34" charset="-128"/>
                <a:cs typeface="Arial" pitchFamily="34" charset="0"/>
              </a:rPr>
              <a:t>y) {</a:t>
            </a:r>
            <a:endParaRPr lang="en-US" dirty="0" smtClean="0">
              <a:latin typeface="Arial" pitchFamily="34" charset="0"/>
              <a:cs typeface="Arial" pitchFamily="34" charset="0"/>
            </a:endParaRPr>
          </a:p>
          <a:p>
            <a:pPr marL="0" lvl="0" indent="0" eaLnBrk="0" fontAlgn="base" hangingPunct="0">
              <a:spcBef>
                <a:spcPct val="0"/>
              </a:spcBef>
              <a:spcAft>
                <a:spcPct val="0"/>
              </a:spcAft>
              <a:buNone/>
            </a:pPr>
            <a:r>
              <a:rPr lang="en-US" dirty="0" smtClean="0">
                <a:latin typeface="Arial Unicode MS" pitchFamily="34" charset="-128"/>
                <a:cs typeface="Arial" pitchFamily="34" charset="0"/>
              </a:rPr>
              <a:t>        return</a:t>
            </a:r>
            <a:r>
              <a:rPr lang="en-US" dirty="0" smtClean="0">
                <a:latin typeface="Arial" pitchFamily="34" charset="0"/>
                <a:cs typeface="Arial" pitchFamily="34" charset="0"/>
              </a:rPr>
              <a:t> </a:t>
            </a:r>
            <a:r>
              <a:rPr lang="en-US" dirty="0" smtClean="0">
                <a:latin typeface="Arial Unicode MS" pitchFamily="34" charset="-128"/>
                <a:cs typeface="Arial" pitchFamily="34" charset="0"/>
              </a:rPr>
              <a:t>(x + y);</a:t>
            </a:r>
            <a:endParaRPr lang="en-US" dirty="0" smtClean="0">
              <a:latin typeface="Arial" pitchFamily="34" charset="0"/>
              <a:cs typeface="Arial" pitchFamily="34" charset="0"/>
            </a:endParaRPr>
          </a:p>
          <a:p>
            <a:pPr marL="0" lvl="0" indent="0" eaLnBrk="0" fontAlgn="base" hangingPunct="0">
              <a:spcBef>
                <a:spcPct val="0"/>
              </a:spcBef>
              <a:spcAft>
                <a:spcPct val="0"/>
              </a:spcAft>
              <a:buNone/>
            </a:pPr>
            <a:r>
              <a:rPr lang="en-US" dirty="0" smtClean="0">
                <a:latin typeface="Arial Unicode MS" pitchFamily="34" charset="-128"/>
                <a:cs typeface="Arial" pitchFamily="34" charset="0"/>
              </a:rPr>
              <a:t>    }</a:t>
            </a:r>
            <a:endParaRPr lang="en-US" dirty="0" smtClean="0">
              <a:latin typeface="Arial" pitchFamily="34" charset="0"/>
              <a:cs typeface="Arial" pitchFamily="34" charset="0"/>
            </a:endParaRPr>
          </a:p>
          <a:p>
            <a:pPr>
              <a:buNone/>
            </a:pPr>
            <a:endParaRPr lang="en-US" dirty="0" smtClean="0"/>
          </a:p>
          <a:p>
            <a:pPr>
              <a:buNone/>
            </a:pPr>
            <a:r>
              <a:rPr lang="en-US" dirty="0" smtClean="0"/>
              <a:t>And </a:t>
            </a:r>
            <a:r>
              <a:rPr lang="en-US" dirty="0" smtClean="0"/>
              <a:t>the call is: </a:t>
            </a:r>
            <a:r>
              <a:rPr lang="en-US" dirty="0" err="1" smtClean="0">
                <a:solidFill>
                  <a:srgbClr val="FF0000"/>
                </a:solidFill>
                <a:latin typeface="Arial Unicode MS" pitchFamily="34" charset="-128"/>
                <a:cs typeface="Arial" pitchFamily="34" charset="0"/>
              </a:rPr>
              <a:t>System.out.println</a:t>
            </a:r>
            <a:r>
              <a:rPr lang="en-US" dirty="0" smtClean="0">
                <a:solidFill>
                  <a:srgbClr val="FF0000"/>
                </a:solidFill>
                <a:latin typeface="Arial Unicode MS" pitchFamily="34" charset="-128"/>
                <a:cs typeface="Arial" pitchFamily="34" charset="0"/>
              </a:rPr>
              <a:t>(s.sum(a, b)); </a:t>
            </a:r>
          </a:p>
          <a:p>
            <a:pPr>
              <a:buNone/>
            </a:pPr>
            <a:r>
              <a:rPr lang="en-US" dirty="0" smtClean="0"/>
              <a:t>Where </a:t>
            </a:r>
            <a:r>
              <a:rPr lang="en-US" dirty="0" smtClean="0">
                <a:solidFill>
                  <a:srgbClr val="FF0000"/>
                </a:solidFill>
              </a:rPr>
              <a:t>a</a:t>
            </a:r>
            <a:r>
              <a:rPr lang="en-US" dirty="0" smtClean="0"/>
              <a:t> and </a:t>
            </a:r>
            <a:r>
              <a:rPr lang="en-US" dirty="0" smtClean="0">
                <a:solidFill>
                  <a:srgbClr val="FF0000"/>
                </a:solidFill>
              </a:rPr>
              <a:t>b</a:t>
            </a:r>
            <a:r>
              <a:rPr lang="en-US" dirty="0" smtClean="0"/>
              <a:t> are </a:t>
            </a:r>
            <a:r>
              <a:rPr lang="en-US" dirty="0" smtClean="0">
                <a:solidFill>
                  <a:srgbClr val="FF0000"/>
                </a:solidFill>
              </a:rPr>
              <a:t>long </a:t>
            </a:r>
            <a:r>
              <a:rPr lang="en-US" dirty="0" smtClean="0"/>
              <a:t>then we have to write:</a:t>
            </a:r>
          </a:p>
          <a:p>
            <a:pPr>
              <a:buNone/>
            </a:pPr>
            <a:r>
              <a:rPr lang="en-US" dirty="0" err="1" smtClean="0">
                <a:latin typeface="Arial Unicode MS" pitchFamily="34" charset="-128"/>
                <a:cs typeface="Arial" pitchFamily="34" charset="0"/>
              </a:rPr>
              <a:t>System.out.println</a:t>
            </a:r>
            <a:r>
              <a:rPr lang="en-US" dirty="0" smtClean="0">
                <a:latin typeface="Arial Unicode MS" pitchFamily="34" charset="-128"/>
                <a:cs typeface="Arial" pitchFamily="34" charset="0"/>
              </a:rPr>
              <a:t>(s.sum</a:t>
            </a:r>
            <a:r>
              <a:rPr lang="en-US" dirty="0" smtClean="0">
                <a:latin typeface="Arial Unicode MS" pitchFamily="34" charset="-128"/>
                <a:cs typeface="Arial" pitchFamily="34" charset="0"/>
              </a:rPr>
              <a:t>((byte)a</a:t>
            </a:r>
            <a:r>
              <a:rPr lang="en-US" dirty="0" smtClean="0">
                <a:latin typeface="Arial Unicode MS" pitchFamily="34" charset="-128"/>
                <a:cs typeface="Arial" pitchFamily="34" charset="0"/>
              </a:rPr>
              <a:t>, </a:t>
            </a:r>
            <a:r>
              <a:rPr lang="en-US" dirty="0" smtClean="0">
                <a:latin typeface="Arial Unicode MS" pitchFamily="34" charset="-128"/>
                <a:cs typeface="Arial" pitchFamily="34" charset="0"/>
              </a:rPr>
              <a:t>((byte)b));</a:t>
            </a:r>
          </a:p>
          <a:p>
            <a:pPr>
              <a:buNone/>
            </a:pPr>
            <a:r>
              <a:rPr lang="en-US" dirty="0" smtClean="0">
                <a:latin typeface="Arial Unicode MS" pitchFamily="34" charset="-128"/>
                <a:cs typeface="Arial" pitchFamily="34" charset="0"/>
              </a:rPr>
              <a:t>This is explicit casting.</a:t>
            </a:r>
            <a:endParaRPr lang="en-US" dirty="0" smtClean="0"/>
          </a:p>
          <a:p>
            <a:pPr>
              <a:buNone/>
            </a:pPr>
            <a:endParaRPr lang="en-US" dirty="0" smtClean="0"/>
          </a:p>
          <a:p>
            <a:endParaRPr lang="en-US" dirty="0"/>
          </a:p>
        </p:txBody>
      </p:sp>
      <p:cxnSp>
        <p:nvCxnSpPr>
          <p:cNvPr id="4" name="Straight Arrow Connector 3"/>
          <p:cNvCxnSpPr/>
          <p:nvPr/>
        </p:nvCxnSpPr>
        <p:spPr>
          <a:xfrm>
            <a:off x="1428728" y="228599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3643306" y="228599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dirty="0" smtClean="0"/>
              <a:t>3. Internal Conversion</a:t>
            </a:r>
            <a:endParaRPr lang="en-US" sz="3600" dirty="0"/>
          </a:p>
        </p:txBody>
      </p:sp>
      <p:sp>
        <p:nvSpPr>
          <p:cNvPr id="3" name="Content Placeholder 2"/>
          <p:cNvSpPr>
            <a:spLocks noGrp="1"/>
          </p:cNvSpPr>
          <p:nvPr>
            <p:ph idx="1"/>
          </p:nvPr>
        </p:nvSpPr>
        <p:spPr>
          <a:xfrm>
            <a:off x="0" y="1000108"/>
            <a:ext cx="9144000" cy="5643602"/>
          </a:xfrm>
        </p:spPr>
        <p:txBody>
          <a:bodyPr>
            <a:normAutofit fontScale="92500" lnSpcReduction="10000"/>
          </a:bodyPr>
          <a:lstStyle/>
          <a:p>
            <a:r>
              <a:rPr lang="en-US" dirty="0" smtClean="0"/>
              <a:t>byte        short        </a:t>
            </a:r>
            <a:r>
              <a:rPr lang="en-US" dirty="0" err="1" smtClean="0"/>
              <a:t>int</a:t>
            </a:r>
            <a:r>
              <a:rPr lang="en-US" dirty="0" smtClean="0"/>
              <a:t>        long   </a:t>
            </a:r>
          </a:p>
          <a:p>
            <a:endParaRPr lang="en-US" dirty="0" smtClean="0"/>
          </a:p>
          <a:p>
            <a:r>
              <a:rPr lang="en-US" dirty="0" smtClean="0"/>
              <a:t>float        </a:t>
            </a:r>
            <a:r>
              <a:rPr lang="en-US" dirty="0" smtClean="0"/>
              <a:t>double</a:t>
            </a:r>
          </a:p>
          <a:p>
            <a:r>
              <a:rPr lang="en-US" sz="2800" dirty="0" smtClean="0"/>
              <a:t>Such internal conversion is possible from  </a:t>
            </a:r>
          </a:p>
          <a:p>
            <a:r>
              <a:rPr lang="en-US" sz="2800" dirty="0" smtClean="0"/>
              <a:t>b</a:t>
            </a:r>
            <a:r>
              <a:rPr lang="en-US" sz="2800" dirty="0" smtClean="0"/>
              <a:t>yte               float or byte              double</a:t>
            </a:r>
          </a:p>
          <a:p>
            <a:pPr marL="0" lvl="0" indent="0" eaLnBrk="0" fontAlgn="base" hangingPunct="0">
              <a:spcBef>
                <a:spcPct val="0"/>
              </a:spcBef>
              <a:spcAft>
                <a:spcPct val="0"/>
              </a:spcAft>
              <a:buNone/>
            </a:pPr>
            <a:r>
              <a:rPr lang="en-US" sz="2800" dirty="0" smtClean="0"/>
              <a:t>e. g. </a:t>
            </a:r>
            <a:r>
              <a:rPr lang="en-US" sz="2800" dirty="0" smtClean="0">
                <a:latin typeface="Arial Unicode MS" pitchFamily="34" charset="-128"/>
                <a:cs typeface="Arial" pitchFamily="34" charset="0"/>
              </a:rPr>
              <a:t>public</a:t>
            </a:r>
            <a:r>
              <a:rPr lang="en-US" sz="2800" dirty="0" smtClean="0">
                <a:latin typeface="Arial" pitchFamily="34" charset="0"/>
                <a:cs typeface="Arial" pitchFamily="34" charset="0"/>
              </a:rPr>
              <a:t> </a:t>
            </a:r>
            <a:r>
              <a:rPr lang="en-US" sz="2800" dirty="0" err="1" smtClean="0">
                <a:latin typeface="Arial Unicode MS" pitchFamily="34" charset="-128"/>
                <a:cs typeface="Arial" pitchFamily="34" charset="0"/>
              </a:rPr>
              <a:t>int</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sum(double</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x, </a:t>
            </a:r>
            <a:r>
              <a:rPr lang="en-US" sz="2800" dirty="0" smtClean="0">
                <a:latin typeface="Arial Unicode MS" pitchFamily="34" charset="-128"/>
                <a:cs typeface="Arial" pitchFamily="34" charset="0"/>
              </a:rPr>
              <a:t>double</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y) {</a:t>
            </a:r>
            <a:endParaRPr lang="en-US" sz="2800" dirty="0" smtClean="0">
              <a:latin typeface="Arial" pitchFamily="34" charset="0"/>
              <a:cs typeface="Arial" pitchFamily="34" charset="0"/>
            </a:endParaRP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        return</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(x + y);</a:t>
            </a:r>
            <a:endParaRPr lang="en-US" sz="2800" dirty="0" smtClean="0">
              <a:latin typeface="Arial" pitchFamily="34" charset="0"/>
              <a:cs typeface="Arial" pitchFamily="34" charset="0"/>
            </a:endParaRP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    </a:t>
            </a:r>
            <a:r>
              <a:rPr lang="en-US" sz="2800" dirty="0" smtClean="0">
                <a:latin typeface="Arial Unicode MS" pitchFamily="34" charset="-128"/>
                <a:cs typeface="Arial" pitchFamily="34" charset="0"/>
              </a:rPr>
              <a:t>}</a:t>
            </a:r>
          </a:p>
          <a:p>
            <a:r>
              <a:rPr lang="en-US" sz="2800" dirty="0" smtClean="0"/>
              <a:t>And the call is: </a:t>
            </a:r>
            <a:r>
              <a:rPr lang="en-US" sz="2800" dirty="0" err="1" smtClean="0">
                <a:solidFill>
                  <a:srgbClr val="FF0000"/>
                </a:solidFill>
                <a:latin typeface="Arial Unicode MS" pitchFamily="34" charset="-128"/>
                <a:cs typeface="Arial" pitchFamily="34" charset="0"/>
              </a:rPr>
              <a:t>System.out.println</a:t>
            </a:r>
            <a:r>
              <a:rPr lang="en-US" sz="2800" dirty="0" smtClean="0">
                <a:solidFill>
                  <a:srgbClr val="FF0000"/>
                </a:solidFill>
                <a:latin typeface="Arial Unicode MS" pitchFamily="34" charset="-128"/>
                <a:cs typeface="Arial" pitchFamily="34" charset="0"/>
              </a:rPr>
              <a:t>(s.sum(a, b)); </a:t>
            </a:r>
            <a:endParaRPr lang="en-US" sz="2800" dirty="0" smtClean="0">
              <a:solidFill>
                <a:srgbClr val="FF0000"/>
              </a:solidFill>
              <a:latin typeface="Arial Unicode MS" pitchFamily="34" charset="-128"/>
              <a:cs typeface="Arial" pitchFamily="34" charset="0"/>
            </a:endParaRPr>
          </a:p>
          <a:p>
            <a:pPr>
              <a:buNone/>
            </a:pPr>
            <a:r>
              <a:rPr lang="en-US" sz="2800" dirty="0" smtClean="0">
                <a:solidFill>
                  <a:srgbClr val="FF0000"/>
                </a:solidFill>
                <a:latin typeface="Arial Unicode MS" pitchFamily="34" charset="-128"/>
                <a:cs typeface="Arial" pitchFamily="34" charset="0"/>
              </a:rPr>
              <a:t> </a:t>
            </a:r>
            <a:r>
              <a:rPr lang="en-US" sz="2800" dirty="0" smtClean="0">
                <a:solidFill>
                  <a:srgbClr val="FF0000"/>
                </a:solidFill>
                <a:latin typeface="Arial Unicode MS" pitchFamily="34" charset="-128"/>
                <a:cs typeface="Arial" pitchFamily="34" charset="0"/>
              </a:rPr>
              <a:t>where </a:t>
            </a:r>
            <a:r>
              <a:rPr lang="en-US" sz="2800" dirty="0" smtClean="0">
                <a:latin typeface="Arial Unicode MS" pitchFamily="34" charset="-128"/>
                <a:cs typeface="Arial" pitchFamily="34" charset="0"/>
              </a:rPr>
              <a:t>a </a:t>
            </a:r>
            <a:r>
              <a:rPr lang="en-US" sz="2800" dirty="0" smtClean="0">
                <a:solidFill>
                  <a:srgbClr val="FF0000"/>
                </a:solidFill>
                <a:latin typeface="Arial Unicode MS" pitchFamily="34" charset="-128"/>
                <a:cs typeface="Arial" pitchFamily="34" charset="0"/>
              </a:rPr>
              <a:t>and </a:t>
            </a:r>
            <a:r>
              <a:rPr lang="en-US" sz="2800" dirty="0" smtClean="0">
                <a:latin typeface="Arial Unicode MS" pitchFamily="34" charset="-128"/>
                <a:cs typeface="Arial" pitchFamily="34" charset="0"/>
              </a:rPr>
              <a:t>b </a:t>
            </a:r>
            <a:r>
              <a:rPr lang="en-US" sz="2800" dirty="0" smtClean="0">
                <a:solidFill>
                  <a:srgbClr val="FF0000"/>
                </a:solidFill>
                <a:latin typeface="Arial Unicode MS" pitchFamily="34" charset="-128"/>
                <a:cs typeface="Arial" pitchFamily="34" charset="0"/>
              </a:rPr>
              <a:t>are byte then by </a:t>
            </a:r>
            <a:r>
              <a:rPr lang="en-US" sz="2800" dirty="0" smtClean="0">
                <a:solidFill>
                  <a:srgbClr val="FF0000"/>
                </a:solidFill>
                <a:latin typeface="Arial Unicode MS" pitchFamily="34" charset="-128"/>
                <a:cs typeface="Arial" pitchFamily="34" charset="0"/>
              </a:rPr>
              <a:t>internal conversion  </a:t>
            </a:r>
            <a:r>
              <a:rPr lang="en-US" sz="2800" b="1" dirty="0" smtClean="0">
                <a:latin typeface="Arial Unicode MS" pitchFamily="34" charset="-128"/>
                <a:cs typeface="Arial" pitchFamily="34" charset="0"/>
              </a:rPr>
              <a:t>byte</a:t>
            </a:r>
            <a:r>
              <a:rPr lang="en-US" sz="2800" dirty="0" smtClean="0">
                <a:solidFill>
                  <a:srgbClr val="FF0000"/>
                </a:solidFill>
                <a:latin typeface="Arial Unicode MS" pitchFamily="34" charset="-128"/>
                <a:cs typeface="Arial" pitchFamily="34" charset="0"/>
              </a:rPr>
              <a:t> will be converted to </a:t>
            </a:r>
            <a:r>
              <a:rPr lang="en-US" sz="2800" b="1" dirty="0" smtClean="0">
                <a:latin typeface="Arial Unicode MS" pitchFamily="34" charset="-128"/>
                <a:cs typeface="Arial" pitchFamily="34" charset="0"/>
              </a:rPr>
              <a:t>double.</a:t>
            </a:r>
            <a:endParaRPr lang="en-US" sz="2800" b="1" dirty="0" smtClean="0"/>
          </a:p>
          <a:p>
            <a:pPr>
              <a:buNone/>
            </a:pPr>
            <a:endParaRPr lang="en-US" sz="2800" dirty="0" smtClean="0">
              <a:solidFill>
                <a:srgbClr val="FF0000"/>
              </a:solidFill>
              <a:latin typeface="Arial Unicode MS" pitchFamily="34" charset="-128"/>
              <a:cs typeface="Arial" pitchFamily="34" charset="0"/>
            </a:endParaRPr>
          </a:p>
          <a:p>
            <a:pPr>
              <a:buNone/>
            </a:pPr>
            <a:r>
              <a:rPr lang="en-US" sz="2800" dirty="0" smtClean="0">
                <a:solidFill>
                  <a:srgbClr val="FF0000"/>
                </a:solidFill>
                <a:latin typeface="Arial Unicode MS" pitchFamily="34" charset="-128"/>
                <a:cs typeface="Arial" pitchFamily="34" charset="0"/>
              </a:rPr>
              <a:t>   </a:t>
            </a:r>
            <a:endParaRPr lang="en-US" sz="2800" dirty="0"/>
          </a:p>
        </p:txBody>
      </p:sp>
      <p:cxnSp>
        <p:nvCxnSpPr>
          <p:cNvPr id="5" name="Straight Arrow Connector 4"/>
          <p:cNvCxnSpPr/>
          <p:nvPr/>
        </p:nvCxnSpPr>
        <p:spPr>
          <a:xfrm rot="5400000">
            <a:off x="572266" y="1785926"/>
            <a:ext cx="57071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071538" y="1357298"/>
            <a:ext cx="85725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2571736" y="1500174"/>
            <a:ext cx="85725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1071538" y="1428736"/>
            <a:ext cx="107157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1214414" y="1357298"/>
            <a:ext cx="1928826"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2928926" y="1428736"/>
            <a:ext cx="1785950"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214414" y="3143248"/>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29058" y="3143248"/>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200" dirty="0" smtClean="0"/>
              <a:t>User Defined Conversion(by calling constructor)</a:t>
            </a:r>
            <a:endParaRPr lang="en-US" sz="3200" dirty="0"/>
          </a:p>
        </p:txBody>
      </p:sp>
      <p:sp>
        <p:nvSpPr>
          <p:cNvPr id="3" name="Content Placeholder 2"/>
          <p:cNvSpPr>
            <a:spLocks noGrp="1"/>
          </p:cNvSpPr>
          <p:nvPr>
            <p:ph idx="1"/>
          </p:nvPr>
        </p:nvSpPr>
        <p:spPr>
          <a:xfrm>
            <a:off x="214282" y="1071546"/>
            <a:ext cx="8715436" cy="5572164"/>
          </a:xfrm>
        </p:spPr>
        <p:txBody>
          <a:bodyPr>
            <a:normAutofit lnSpcReduction="10000"/>
          </a:bodyPr>
          <a:lstStyle/>
          <a:p>
            <a:r>
              <a:rPr lang="en-US" dirty="0" smtClean="0"/>
              <a:t>In such case </a:t>
            </a:r>
            <a:r>
              <a:rPr lang="en-US" dirty="0" smtClean="0">
                <a:solidFill>
                  <a:srgbClr val="FF0000"/>
                </a:solidFill>
              </a:rPr>
              <a:t>one class </a:t>
            </a:r>
            <a:r>
              <a:rPr lang="en-US" dirty="0" smtClean="0"/>
              <a:t>object can be converted to </a:t>
            </a:r>
            <a:r>
              <a:rPr lang="en-US" dirty="0" smtClean="0">
                <a:solidFill>
                  <a:srgbClr val="FF0000"/>
                </a:solidFill>
              </a:rPr>
              <a:t>another class object </a:t>
            </a:r>
            <a:r>
              <a:rPr lang="en-US" dirty="0" smtClean="0"/>
              <a:t>but both the class must have perameterised constructor in it only then such conversion is possible.</a:t>
            </a:r>
          </a:p>
          <a:p>
            <a:pPr marL="0" lvl="0" indent="0" eaLnBrk="0" fontAlgn="base" hangingPunct="0">
              <a:spcBef>
                <a:spcPct val="0"/>
              </a:spcBef>
              <a:spcAft>
                <a:spcPct val="0"/>
              </a:spcAft>
              <a:buNone/>
            </a:pPr>
            <a:r>
              <a:rPr lang="en-US" sz="2800" dirty="0" smtClean="0"/>
              <a:t>e.g. </a:t>
            </a:r>
            <a:r>
              <a:rPr lang="en-US" sz="2800" dirty="0" smtClean="0">
                <a:latin typeface="Arial Unicode MS" pitchFamily="34" charset="-128"/>
                <a:cs typeface="Arial" pitchFamily="34" charset="0"/>
              </a:rPr>
              <a:t>public</a:t>
            </a:r>
            <a:r>
              <a:rPr lang="en-US" sz="2800" dirty="0" smtClean="0">
                <a:latin typeface="Arial" pitchFamily="34" charset="0"/>
                <a:cs typeface="Arial" pitchFamily="34" charset="0"/>
              </a:rPr>
              <a:t> </a:t>
            </a:r>
            <a:r>
              <a:rPr lang="en-US" sz="2800" dirty="0" smtClean="0">
                <a:latin typeface="Arial" pitchFamily="34" charset="0"/>
                <a:cs typeface="Arial" pitchFamily="34" charset="0"/>
              </a:rPr>
              <a:t>Rational </a:t>
            </a:r>
            <a:r>
              <a:rPr lang="en-US" sz="2800" dirty="0" smtClean="0">
                <a:latin typeface="Arial Unicode MS" pitchFamily="34" charset="-128"/>
                <a:cs typeface="Arial" pitchFamily="34" charset="0"/>
              </a:rPr>
              <a:t>sum(Rational</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x, </a:t>
            </a:r>
            <a:r>
              <a:rPr lang="en-US" sz="2800" dirty="0" smtClean="0">
                <a:latin typeface="Arial Unicode MS" pitchFamily="34" charset="-128"/>
                <a:cs typeface="Arial" pitchFamily="34" charset="0"/>
              </a:rPr>
              <a:t>Rational</a:t>
            </a:r>
            <a:r>
              <a:rPr lang="en-US" sz="2800" dirty="0" smtClean="0">
                <a:latin typeface="Arial" pitchFamily="34" charset="0"/>
                <a:cs typeface="Arial" pitchFamily="34" charset="0"/>
              </a:rPr>
              <a:t> </a:t>
            </a:r>
            <a:r>
              <a:rPr lang="en-US" sz="2800" dirty="0" smtClean="0">
                <a:latin typeface="Arial Unicode MS" pitchFamily="34" charset="-128"/>
                <a:cs typeface="Arial" pitchFamily="34" charset="0"/>
              </a:rPr>
              <a:t>y) {</a:t>
            </a:r>
            <a:endParaRPr lang="en-US" sz="2800" dirty="0" smtClean="0">
              <a:latin typeface="Arial" pitchFamily="34" charset="0"/>
              <a:cs typeface="Arial" pitchFamily="34" charset="0"/>
            </a:endParaRP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        return</a:t>
            </a:r>
            <a:r>
              <a:rPr lang="en-US" sz="2800" dirty="0" smtClean="0">
                <a:latin typeface="Arial" pitchFamily="34" charset="0"/>
                <a:cs typeface="Arial" pitchFamily="34" charset="0"/>
              </a:rPr>
              <a:t> </a:t>
            </a:r>
            <a:r>
              <a:rPr lang="en-US" sz="2800" dirty="0" smtClean="0">
                <a:latin typeface="Arial" pitchFamily="34" charset="0"/>
                <a:cs typeface="Arial" pitchFamily="34" charset="0"/>
              </a:rPr>
              <a:t>Rational. add</a:t>
            </a:r>
            <a:r>
              <a:rPr lang="en-US" sz="2800" dirty="0" smtClean="0">
                <a:latin typeface="Arial Unicode MS" pitchFamily="34" charset="-128"/>
                <a:cs typeface="Arial" pitchFamily="34" charset="0"/>
              </a:rPr>
              <a:t>(x ,y</a:t>
            </a:r>
            <a:r>
              <a:rPr lang="en-US" sz="2800" dirty="0" smtClean="0">
                <a:latin typeface="Arial Unicode MS" pitchFamily="34" charset="-128"/>
                <a:cs typeface="Arial" pitchFamily="34" charset="0"/>
              </a:rPr>
              <a:t>);</a:t>
            </a:r>
            <a:endParaRPr lang="en-US" sz="2800" dirty="0" smtClean="0">
              <a:latin typeface="Arial" pitchFamily="34" charset="0"/>
              <a:cs typeface="Arial" pitchFamily="34" charset="0"/>
            </a:endParaRPr>
          </a:p>
          <a:p>
            <a:pPr marL="0" lvl="0" indent="0" eaLnBrk="0" fontAlgn="base" hangingPunct="0">
              <a:spcBef>
                <a:spcPct val="0"/>
              </a:spcBef>
              <a:spcAft>
                <a:spcPct val="0"/>
              </a:spcAft>
              <a:buNone/>
            </a:pPr>
            <a:r>
              <a:rPr lang="en-US" sz="2800" dirty="0" smtClean="0">
                <a:latin typeface="Arial Unicode MS" pitchFamily="34" charset="-128"/>
                <a:cs typeface="Arial" pitchFamily="34" charset="0"/>
              </a:rPr>
              <a:t>    </a:t>
            </a:r>
            <a:r>
              <a:rPr lang="en-US" sz="2800" dirty="0" smtClean="0">
                <a:latin typeface="Arial Unicode MS" pitchFamily="34" charset="-128"/>
                <a:cs typeface="Arial" pitchFamily="34" charset="0"/>
              </a:rPr>
              <a:t>}</a:t>
            </a:r>
          </a:p>
          <a:p>
            <a:r>
              <a:rPr lang="en-US" sz="2800" dirty="0" smtClean="0">
                <a:latin typeface="Arial Unicode MS" pitchFamily="34" charset="-128"/>
                <a:cs typeface="Arial" pitchFamily="34" charset="0"/>
              </a:rPr>
              <a:t>And if the call </a:t>
            </a:r>
            <a:r>
              <a:rPr lang="en-US" sz="2800" dirty="0" err="1" smtClean="0">
                <a:latin typeface="Arial Unicode MS" pitchFamily="34" charset="-128"/>
                <a:cs typeface="Arial" pitchFamily="34" charset="0"/>
              </a:rPr>
              <a:t>is:</a:t>
            </a:r>
            <a:r>
              <a:rPr lang="en-US" sz="2800" dirty="0" err="1" smtClean="0">
                <a:solidFill>
                  <a:srgbClr val="FF0000"/>
                </a:solidFill>
                <a:latin typeface="Arial Unicode MS" pitchFamily="34" charset="-128"/>
                <a:cs typeface="Arial" pitchFamily="34" charset="0"/>
              </a:rPr>
              <a:t>System.out.println</a:t>
            </a:r>
            <a:r>
              <a:rPr lang="en-US" sz="2800" dirty="0" smtClean="0">
                <a:solidFill>
                  <a:srgbClr val="FF0000"/>
                </a:solidFill>
                <a:latin typeface="Arial Unicode MS" pitchFamily="34" charset="-128"/>
                <a:cs typeface="Arial" pitchFamily="34" charset="0"/>
              </a:rPr>
              <a:t>(s.sum(a, b)); </a:t>
            </a:r>
          </a:p>
          <a:p>
            <a:pPr algn="just">
              <a:buNone/>
            </a:pPr>
            <a:r>
              <a:rPr lang="en-US" sz="2800" dirty="0" smtClean="0">
                <a:solidFill>
                  <a:srgbClr val="FF0000"/>
                </a:solidFill>
                <a:latin typeface="Arial Unicode MS" pitchFamily="34" charset="-128"/>
                <a:cs typeface="Arial" pitchFamily="34" charset="0"/>
              </a:rPr>
              <a:t> where </a:t>
            </a:r>
            <a:r>
              <a:rPr lang="en-US" sz="2800" dirty="0" smtClean="0">
                <a:latin typeface="Arial Unicode MS" pitchFamily="34" charset="-128"/>
                <a:cs typeface="Arial" pitchFamily="34" charset="0"/>
              </a:rPr>
              <a:t>a </a:t>
            </a:r>
            <a:r>
              <a:rPr lang="en-US" sz="2800" dirty="0" smtClean="0">
                <a:solidFill>
                  <a:srgbClr val="FF0000"/>
                </a:solidFill>
                <a:latin typeface="Arial Unicode MS" pitchFamily="34" charset="-128"/>
                <a:cs typeface="Arial" pitchFamily="34" charset="0"/>
              </a:rPr>
              <a:t>and </a:t>
            </a:r>
            <a:r>
              <a:rPr lang="en-US" sz="2800" dirty="0" smtClean="0">
                <a:latin typeface="Arial Unicode MS" pitchFamily="34" charset="-128"/>
                <a:cs typeface="Arial" pitchFamily="34" charset="0"/>
              </a:rPr>
              <a:t>b</a:t>
            </a:r>
            <a:r>
              <a:rPr lang="en-US" sz="2800" dirty="0" smtClean="0">
                <a:solidFill>
                  <a:srgbClr val="FF0000"/>
                </a:solidFill>
                <a:latin typeface="Arial Unicode MS" pitchFamily="34" charset="-128"/>
                <a:cs typeface="Arial" pitchFamily="34" charset="0"/>
              </a:rPr>
              <a:t> are </a:t>
            </a:r>
            <a:r>
              <a:rPr lang="en-US" sz="2800" dirty="0" err="1" smtClean="0">
                <a:latin typeface="Arial Unicode MS" pitchFamily="34" charset="-128"/>
                <a:cs typeface="Arial" pitchFamily="34" charset="0"/>
              </a:rPr>
              <a:t>int</a:t>
            </a:r>
            <a:r>
              <a:rPr lang="en-US" sz="2800" dirty="0" smtClean="0">
                <a:solidFill>
                  <a:srgbClr val="FF0000"/>
                </a:solidFill>
                <a:latin typeface="Arial Unicode MS" pitchFamily="34" charset="-128"/>
                <a:cs typeface="Arial" pitchFamily="34" charset="0"/>
              </a:rPr>
              <a:t> </a:t>
            </a:r>
            <a:r>
              <a:rPr lang="en-US" sz="2800" dirty="0" smtClean="0">
                <a:solidFill>
                  <a:srgbClr val="FF0000"/>
                </a:solidFill>
                <a:latin typeface="Arial Unicode MS" pitchFamily="34" charset="-128"/>
                <a:cs typeface="Arial" pitchFamily="34" charset="0"/>
              </a:rPr>
              <a:t>then by </a:t>
            </a:r>
            <a:r>
              <a:rPr lang="en-US" sz="2800" dirty="0" smtClean="0">
                <a:solidFill>
                  <a:srgbClr val="FF0000"/>
                </a:solidFill>
                <a:latin typeface="Arial Unicode MS" pitchFamily="34" charset="-128"/>
                <a:cs typeface="Arial" pitchFamily="34" charset="0"/>
              </a:rPr>
              <a:t>user defined conversion  </a:t>
            </a:r>
            <a:r>
              <a:rPr lang="en-US" sz="2800" b="1" dirty="0" err="1" smtClean="0">
                <a:latin typeface="Arial Unicode MS" pitchFamily="34" charset="-128"/>
                <a:cs typeface="Arial" pitchFamily="34" charset="0"/>
              </a:rPr>
              <a:t>int</a:t>
            </a:r>
            <a:r>
              <a:rPr lang="en-US" sz="2800" dirty="0" smtClean="0">
                <a:solidFill>
                  <a:srgbClr val="FF0000"/>
                </a:solidFill>
                <a:latin typeface="Arial Unicode MS" pitchFamily="34" charset="-128"/>
                <a:cs typeface="Arial" pitchFamily="34" charset="0"/>
              </a:rPr>
              <a:t>  </a:t>
            </a:r>
            <a:r>
              <a:rPr lang="en-US" sz="2800" dirty="0" smtClean="0">
                <a:solidFill>
                  <a:srgbClr val="FF0000"/>
                </a:solidFill>
                <a:latin typeface="Arial Unicode MS" pitchFamily="34" charset="-128"/>
                <a:cs typeface="Arial" pitchFamily="34" charset="0"/>
              </a:rPr>
              <a:t>will be converted to </a:t>
            </a:r>
            <a:r>
              <a:rPr lang="en-US" sz="2800" b="1" dirty="0" smtClean="0">
                <a:latin typeface="Arial Unicode MS" pitchFamily="34" charset="-128"/>
                <a:cs typeface="Arial" pitchFamily="34" charset="0"/>
              </a:rPr>
              <a:t>Rational.</a:t>
            </a:r>
          </a:p>
          <a:p>
            <a:pPr algn="just">
              <a:buNone/>
            </a:pPr>
            <a:endParaRPr lang="en-US" sz="2800" b="1" dirty="0" smtClean="0"/>
          </a:p>
          <a:p>
            <a:pPr marL="0" lvl="0" indent="0" eaLnBrk="0" fontAlgn="base" hangingPunct="0">
              <a:spcBef>
                <a:spcPct val="0"/>
              </a:spcBef>
              <a:spcAft>
                <a:spcPct val="0"/>
              </a:spcAft>
            </a:pPr>
            <a:r>
              <a:rPr lang="en-US" sz="2800" b="1" dirty="0" smtClean="0">
                <a:solidFill>
                  <a:srgbClr val="7030A0"/>
                </a:solidFill>
                <a:latin typeface="Arial" pitchFamily="34" charset="0"/>
                <a:cs typeface="Arial" pitchFamily="34" charset="0"/>
              </a:rPr>
              <a:t>If compiler fails to find any match after following these four steps then it reports syntax error</a:t>
            </a:r>
            <a:endParaRPr lang="en-US" sz="2800" b="1" dirty="0" smtClean="0">
              <a:solidFill>
                <a:srgbClr val="7030A0"/>
              </a:solidFill>
              <a:latin typeface="Arial" pitchFamily="34" charset="0"/>
              <a:cs typeface="Arial" pitchFamily="34" charset="0"/>
            </a:endParaRP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endParaRPr lang="en-US" dirty="0"/>
          </a:p>
        </p:txBody>
      </p:sp>
      <p:sp>
        <p:nvSpPr>
          <p:cNvPr id="3" name="Content Placeholder 2"/>
          <p:cNvSpPr>
            <a:spLocks noGrp="1"/>
          </p:cNvSpPr>
          <p:nvPr>
            <p:ph idx="1"/>
          </p:nvPr>
        </p:nvSpPr>
        <p:spPr>
          <a:xfrm>
            <a:off x="0" y="1142984"/>
            <a:ext cx="9144000" cy="5357850"/>
          </a:xfrm>
        </p:spPr>
        <p:txBody>
          <a:bodyPr/>
          <a:lstStyle/>
          <a:p>
            <a:r>
              <a:rPr lang="en-US" sz="2800" b="1" dirty="0" smtClean="0"/>
              <a:t> Can we overload methods on return type?</a:t>
            </a:r>
            <a:r>
              <a:rPr lang="en-US" sz="2800" dirty="0" smtClean="0"/>
              <a:t/>
            </a:r>
            <a:br>
              <a:rPr lang="en-US" sz="2800" dirty="0" smtClean="0"/>
            </a:br>
            <a:r>
              <a:rPr lang="en-US" sz="2800" dirty="0" smtClean="0"/>
              <a:t>	We </a:t>
            </a:r>
            <a:r>
              <a:rPr lang="en-US" sz="2800" b="1" dirty="0" smtClean="0"/>
              <a:t>cannot</a:t>
            </a:r>
            <a:r>
              <a:rPr lang="en-US" sz="2800" dirty="0" smtClean="0"/>
              <a:t> overload by return type. </a:t>
            </a:r>
          </a:p>
          <a:p>
            <a:r>
              <a:rPr lang="en-US" sz="2800" b="1" dirty="0" smtClean="0"/>
              <a:t>Can we overload static methods?</a:t>
            </a:r>
          </a:p>
          <a:p>
            <a:pPr algn="just">
              <a:buNone/>
            </a:pPr>
            <a:r>
              <a:rPr lang="en-US" sz="2800" dirty="0" smtClean="0"/>
              <a:t>	‘</a:t>
            </a:r>
            <a:r>
              <a:rPr lang="en-US" sz="2800" b="1" dirty="0" smtClean="0"/>
              <a:t>Yes</a:t>
            </a:r>
            <a:r>
              <a:rPr lang="en-US" sz="2800" dirty="0" smtClean="0"/>
              <a:t>’. We can have two ore more static methods with same name, but differences in input parameters.</a:t>
            </a:r>
          </a:p>
          <a:p>
            <a:pPr algn="just"/>
            <a:r>
              <a:rPr lang="en-US" sz="2800" b="1" dirty="0" smtClean="0"/>
              <a:t>Can we overload methods that differ only by static keyword?</a:t>
            </a:r>
          </a:p>
          <a:p>
            <a:pPr algn="just">
              <a:buNone/>
            </a:pPr>
            <a:r>
              <a:rPr lang="en-US" sz="2800" dirty="0" smtClean="0"/>
              <a:t>	We </a:t>
            </a:r>
            <a:r>
              <a:rPr lang="en-US" sz="2800" b="1" dirty="0" smtClean="0"/>
              <a:t>cannot</a:t>
            </a:r>
            <a:r>
              <a:rPr lang="en-US" sz="2800" dirty="0" smtClean="0"/>
              <a:t> overload two methods in Java if they differ only by static keyword (number of parameters and types of parameters is same).</a:t>
            </a:r>
          </a:p>
          <a:p>
            <a:pPr algn="just"/>
            <a:r>
              <a:rPr lang="en-US" sz="2800" b="1" dirty="0" smtClean="0"/>
              <a:t>Can we overload main() in Java?</a:t>
            </a:r>
          </a:p>
          <a:p>
            <a:pPr algn="just"/>
            <a:endParaRPr lang="en-US" dirty="0" smtClean="0"/>
          </a:p>
          <a:p>
            <a:pPr algn="just">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0"/>
            <a:ext cx="9144000"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import</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java.io.*;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public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Test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 Normal main()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static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void</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main(String[]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args</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("Hi A1 main)");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Test.main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("Group A1");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 Overloaded main methods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static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void</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main(String arg1)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("Hi,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arg1);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Test.main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("Dear A1","My Group”);</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static</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void</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main(String arg1, String arg2)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("Hi,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arg1 + ",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arg2);</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25470"/>
          </a:xfrm>
        </p:spPr>
        <p:txBody>
          <a:bodyPr>
            <a:normAutofit/>
          </a:bodyPr>
          <a:lstStyle/>
          <a:p>
            <a:r>
              <a:rPr lang="en-US" sz="2800" b="1" dirty="0" smtClean="0"/>
              <a:t> </a:t>
            </a:r>
            <a:r>
              <a:rPr lang="en-US" sz="3200" b="1" dirty="0" smtClean="0"/>
              <a:t>Difference between Overloading and Overriding?</a:t>
            </a:r>
            <a:endParaRPr lang="en-US" sz="3200" dirty="0"/>
          </a:p>
        </p:txBody>
      </p:sp>
      <p:sp>
        <p:nvSpPr>
          <p:cNvPr id="3" name="Content Placeholder 2"/>
          <p:cNvSpPr>
            <a:spLocks noGrp="1"/>
          </p:cNvSpPr>
          <p:nvPr>
            <p:ph idx="1"/>
          </p:nvPr>
        </p:nvSpPr>
        <p:spPr>
          <a:xfrm>
            <a:off x="214282" y="1071546"/>
            <a:ext cx="8929718" cy="5786454"/>
          </a:xfrm>
        </p:spPr>
        <p:txBody>
          <a:bodyPr>
            <a:normAutofit/>
          </a:bodyPr>
          <a:lstStyle/>
          <a:p>
            <a:pPr algn="just"/>
            <a:r>
              <a:rPr lang="en-US" sz="2800" b="1" dirty="0" smtClean="0"/>
              <a:t>Overloading</a:t>
            </a:r>
            <a:r>
              <a:rPr lang="en-US" sz="2800" dirty="0" smtClean="0"/>
              <a:t> is about same function have different signatures. </a:t>
            </a:r>
          </a:p>
          <a:p>
            <a:pPr algn="just"/>
            <a:r>
              <a:rPr lang="en-US" sz="2800" b="1" dirty="0" smtClean="0"/>
              <a:t>Overriding</a:t>
            </a:r>
            <a:r>
              <a:rPr lang="en-US" sz="2800" dirty="0" smtClean="0"/>
              <a:t> is about same function, same signature but different classes connected through inheritance.</a:t>
            </a:r>
          </a:p>
          <a:p>
            <a:pPr algn="just"/>
            <a:r>
              <a:rPr lang="en-US" sz="2800" b="1" dirty="0" smtClean="0"/>
              <a:t>Overloading</a:t>
            </a:r>
            <a:r>
              <a:rPr lang="en-US" sz="2800" dirty="0" smtClean="0"/>
              <a:t> is an example of </a:t>
            </a:r>
            <a:r>
              <a:rPr lang="en-US" sz="2800" dirty="0" smtClean="0">
                <a:solidFill>
                  <a:srgbClr val="C00000"/>
                </a:solidFill>
              </a:rPr>
              <a:t>compiler time polymorphism</a:t>
            </a:r>
            <a:r>
              <a:rPr lang="en-US" sz="2800" dirty="0" smtClean="0"/>
              <a:t> and </a:t>
            </a:r>
            <a:r>
              <a:rPr lang="en-US" sz="2800" b="1" dirty="0" smtClean="0"/>
              <a:t>overriding</a:t>
            </a:r>
            <a:r>
              <a:rPr lang="en-US" sz="2800" dirty="0" smtClean="0"/>
              <a:t> is an example of </a:t>
            </a:r>
            <a:r>
              <a:rPr lang="en-US" sz="2800" dirty="0" smtClean="0">
                <a:solidFill>
                  <a:srgbClr val="7030A0"/>
                </a:solidFill>
              </a:rPr>
              <a:t>run time polymorphism.</a:t>
            </a:r>
          </a:p>
          <a:p>
            <a:pPr algn="just"/>
            <a:endParaRPr lang="en-US" sz="2800" dirty="0" smtClean="0">
              <a:solidFill>
                <a:srgbClr val="7030A0"/>
              </a:solidFill>
            </a:endParaRPr>
          </a:p>
          <a:p>
            <a:pPr algn="just"/>
            <a:r>
              <a:rPr lang="en-US" sz="2800" dirty="0" smtClean="0"/>
              <a:t>Can we overload  Constructors?   </a:t>
            </a:r>
            <a:r>
              <a:rPr lang="en-US" sz="2800" dirty="0" smtClean="0">
                <a:solidFill>
                  <a:srgbClr val="C00000"/>
                </a:solidFill>
              </a:rPr>
              <a:t>Yes</a:t>
            </a:r>
          </a:p>
          <a:p>
            <a:pPr algn="just"/>
            <a:r>
              <a:rPr lang="en-US" sz="2800" dirty="0" smtClean="0"/>
              <a:t>Can we override  Constructors?    </a:t>
            </a:r>
            <a:r>
              <a:rPr lang="en-US" sz="2800" dirty="0" smtClean="0">
                <a:solidFill>
                  <a:srgbClr val="7030A0"/>
                </a:solidFill>
              </a:rPr>
              <a:t>No</a:t>
            </a:r>
          </a:p>
          <a:p>
            <a:pPr algn="just"/>
            <a:endParaRPr lang="en-US" sz="2800" dirty="0" smtClean="0">
              <a:solidFill>
                <a:srgbClr val="C00000"/>
              </a:solidFill>
            </a:endParaRPr>
          </a:p>
          <a:p>
            <a:pPr algn="just"/>
            <a:endParaRPr lang="en-US" sz="2800" dirty="0" smtClean="0">
              <a:solidFill>
                <a:srgbClr val="C00000"/>
              </a:solidFill>
            </a:endParaRPr>
          </a:p>
          <a:p>
            <a:pPr algn="just"/>
            <a:endParaRPr lang="en-US" sz="2800" dirty="0">
              <a:solidFill>
                <a:srgbClr val="7030A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http://contribute.geeksforgeeks.org/wp-content/uploads/OverridingVsOverloading.png"/>
          <p:cNvPicPr>
            <a:picLocks noGrp="1"/>
          </p:cNvPicPr>
          <p:nvPr>
            <p:ph idx="1"/>
          </p:nvPr>
        </p:nvPicPr>
        <p:blipFill>
          <a:blip r:embed="rId2"/>
          <a:srcRect/>
          <a:stretch>
            <a:fillRect/>
          </a:stretch>
        </p:blipFill>
        <p:spPr bwMode="auto">
          <a:xfrm>
            <a:off x="1000100" y="1677194"/>
            <a:ext cx="7000924" cy="468076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smtClean="0"/>
              <a:t>Inheritance and Constructors in Java</a:t>
            </a:r>
            <a:endParaRPr lang="en-US" sz="3600" dirty="0"/>
          </a:p>
        </p:txBody>
      </p:sp>
      <p:sp>
        <p:nvSpPr>
          <p:cNvPr id="3" name="Content Placeholder 2"/>
          <p:cNvSpPr>
            <a:spLocks noGrp="1"/>
          </p:cNvSpPr>
          <p:nvPr>
            <p:ph idx="1"/>
          </p:nvPr>
        </p:nvSpPr>
        <p:spPr>
          <a:xfrm>
            <a:off x="214282" y="1000108"/>
            <a:ext cx="8715436" cy="5643602"/>
          </a:xfrm>
        </p:spPr>
        <p:txBody>
          <a:bodyPr/>
          <a:lstStyle/>
          <a:p>
            <a:pPr algn="just"/>
            <a:r>
              <a:rPr lang="en-US" dirty="0" smtClean="0"/>
              <a:t>A subclass inherits all the members (fields, methods which are not private) from its </a:t>
            </a:r>
            <a:r>
              <a:rPr lang="en-US" dirty="0" err="1" smtClean="0"/>
              <a:t>superclass</a:t>
            </a:r>
            <a:r>
              <a:rPr lang="en-US" dirty="0" smtClean="0"/>
              <a:t>. Constructors are not members, so they are not inherited by subclasses, but the constructor of the </a:t>
            </a:r>
            <a:r>
              <a:rPr lang="en-US" dirty="0" err="1" smtClean="0"/>
              <a:t>superclass</a:t>
            </a:r>
            <a:r>
              <a:rPr lang="en-US" dirty="0" smtClean="0"/>
              <a:t> can be invoked from the subclass.</a:t>
            </a:r>
          </a:p>
          <a:p>
            <a:pPr algn="just">
              <a:buNone/>
            </a:pPr>
            <a:endParaRPr lang="en-US" dirty="0" smtClean="0"/>
          </a:p>
          <a:p>
            <a:pPr algn="just"/>
            <a:r>
              <a:rPr lang="en-US" dirty="0" smtClean="0"/>
              <a:t>In Java, constructor of base class with no argument gets automatically called in derived class constructor.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3600" dirty="0" smtClean="0"/>
              <a:t>IS-A (Inheritance)</a:t>
            </a:r>
            <a:endParaRPr lang="en-IN" sz="3600" dirty="0"/>
          </a:p>
        </p:txBody>
      </p:sp>
      <p:sp>
        <p:nvSpPr>
          <p:cNvPr id="3" name="Content Placeholder 2"/>
          <p:cNvSpPr>
            <a:spLocks noGrp="1"/>
          </p:cNvSpPr>
          <p:nvPr>
            <p:ph idx="1"/>
          </p:nvPr>
        </p:nvSpPr>
        <p:spPr>
          <a:xfrm>
            <a:off x="142844" y="1214422"/>
            <a:ext cx="8786874" cy="5429288"/>
          </a:xfrm>
        </p:spPr>
        <p:txBody>
          <a:bodyPr>
            <a:normAutofit/>
          </a:bodyPr>
          <a:lstStyle/>
          <a:p>
            <a:pPr algn="just"/>
            <a:r>
              <a:rPr lang="en-IN" dirty="0" smtClean="0"/>
              <a:t>Inheritance represents the </a:t>
            </a:r>
            <a:r>
              <a:rPr lang="en-IN" b="1" dirty="0" smtClean="0"/>
              <a:t>IS-A relationship</a:t>
            </a:r>
            <a:r>
              <a:rPr lang="en-IN" dirty="0" smtClean="0"/>
              <a:t>, also known as </a:t>
            </a:r>
            <a:r>
              <a:rPr lang="en-IN" i="1" dirty="0" smtClean="0"/>
              <a:t>parent-child</a:t>
            </a:r>
            <a:r>
              <a:rPr lang="en-IN" dirty="0" smtClean="0"/>
              <a:t> relationship.</a:t>
            </a:r>
          </a:p>
          <a:p>
            <a:pPr algn="just"/>
            <a:r>
              <a:rPr lang="en-IN" b="1" dirty="0" smtClean="0"/>
              <a:t>Inheritance </a:t>
            </a:r>
            <a:r>
              <a:rPr lang="en-IN" dirty="0" smtClean="0"/>
              <a:t> is a mechanism in which one object acquires some of the properties and behaviours of parent object.</a:t>
            </a:r>
          </a:p>
          <a:p>
            <a:pPr algn="just"/>
            <a:r>
              <a:rPr lang="en-IN" dirty="0" smtClean="0"/>
              <a:t>The idea behind inheritance is that you can create new classes that are built upon existing classes. </a:t>
            </a:r>
          </a:p>
          <a:p>
            <a:pPr algn="just"/>
            <a:r>
              <a:rPr lang="en-IN" dirty="0" smtClean="0"/>
              <a:t>When you inherit from an existing class, you can reuse methods and fields of parent class, and you can add new methods and fields also.</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Base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Base()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8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("Base  Constructor Called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Derived extends</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Base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Derived()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8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("Derived Constructor Called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public</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Main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static</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void</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main(String[] </a:t>
            </a:r>
            <a:r>
              <a:rPr kumimoji="0" lang="en-US" sz="2800" b="0" i="0" u="none" strike="noStrike" cap="none" normalizeH="0" baseline="0" dirty="0" err="1" smtClean="0">
                <a:ln>
                  <a:noFill/>
                </a:ln>
                <a:solidFill>
                  <a:schemeClr val="tx1"/>
                </a:solidFill>
                <a:effectLst/>
                <a:latin typeface="Arial Unicode MS" pitchFamily="34" charset="-128"/>
                <a:cs typeface="Arial" pitchFamily="34" charset="0"/>
              </a:rPr>
              <a:t>args</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Derived d = new</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Derived();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But, if we want to call parameterized constructor of base class, then we can call it using </a:t>
            </a:r>
            <a:r>
              <a:rPr lang="en-US" b="1" dirty="0" smtClean="0">
                <a:solidFill>
                  <a:srgbClr val="FF0000"/>
                </a:solidFill>
              </a:rPr>
              <a:t>super().</a:t>
            </a:r>
            <a:endParaRPr lang="en-US" b="1" smtClean="0">
              <a:solidFill>
                <a:srgbClr val="FF0000"/>
              </a:solidFill>
            </a:endParaRPr>
          </a:p>
          <a:p>
            <a:pPr algn="just">
              <a:buNone/>
            </a:pPr>
            <a:endParaRPr lang="en-US" b="1" dirty="0" smtClean="0">
              <a:solidFill>
                <a:srgbClr val="FF0000"/>
              </a:solidFill>
            </a:endParaRPr>
          </a:p>
          <a:p>
            <a:pPr algn="just"/>
            <a:r>
              <a:rPr lang="en-US" dirty="0" smtClean="0"/>
              <a:t>If the base class has only the parameterized constructor, then we have to define a parameterized constructor in sub class also. </a:t>
            </a:r>
          </a:p>
          <a:p>
            <a:pPr algn="just"/>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0"/>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Base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x;</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Base(</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x)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this.x</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x;</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Derived extends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Base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Derived(</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000" b="0" i="0" u="none" strike="noStrike" cap="none" normalizeH="0" baseline="0" dirty="0" smtClean="0">
                <a:ln>
                  <a:noFill/>
                </a:ln>
                <a:solidFill>
                  <a:schemeClr val="tx1"/>
                </a:solidFill>
                <a:effectLst/>
                <a:latin typeface="Arial" pitchFamily="34" charset="0"/>
                <a:cs typeface="Arial" pitchFamily="34" charset="0"/>
              </a:rPr>
              <a:t> x</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int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y)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400" b="1" i="0" u="none" strike="noStrike" cap="none" normalizeH="0" baseline="0" dirty="0" smtClean="0">
                <a:ln>
                  <a:noFill/>
                </a:ln>
                <a:solidFill>
                  <a:srgbClr val="7030A0"/>
                </a:solidFill>
                <a:effectLst/>
                <a:latin typeface="Arial Unicode MS" pitchFamily="34" charset="-128"/>
                <a:cs typeface="Arial" pitchFamily="34" charset="0"/>
              </a:rPr>
              <a:t>super(x</a:t>
            </a:r>
            <a:r>
              <a:rPr kumimoji="0" lang="en-US" sz="2400" b="1" i="0" u="none" strike="noStrike" cap="none" normalizeH="0" baseline="0" dirty="0" smtClean="0">
                <a:ln>
                  <a:noFill/>
                </a:ln>
                <a:solidFill>
                  <a:srgbClr val="7030A0"/>
                </a:solidFill>
                <a:effectLst/>
                <a:latin typeface="Arial Unicode MS" pitchFamily="34" charset="-128"/>
                <a:cs typeface="Arial" pitchFamily="34" charset="0"/>
              </a:rPr>
              <a:t>);  // calling of super class constructor</a:t>
            </a:r>
            <a:r>
              <a:rPr kumimoji="0" lang="en-US" sz="2400" b="1" i="0" u="none" strike="noStrike" cap="none" normalizeH="0" dirty="0" smtClean="0">
                <a:ln>
                  <a:noFill/>
                </a:ln>
                <a:solidFill>
                  <a:srgbClr val="7030A0"/>
                </a:solidFill>
                <a:effectLst/>
                <a:latin typeface="Arial Unicode MS" pitchFamily="34" charset="-128"/>
                <a:cs typeface="Arial" pitchFamily="34" charset="0"/>
              </a:rPr>
              <a:t> explicitly</a:t>
            </a:r>
            <a:endParaRPr kumimoji="0" lang="en-US" sz="2400" b="1" i="0" u="none" strike="noStrike" cap="none" normalizeH="0" baseline="0" dirty="0" smtClean="0">
              <a:ln>
                <a:noFill/>
              </a:ln>
              <a:solidFill>
                <a:srgbClr val="7030A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this.y</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void</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Display()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System.out.println</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("x = "+x+", y = "+y);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public</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class</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Main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public</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static</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void</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main(String[]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args</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Derived d = new</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Derived(10, 20);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8"/>
                <a:cs typeface="Arial" pitchFamily="34" charset="0"/>
              </a:rPr>
              <a:t>d.Display</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600" dirty="0" smtClean="0"/>
              <a:t>Example: Inheritance</a:t>
            </a:r>
            <a:endParaRPr lang="en-IN" sz="3600" dirty="0"/>
          </a:p>
        </p:txBody>
      </p:sp>
      <p:pic>
        <p:nvPicPr>
          <p:cNvPr id="4" name="Content Placeholder 3" descr="Image result for example inheritance"/>
          <p:cNvPicPr>
            <a:picLocks noGrp="1"/>
          </p:cNvPicPr>
          <p:nvPr>
            <p:ph idx="1"/>
          </p:nvPr>
        </p:nvPicPr>
        <p:blipFill>
          <a:blip r:embed="rId2"/>
          <a:srcRect/>
          <a:stretch>
            <a:fillRect/>
          </a:stretch>
        </p:blipFill>
        <p:spPr bwMode="auto">
          <a:xfrm>
            <a:off x="3786182" y="1214422"/>
            <a:ext cx="2857500" cy="2705100"/>
          </a:xfrm>
          <a:prstGeom prst="rect">
            <a:avLst/>
          </a:prstGeom>
          <a:noFill/>
          <a:ln w="9525">
            <a:noFill/>
            <a:miter lim="800000"/>
            <a:headEnd/>
            <a:tailEnd/>
          </a:ln>
        </p:spPr>
      </p:pic>
      <p:pic>
        <p:nvPicPr>
          <p:cNvPr id="1026" name="Picture 2" descr="http://cayenne.apache.org/docs/3.0/modeling-single-table-inheritance.data/single-table-inheritance.png"/>
          <p:cNvPicPr>
            <a:picLocks noChangeAspect="1" noChangeArrowheads="1"/>
          </p:cNvPicPr>
          <p:nvPr/>
        </p:nvPicPr>
        <p:blipFill>
          <a:blip r:embed="rId3"/>
          <a:srcRect/>
          <a:stretch>
            <a:fillRect/>
          </a:stretch>
        </p:blipFill>
        <p:spPr bwMode="auto">
          <a:xfrm>
            <a:off x="2786050" y="4214818"/>
            <a:ext cx="5276850" cy="21717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3600" dirty="0" smtClean="0"/>
              <a:t>HAS-A (Aggregation)</a:t>
            </a:r>
            <a:endParaRPr lang="en-IN" sz="3600" dirty="0"/>
          </a:p>
        </p:txBody>
      </p:sp>
      <p:sp>
        <p:nvSpPr>
          <p:cNvPr id="3" name="Content Placeholder 2"/>
          <p:cNvSpPr>
            <a:spLocks noGrp="1"/>
          </p:cNvSpPr>
          <p:nvPr>
            <p:ph idx="1"/>
          </p:nvPr>
        </p:nvSpPr>
        <p:spPr>
          <a:xfrm>
            <a:off x="214282" y="1357298"/>
            <a:ext cx="8715436" cy="5286412"/>
          </a:xfrm>
        </p:spPr>
        <p:txBody>
          <a:bodyPr/>
          <a:lstStyle/>
          <a:p>
            <a:pPr algn="just"/>
            <a:r>
              <a:rPr lang="en-IN" sz="2800" dirty="0" smtClean="0"/>
              <a:t>If a class contains an object of other class, it is known as Aggregation. Aggregation represents HAS-A relationship.</a:t>
            </a:r>
          </a:p>
          <a:p>
            <a:r>
              <a:rPr lang="en-US" sz="2800" dirty="0" smtClean="0"/>
              <a:t>It is a special form of Association where: </a:t>
            </a:r>
          </a:p>
          <a:p>
            <a:r>
              <a:rPr lang="en-US" sz="2800" dirty="0" smtClean="0"/>
              <a:t>It represents </a:t>
            </a:r>
            <a:r>
              <a:rPr lang="en-US" sz="2800" b="1" dirty="0" smtClean="0"/>
              <a:t>Has-A</a:t>
            </a:r>
            <a:r>
              <a:rPr lang="en-US" sz="2800" dirty="0" smtClean="0"/>
              <a:t> relationship.</a:t>
            </a:r>
          </a:p>
          <a:p>
            <a:r>
              <a:rPr lang="en-US" sz="2800" dirty="0" smtClean="0"/>
              <a:t>It is a </a:t>
            </a:r>
            <a:r>
              <a:rPr lang="en-US" sz="2800" b="1" dirty="0" smtClean="0"/>
              <a:t>unidirectional association</a:t>
            </a:r>
            <a:r>
              <a:rPr lang="en-US" sz="2800" dirty="0" smtClean="0"/>
              <a:t> i.e. a one way relationship. For example, department can have students but vice versa is not possible and thus unidirectional in nature. </a:t>
            </a:r>
          </a:p>
          <a:p>
            <a:r>
              <a:rPr lang="en-US" sz="2800" dirty="0" smtClean="0"/>
              <a:t>In Aggregation,</a:t>
            </a:r>
            <a:r>
              <a:rPr lang="en-US" sz="2800" b="1" dirty="0" smtClean="0"/>
              <a:t> both the entries can survive individually</a:t>
            </a:r>
            <a:r>
              <a:rPr lang="en-US" sz="2800" dirty="0" smtClean="0"/>
              <a:t> which means ending one entity will not effect the other entity</a:t>
            </a:r>
          </a:p>
          <a:p>
            <a:pPr algn="just"/>
            <a:endParaRPr lang="en-IN" sz="2800" dirty="0" smtClean="0"/>
          </a:p>
          <a:p>
            <a:pPr algn="just"/>
            <a:endParaRPr lang="en-IN" sz="2800" dirty="0" smtClean="0"/>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600" dirty="0" smtClean="0"/>
              <a:t>Example: Aggregation</a:t>
            </a:r>
            <a:endParaRPr lang="en-IN" sz="3600" dirty="0"/>
          </a:p>
        </p:txBody>
      </p:sp>
      <p:pic>
        <p:nvPicPr>
          <p:cNvPr id="4" name="Content Placeholder 3" descr="Image result for aggregation examples"/>
          <p:cNvPicPr>
            <a:picLocks noGrp="1"/>
          </p:cNvPicPr>
          <p:nvPr>
            <p:ph idx="1"/>
          </p:nvPr>
        </p:nvPicPr>
        <p:blipFill>
          <a:blip r:embed="rId2"/>
          <a:srcRect/>
          <a:stretch>
            <a:fillRect/>
          </a:stretch>
        </p:blipFill>
        <p:spPr bwMode="auto">
          <a:xfrm>
            <a:off x="2071670" y="1142984"/>
            <a:ext cx="3781425" cy="2857500"/>
          </a:xfrm>
          <a:prstGeom prst="rect">
            <a:avLst/>
          </a:prstGeom>
          <a:noFill/>
          <a:ln w="9525">
            <a:noFill/>
            <a:miter lim="800000"/>
            <a:headEnd/>
            <a:tailEnd/>
          </a:ln>
        </p:spPr>
      </p:pic>
      <p:pic>
        <p:nvPicPr>
          <p:cNvPr id="1026" name="Picture 2" descr="http://contribute.geeksforgeeks.org/wp-content/uploads/Aggregation_1.png"/>
          <p:cNvPicPr>
            <a:picLocks noChangeAspect="1" noChangeArrowheads="1"/>
          </p:cNvPicPr>
          <p:nvPr/>
        </p:nvPicPr>
        <p:blipFill>
          <a:blip r:embed="rId3"/>
          <a:srcRect/>
          <a:stretch>
            <a:fillRect/>
          </a:stretch>
        </p:blipFill>
        <p:spPr bwMode="auto">
          <a:xfrm>
            <a:off x="2214546" y="4429132"/>
            <a:ext cx="4010025" cy="19907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smtClean="0"/>
              <a:t>Why Inheritance and  Aggregation</a:t>
            </a:r>
            <a:endParaRPr lang="en-US" sz="3600" dirty="0"/>
          </a:p>
        </p:txBody>
      </p:sp>
      <p:sp>
        <p:nvSpPr>
          <p:cNvPr id="3" name="Content Placeholder 2"/>
          <p:cNvSpPr>
            <a:spLocks noGrp="1"/>
          </p:cNvSpPr>
          <p:nvPr>
            <p:ph idx="1"/>
          </p:nvPr>
        </p:nvSpPr>
        <p:spPr/>
        <p:txBody>
          <a:bodyPr/>
          <a:lstStyle/>
          <a:p>
            <a:r>
              <a:rPr lang="en-US" b="1" dirty="0" smtClean="0"/>
              <a:t>Why use inheritance </a:t>
            </a:r>
          </a:p>
          <a:p>
            <a:pPr lvl="1"/>
            <a:r>
              <a:rPr lang="en-US" dirty="0" smtClean="0"/>
              <a:t>For Method Overriding (so runtime polymorphism can be achieved).</a:t>
            </a:r>
          </a:p>
          <a:p>
            <a:pPr lvl="1"/>
            <a:r>
              <a:rPr lang="en-US" dirty="0" smtClean="0"/>
              <a:t>For Code Reusability.</a:t>
            </a:r>
          </a:p>
          <a:p>
            <a:pPr lvl="0"/>
            <a:r>
              <a:rPr lang="en-US" dirty="0" smtClean="0">
                <a:solidFill>
                  <a:prstClr val="black"/>
                </a:solidFill>
              </a:rPr>
              <a:t>Reuse is also best achieved by aggregation when there is no is-a relationship.</a:t>
            </a:r>
          </a:p>
          <a:p>
            <a:pPr lvl="1">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dirty="0" smtClean="0"/>
              <a:t>Toy Examples in Java</a:t>
            </a:r>
            <a:endParaRPr lang="en-US" sz="3600" dirty="0"/>
          </a:p>
        </p:txBody>
      </p:sp>
      <p:sp>
        <p:nvSpPr>
          <p:cNvPr id="3" name="Content Placeholder 2"/>
          <p:cNvSpPr>
            <a:spLocks noGrp="1"/>
          </p:cNvSpPr>
          <p:nvPr>
            <p:ph idx="1"/>
          </p:nvPr>
        </p:nvSpPr>
        <p:spPr>
          <a:xfrm>
            <a:off x="457200" y="1000108"/>
            <a:ext cx="8229600" cy="5126055"/>
          </a:xfrm>
        </p:spPr>
        <p:txBody>
          <a:bodyPr/>
          <a:lstStyle/>
          <a:p>
            <a:pPr>
              <a:buNone/>
            </a:pPr>
            <a:r>
              <a:rPr lang="en-US" dirty="0" smtClean="0"/>
              <a:t>class Subclass-name extends </a:t>
            </a:r>
            <a:r>
              <a:rPr lang="en-US" dirty="0" err="1" smtClean="0"/>
              <a:t>Superclass</a:t>
            </a:r>
            <a:r>
              <a:rPr lang="en-US" dirty="0" smtClean="0"/>
              <a:t>-name  </a:t>
            </a:r>
          </a:p>
          <a:p>
            <a:pPr>
              <a:buNone/>
            </a:pPr>
            <a:r>
              <a:rPr lang="en-US" dirty="0" smtClean="0"/>
              <a:t>{  </a:t>
            </a:r>
          </a:p>
          <a:p>
            <a:pPr>
              <a:buNone/>
            </a:pPr>
            <a:r>
              <a:rPr lang="en-US" dirty="0" smtClean="0"/>
              <a:t>   //methods and fields  </a:t>
            </a:r>
          </a:p>
          <a:p>
            <a:pPr>
              <a:buNone/>
            </a:pPr>
            <a:r>
              <a:rPr lang="en-US" dirty="0" smtClean="0"/>
              <a:t>}  </a:t>
            </a:r>
          </a:p>
          <a:p>
            <a:pPr>
              <a:buNone/>
            </a:pPr>
            <a:endParaRPr lang="en-US" dirty="0"/>
          </a:p>
        </p:txBody>
      </p:sp>
      <p:pic>
        <p:nvPicPr>
          <p:cNvPr id="4" name="Picture 3" descr="inheritance in java"/>
          <p:cNvPicPr/>
          <p:nvPr/>
        </p:nvPicPr>
        <p:blipFill>
          <a:blip r:embed="rId2"/>
          <a:srcRect/>
          <a:stretch>
            <a:fillRect/>
          </a:stretch>
        </p:blipFill>
        <p:spPr bwMode="auto">
          <a:xfrm>
            <a:off x="2500298" y="2928934"/>
            <a:ext cx="2286000" cy="345059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endParaRPr lang="en-US" dirty="0"/>
          </a:p>
        </p:txBody>
      </p:sp>
      <p:sp>
        <p:nvSpPr>
          <p:cNvPr id="3" name="Content Placeholder 2"/>
          <p:cNvSpPr>
            <a:spLocks noGrp="1"/>
          </p:cNvSpPr>
          <p:nvPr>
            <p:ph idx="1"/>
          </p:nvPr>
        </p:nvSpPr>
        <p:spPr>
          <a:xfrm>
            <a:off x="142844" y="428604"/>
            <a:ext cx="8786874" cy="6429396"/>
          </a:xfrm>
        </p:spPr>
        <p:txBody>
          <a:bodyPr>
            <a:normAutofit fontScale="92500" lnSpcReduction="20000"/>
          </a:bodyPr>
          <a:lstStyle/>
          <a:p>
            <a:pPr>
              <a:buNone/>
            </a:pPr>
            <a:r>
              <a:rPr lang="en-US" sz="3000" dirty="0" smtClean="0"/>
              <a:t>class Employee{  </a:t>
            </a:r>
          </a:p>
          <a:p>
            <a:pPr>
              <a:buNone/>
            </a:pPr>
            <a:r>
              <a:rPr lang="en-US" sz="3000" dirty="0" smtClean="0"/>
              <a:t> float salary=40000;  </a:t>
            </a:r>
          </a:p>
          <a:p>
            <a:pPr>
              <a:buNone/>
            </a:pPr>
            <a:r>
              <a:rPr lang="en-US" sz="3000" dirty="0" smtClean="0"/>
              <a:t>}  </a:t>
            </a:r>
          </a:p>
          <a:p>
            <a:pPr>
              <a:buNone/>
            </a:pPr>
            <a:r>
              <a:rPr lang="en-US" sz="3000" dirty="0" smtClean="0"/>
              <a:t>class Programmer extends Employee{  </a:t>
            </a:r>
          </a:p>
          <a:p>
            <a:pPr>
              <a:buNone/>
            </a:pPr>
            <a:r>
              <a:rPr lang="en-US" sz="3000" dirty="0" smtClean="0"/>
              <a:t> </a:t>
            </a:r>
            <a:r>
              <a:rPr lang="en-US" sz="3000" dirty="0" err="1" smtClean="0"/>
              <a:t>int</a:t>
            </a:r>
            <a:r>
              <a:rPr lang="en-US" sz="3000" dirty="0" smtClean="0"/>
              <a:t> bonus=10000;  </a:t>
            </a:r>
          </a:p>
          <a:p>
            <a:pPr>
              <a:buNone/>
            </a:pPr>
            <a:r>
              <a:rPr lang="en-US" sz="3000" dirty="0" smtClean="0"/>
              <a:t> public static void main(String </a:t>
            </a:r>
            <a:r>
              <a:rPr lang="en-US" sz="3000" dirty="0" err="1" smtClean="0"/>
              <a:t>args</a:t>
            </a:r>
            <a:r>
              <a:rPr lang="en-US" sz="3000" dirty="0" smtClean="0"/>
              <a:t>[]){  </a:t>
            </a:r>
          </a:p>
          <a:p>
            <a:pPr>
              <a:buNone/>
            </a:pPr>
            <a:r>
              <a:rPr lang="en-US" sz="3000" dirty="0" smtClean="0"/>
              <a:t>   Programmer p=new Programmer();  </a:t>
            </a:r>
          </a:p>
          <a:p>
            <a:pPr>
              <a:buNone/>
            </a:pPr>
            <a:r>
              <a:rPr lang="en-US" sz="3000" dirty="0" smtClean="0"/>
              <a:t>   </a:t>
            </a:r>
            <a:r>
              <a:rPr lang="en-US" sz="3000" dirty="0" err="1" smtClean="0"/>
              <a:t>System.out.println</a:t>
            </a:r>
            <a:r>
              <a:rPr lang="en-US" sz="3000" dirty="0" smtClean="0"/>
              <a:t>("Programmer salary is:"+</a:t>
            </a:r>
            <a:r>
              <a:rPr lang="en-US" sz="3000" dirty="0" err="1" smtClean="0"/>
              <a:t>p.salary</a:t>
            </a:r>
            <a:r>
              <a:rPr lang="en-US" sz="3000" dirty="0" smtClean="0"/>
              <a:t>);  </a:t>
            </a:r>
          </a:p>
          <a:p>
            <a:pPr>
              <a:buNone/>
            </a:pPr>
            <a:r>
              <a:rPr lang="en-US" sz="3000" dirty="0" smtClean="0"/>
              <a:t>   </a:t>
            </a:r>
            <a:r>
              <a:rPr lang="en-US" sz="3000" dirty="0" err="1" smtClean="0"/>
              <a:t>System.out.println</a:t>
            </a:r>
            <a:r>
              <a:rPr lang="en-US" sz="3000" dirty="0" smtClean="0"/>
              <a:t>("Bonus of Programmer is:"+</a:t>
            </a:r>
            <a:r>
              <a:rPr lang="en-US" sz="3000" dirty="0" err="1" smtClean="0"/>
              <a:t>p.bonus</a:t>
            </a:r>
            <a:r>
              <a:rPr lang="en-US" sz="3000" dirty="0" smtClean="0"/>
              <a:t>);  </a:t>
            </a:r>
          </a:p>
          <a:p>
            <a:pPr>
              <a:buNone/>
            </a:pPr>
            <a:r>
              <a:rPr lang="en-US" sz="3000" dirty="0" smtClean="0"/>
              <a:t>}  </a:t>
            </a:r>
          </a:p>
          <a:p>
            <a:pPr>
              <a:buNone/>
            </a:pPr>
            <a:r>
              <a:rPr lang="en-US" sz="3000" dirty="0" smtClean="0"/>
              <a:t>}  </a:t>
            </a:r>
          </a:p>
          <a:p>
            <a:pPr>
              <a:buNone/>
            </a:pPr>
            <a:r>
              <a:rPr lang="en-US" sz="3000" dirty="0" smtClean="0"/>
              <a:t>Output:</a:t>
            </a:r>
          </a:p>
          <a:p>
            <a:pPr>
              <a:buNone/>
            </a:pPr>
            <a:r>
              <a:rPr lang="en-US" sz="2800" dirty="0" smtClean="0"/>
              <a:t>Programmer salary is:40000.0 </a:t>
            </a:r>
          </a:p>
          <a:p>
            <a:pPr>
              <a:buNone/>
            </a:pPr>
            <a:r>
              <a:rPr lang="en-US" sz="2800" dirty="0" smtClean="0"/>
              <a:t>Bonus of programmer is:10000</a:t>
            </a:r>
            <a:endParaRPr lang="en-US" sz="30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968</Words>
  <Application>Microsoft Office PowerPoint</Application>
  <PresentationFormat>On-screen Show (4:3)</PresentationFormat>
  <Paragraphs>286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Inheritance</vt:lpstr>
      <vt:lpstr>Slide 2</vt:lpstr>
      <vt:lpstr>IS-A (Inheritance)</vt:lpstr>
      <vt:lpstr>Example: Inheritance</vt:lpstr>
      <vt:lpstr>HAS-A (Aggregation)</vt:lpstr>
      <vt:lpstr>Example: Aggregation</vt:lpstr>
      <vt:lpstr>Why Inheritance and  Aggregation</vt:lpstr>
      <vt:lpstr>Toy Examples in Java</vt:lpstr>
      <vt:lpstr>Slide 9</vt:lpstr>
      <vt:lpstr>Types of Inheritance</vt:lpstr>
      <vt:lpstr>Types of Inheritance…Contd</vt:lpstr>
      <vt:lpstr> Single Inheritance Example </vt:lpstr>
      <vt:lpstr>Aggregation Example</vt:lpstr>
      <vt:lpstr>Slide 14</vt:lpstr>
      <vt:lpstr>Slide 15</vt:lpstr>
      <vt:lpstr>Slide 16</vt:lpstr>
      <vt:lpstr>Slide 17</vt:lpstr>
      <vt:lpstr> Overloading in Java </vt:lpstr>
      <vt:lpstr>Slide 19</vt:lpstr>
      <vt:lpstr>How Overloaded methods are resolved?</vt:lpstr>
      <vt:lpstr>2. Integral Promotion</vt:lpstr>
      <vt:lpstr>Slide 22</vt:lpstr>
      <vt:lpstr>3. Internal Conversion</vt:lpstr>
      <vt:lpstr>User Defined Conversion(by calling constructor)</vt:lpstr>
      <vt:lpstr>Slide 25</vt:lpstr>
      <vt:lpstr>Slide 26</vt:lpstr>
      <vt:lpstr> Difference between Overloading and Overriding?</vt:lpstr>
      <vt:lpstr>Slide 28</vt:lpstr>
      <vt:lpstr>Inheritance and Constructors in Java</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mjadon</dc:creator>
  <cp:lastModifiedBy>lnmiit</cp:lastModifiedBy>
  <cp:revision>8</cp:revision>
  <dcterms:created xsi:type="dcterms:W3CDTF">2017-08-30T00:51:27Z</dcterms:created>
  <dcterms:modified xsi:type="dcterms:W3CDTF">2017-09-06T05:42:30Z</dcterms:modified>
</cp:coreProperties>
</file>