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06" d="100"/>
          <a:sy n="106" d="100"/>
        </p:scale>
        <p:origin x="-252" y="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FC14-2C2E-4B2C-86F1-75E00E96C616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AA1E-37E7-41B0-ADCF-757E40EDF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FC14-2C2E-4B2C-86F1-75E00E96C616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AA1E-37E7-41B0-ADCF-757E40EDF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FC14-2C2E-4B2C-86F1-75E00E96C616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AA1E-37E7-41B0-ADCF-757E40EDF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FC14-2C2E-4B2C-86F1-75E00E96C616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AA1E-37E7-41B0-ADCF-757E40EDF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FC14-2C2E-4B2C-86F1-75E00E96C616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AA1E-37E7-41B0-ADCF-757E40EDF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FC14-2C2E-4B2C-86F1-75E00E96C616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AA1E-37E7-41B0-ADCF-757E40EDF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FC14-2C2E-4B2C-86F1-75E00E96C616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AA1E-37E7-41B0-ADCF-757E40EDF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FC14-2C2E-4B2C-86F1-75E00E96C616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AA1E-37E7-41B0-ADCF-757E40EDF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FC14-2C2E-4B2C-86F1-75E00E96C616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AA1E-37E7-41B0-ADCF-757E40EDF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FC14-2C2E-4B2C-86F1-75E00E96C616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AA1E-37E7-41B0-ADCF-757E40EDF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FC14-2C2E-4B2C-86F1-75E00E96C616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AA1E-37E7-41B0-ADCF-757E40EDF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7FC14-2C2E-4B2C-86F1-75E00E96C616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9AA1E-37E7-41B0-ADCF-757E40EDF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752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/>
            </a:r>
            <a:br>
              <a:rPr lang="nl-NL" dirty="0" smtClean="0"/>
            </a:br>
            <a:r>
              <a:rPr lang="nl-NL" sz="4000" dirty="0" smtClean="0"/>
              <a:t>Type </a:t>
            </a:r>
            <a:r>
              <a:rPr lang="nl-NL" sz="4000" dirty="0"/>
              <a:t>3: JDBC-Net pure Java</a:t>
            </a:r>
            <a:r>
              <a:rPr lang="nl-NL" dirty="0"/>
              <a:t/>
            </a:r>
            <a:br>
              <a:rPr lang="nl-NL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4362"/>
            <a:ext cx="8229600" cy="56363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In a Type 3 driver, a three-tier approach is used to accessing databases. </a:t>
            </a:r>
            <a:endParaRPr lang="en-US" sz="2800" dirty="0" smtClean="0"/>
          </a:p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JDBC clients use standard network sockets to communicate with an middleware application server. </a:t>
            </a:r>
            <a:endParaRPr lang="en-US" sz="2800" dirty="0" smtClean="0"/>
          </a:p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socket information is then translated by the middleware application server into the call format required by the DBMS, and forwarded to the database server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/>
              <a:t>This kind of driver is extremely flexible, since it requires no code installed on the client and a single driver can actually provide access to multiple databases.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982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 descr="DBMS Driver type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38859" y="1349115"/>
            <a:ext cx="5373141" cy="4976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9821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sz="4000" dirty="0" smtClean="0"/>
              <a:t>Type </a:t>
            </a:r>
            <a:r>
              <a:rPr lang="fr-FR" sz="4000" dirty="0"/>
              <a:t>4: 100% pure Java</a:t>
            </a: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026"/>
            <a:ext cx="8229600" cy="5096656"/>
          </a:xfrm>
        </p:spPr>
        <p:txBody>
          <a:bodyPr/>
          <a:lstStyle/>
          <a:p>
            <a:pPr algn="just"/>
            <a:r>
              <a:rPr lang="en-US" sz="2800" dirty="0"/>
              <a:t>In a Type 4 driver, a pure Java-based driver that communicates directly with vendor's database through socket connection. This is the highest performance driver available for the database and is usually provided by the vendor itself.</a:t>
            </a:r>
          </a:p>
          <a:p>
            <a:pPr algn="just"/>
            <a:r>
              <a:rPr lang="en-US" sz="2800" dirty="0"/>
              <a:t>This kind of driver is extremely flexible, you don't need to install special software on the client or server. Further, these drivers can be downloaded dynamically.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/>
              <a:t>MySQL's</a:t>
            </a:r>
            <a:r>
              <a:rPr lang="en-US" sz="3600" dirty="0"/>
              <a:t> Connector/J driver is a Type 4 driver. </a:t>
            </a:r>
          </a:p>
        </p:txBody>
      </p:sp>
      <p:pic>
        <p:nvPicPr>
          <p:cNvPr id="4" name="Content Placeholder 3" descr="DBMS Driver type 4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1" y="1738859"/>
            <a:ext cx="5111646" cy="452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Which </a:t>
            </a:r>
            <a:r>
              <a:rPr lang="en-US" dirty="0"/>
              <a:t>Driver should be used?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9292"/>
            <a:ext cx="8229600" cy="544142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If you are accessing one type of database, such as Oracle, Sybase, or IBM, the preferred driver type is 4.</a:t>
            </a:r>
          </a:p>
          <a:p>
            <a:pPr algn="just"/>
            <a:r>
              <a:rPr lang="en-US" dirty="0"/>
              <a:t>If your Java application is accessing multiple types of databases at the same time, type 3 is the preferred driver.</a:t>
            </a:r>
          </a:p>
          <a:p>
            <a:pPr algn="just"/>
            <a:r>
              <a:rPr lang="en-US" dirty="0"/>
              <a:t>Type 2 drivers are useful in situations where a type 3 or type 4 driver is not available yet for your database.</a:t>
            </a:r>
          </a:p>
          <a:p>
            <a:pPr algn="just"/>
            <a:r>
              <a:rPr lang="en-US" dirty="0"/>
              <a:t>The type 1 driver is not considered a deployment-level driver and is typically used for development and testing purposes only.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71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JDBC Connection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four </a:t>
            </a:r>
            <a:r>
              <a:rPr lang="en-US" dirty="0"/>
              <a:t>steps</a:t>
            </a:r>
            <a:r>
              <a:rPr lang="en-US" dirty="0" smtClean="0"/>
              <a:t>:</a:t>
            </a:r>
          </a:p>
          <a:p>
            <a:pPr algn="just"/>
            <a:r>
              <a:rPr lang="en-US" b="1" dirty="0"/>
              <a:t>Import JDBC Packages:</a:t>
            </a:r>
            <a:r>
              <a:rPr lang="en-US" dirty="0"/>
              <a:t> Add </a:t>
            </a:r>
            <a:r>
              <a:rPr lang="en-US" b="1" dirty="0"/>
              <a:t>import</a:t>
            </a:r>
            <a:r>
              <a:rPr lang="en-US" dirty="0"/>
              <a:t> statements to your Java program to import required classes in your Java code.</a:t>
            </a:r>
          </a:p>
          <a:p>
            <a:pPr algn="just"/>
            <a:r>
              <a:rPr lang="en-US" b="1" dirty="0"/>
              <a:t>Register JDBC Driver:</a:t>
            </a:r>
            <a:r>
              <a:rPr lang="en-US" dirty="0"/>
              <a:t> This step causes the JVM to load the desired driver implementation into memory so it can fulfill your JDBC requests.</a:t>
            </a:r>
          </a:p>
          <a:p>
            <a:pPr algn="just"/>
            <a:r>
              <a:rPr lang="en-US" b="1" dirty="0"/>
              <a:t>Database URL Formulation:</a:t>
            </a:r>
            <a:r>
              <a:rPr lang="en-US" dirty="0"/>
              <a:t> This is to create a properly formatted address that points to the database to which you wish to connect.</a:t>
            </a:r>
          </a:p>
          <a:p>
            <a:pPr algn="just"/>
            <a:r>
              <a:rPr lang="en-US" b="1" dirty="0"/>
              <a:t>Create Connection Object:</a:t>
            </a:r>
            <a:r>
              <a:rPr lang="en-US" dirty="0"/>
              <a:t> Finally, code a call to the </a:t>
            </a:r>
            <a:r>
              <a:rPr lang="en-US" i="1" dirty="0" err="1"/>
              <a:t>DriverManager</a:t>
            </a:r>
            <a:r>
              <a:rPr lang="en-US" dirty="0"/>
              <a:t> object's </a:t>
            </a:r>
            <a:r>
              <a:rPr lang="en-US" i="1" dirty="0" err="1"/>
              <a:t>getConnection</a:t>
            </a:r>
            <a:r>
              <a:rPr lang="en-US" i="1" dirty="0"/>
              <a:t>( )</a:t>
            </a:r>
            <a:r>
              <a:rPr lang="en-US" dirty="0"/>
              <a:t>method to establish actual database connection.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882" y="1600200"/>
            <a:ext cx="8964118" cy="4525963"/>
          </a:xfrm>
        </p:spPr>
        <p:txBody>
          <a:bodyPr/>
          <a:lstStyle/>
          <a:p>
            <a:r>
              <a:rPr lang="en-US" dirty="0" smtClean="0"/>
              <a:t>Import JDBC Packages</a:t>
            </a:r>
            <a:endParaRPr lang="en-US" dirty="0"/>
          </a:p>
          <a:p>
            <a:pPr>
              <a:buNone/>
            </a:pPr>
            <a:r>
              <a:rPr lang="en-US" dirty="0" smtClean="0"/>
              <a:t>      import </a:t>
            </a:r>
            <a:r>
              <a:rPr lang="en-US" dirty="0"/>
              <a:t>java.sql.* ; // for standard JDBC </a:t>
            </a:r>
            <a:r>
              <a:rPr lang="en-US" dirty="0" smtClean="0"/>
              <a:t>programs</a:t>
            </a:r>
          </a:p>
          <a:p>
            <a:r>
              <a:rPr lang="en-US" dirty="0"/>
              <a:t>Register JDBC </a:t>
            </a:r>
            <a:r>
              <a:rPr lang="en-US" dirty="0" smtClean="0"/>
              <a:t>Driver</a:t>
            </a:r>
          </a:p>
          <a:p>
            <a:pPr algn="just"/>
            <a:r>
              <a:rPr lang="en-US" dirty="0"/>
              <a:t>Registering the driver is the process by which the </a:t>
            </a:r>
            <a:r>
              <a:rPr lang="en-US" dirty="0" smtClean="0"/>
              <a:t>DBMS driver's </a:t>
            </a:r>
            <a:r>
              <a:rPr lang="en-US" dirty="0"/>
              <a:t>class file is loaded into memory so it can be utilized as an implementation of the JDBC interfaces.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978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Register </a:t>
            </a:r>
            <a:r>
              <a:rPr lang="en-US" sz="4000" dirty="0"/>
              <a:t>JDBC Driver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9332"/>
            <a:ext cx="8229600" cy="5546360"/>
          </a:xfrm>
        </p:spPr>
        <p:txBody>
          <a:bodyPr>
            <a:normAutofit/>
          </a:bodyPr>
          <a:lstStyle/>
          <a:p>
            <a:r>
              <a:rPr lang="en-US" sz="2400" dirty="0"/>
              <a:t>You need to do this registration only once in your program. You can register a driver in one of two ways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800" dirty="0" smtClean="0"/>
              <a:t>1.   </a:t>
            </a:r>
            <a:r>
              <a:rPr lang="en-US" sz="2800" dirty="0" err="1"/>
              <a:t>Class.forName</a:t>
            </a:r>
            <a:r>
              <a:rPr lang="en-US" sz="2800" dirty="0" smtClean="0"/>
              <a:t>()-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try {</a:t>
            </a:r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Class.forName</a:t>
            </a:r>
            <a:r>
              <a:rPr lang="en-US" sz="2400" dirty="0" smtClean="0"/>
              <a:t>("</a:t>
            </a:r>
            <a:r>
              <a:rPr lang="en-US" sz="2400" dirty="0" err="1" smtClean="0"/>
              <a:t>oracle.jdbc.driver.OracleDriver</a:t>
            </a:r>
            <a:r>
              <a:rPr lang="en-US" sz="2400" dirty="0" smtClean="0"/>
              <a:t>");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smtClean="0"/>
              <a:t>catch(</a:t>
            </a:r>
            <a:r>
              <a:rPr lang="en-US" sz="2400" dirty="0" err="1" smtClean="0"/>
              <a:t>ClassNotFoundException</a:t>
            </a:r>
            <a:r>
              <a:rPr lang="en-US" sz="2400" dirty="0" smtClean="0"/>
              <a:t> ex) {</a:t>
            </a:r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("Error: unable to load driver class!");</a:t>
            </a:r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System.exit</a:t>
            </a:r>
            <a:r>
              <a:rPr lang="en-US" sz="2400" dirty="0" smtClean="0"/>
              <a:t>(1);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2. </a:t>
            </a:r>
            <a:r>
              <a:rPr lang="en-US" dirty="0" err="1" smtClean="0"/>
              <a:t>DriverManager.registerDriver</a:t>
            </a:r>
            <a:r>
              <a:rPr lang="en-US" dirty="0" smtClean="0"/>
              <a:t>():</a:t>
            </a:r>
          </a:p>
          <a:p>
            <a:pPr>
              <a:buNone/>
            </a:pPr>
            <a:r>
              <a:rPr lang="en-US" dirty="0" smtClean="0"/>
              <a:t>try {</a:t>
            </a:r>
          </a:p>
          <a:p>
            <a:pPr>
              <a:buNone/>
            </a:pPr>
            <a:r>
              <a:rPr lang="en-US" dirty="0" smtClean="0"/>
              <a:t>   Driver </a:t>
            </a:r>
            <a:r>
              <a:rPr lang="en-US" dirty="0" err="1" smtClean="0"/>
              <a:t>myDriver</a:t>
            </a:r>
            <a:r>
              <a:rPr lang="en-US" dirty="0" smtClean="0"/>
              <a:t> = new </a:t>
            </a:r>
            <a:r>
              <a:rPr lang="en-US" dirty="0" err="1" smtClean="0"/>
              <a:t>oracle.jdbc.driver.OracleDriver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DriverManager.registerDriver</a:t>
            </a:r>
            <a:r>
              <a:rPr lang="en-US" dirty="0" smtClean="0"/>
              <a:t>( </a:t>
            </a:r>
            <a:r>
              <a:rPr lang="en-US" dirty="0" err="1" smtClean="0"/>
              <a:t>myDriver</a:t>
            </a:r>
            <a:r>
              <a:rPr lang="en-US" dirty="0" smtClean="0"/>
              <a:t> 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catch(</a:t>
            </a:r>
            <a:r>
              <a:rPr lang="en-US" dirty="0" err="1" smtClean="0"/>
              <a:t>ClassNotFoundException</a:t>
            </a:r>
            <a:r>
              <a:rPr lang="en-US" dirty="0" smtClean="0"/>
              <a:t> ex) {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System.out.println</a:t>
            </a:r>
            <a:r>
              <a:rPr lang="en-US" dirty="0" smtClean="0"/>
              <a:t>("Error: unable to load driver class!");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System.exit</a:t>
            </a:r>
            <a:r>
              <a:rPr lang="en-US" dirty="0" smtClean="0"/>
              <a:t>(1);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4831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Database </a:t>
            </a:r>
            <a:r>
              <a:rPr lang="en-US" sz="4000" dirty="0"/>
              <a:t>URL Formulation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29194"/>
            <a:ext cx="9144000" cy="4896970"/>
          </a:xfrm>
        </p:spPr>
        <p:txBody>
          <a:bodyPr>
            <a:normAutofit/>
          </a:bodyPr>
          <a:lstStyle/>
          <a:p>
            <a:r>
              <a:rPr lang="en-US" sz="2400" dirty="0"/>
              <a:t>After you've loaded the driver, you can establish a connection using </a:t>
            </a:r>
            <a:r>
              <a:rPr lang="en-US" sz="2400" dirty="0" err="1"/>
              <a:t>the</a:t>
            </a:r>
            <a:r>
              <a:rPr lang="en-US" sz="2400" b="1" dirty="0" err="1"/>
              <a:t>DriverManager.getConnection</a:t>
            </a:r>
            <a:r>
              <a:rPr lang="en-US" sz="2400" b="1" dirty="0"/>
              <a:t>()</a:t>
            </a:r>
            <a:r>
              <a:rPr lang="en-US" sz="2400" dirty="0"/>
              <a:t> method</a:t>
            </a:r>
            <a:r>
              <a:rPr lang="en-US" sz="2400" dirty="0" smtClean="0"/>
              <a:t>.</a:t>
            </a:r>
          </a:p>
          <a:p>
            <a:r>
              <a:rPr lang="en-US" sz="2400" dirty="0" err="1"/>
              <a:t>getConnection</a:t>
            </a:r>
            <a:r>
              <a:rPr lang="en-US" sz="2400" dirty="0"/>
              <a:t>(String </a:t>
            </a:r>
            <a:r>
              <a:rPr lang="en-US" sz="2400" dirty="0" err="1"/>
              <a:t>url</a:t>
            </a:r>
            <a:r>
              <a:rPr lang="en-US" sz="2400" dirty="0"/>
              <a:t>)</a:t>
            </a:r>
          </a:p>
          <a:p>
            <a:r>
              <a:rPr lang="en-US" sz="2400" dirty="0" err="1" smtClean="0"/>
              <a:t>getConnection</a:t>
            </a:r>
            <a:r>
              <a:rPr lang="en-US" sz="2400" dirty="0" smtClean="0"/>
              <a:t>(String </a:t>
            </a:r>
            <a:r>
              <a:rPr lang="en-US" sz="2400" dirty="0" err="1"/>
              <a:t>url</a:t>
            </a:r>
            <a:r>
              <a:rPr lang="en-US" sz="2400" dirty="0"/>
              <a:t>, String user, String password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/>
              <a:t>Following </a:t>
            </a:r>
            <a:r>
              <a:rPr lang="en-US" sz="2400" dirty="0" smtClean="0"/>
              <a:t> lists </a:t>
            </a:r>
            <a:r>
              <a:rPr lang="en-US" sz="2400" dirty="0"/>
              <a:t>down popular JDBC driver names and database URL.</a:t>
            </a:r>
          </a:p>
          <a:p>
            <a:r>
              <a:rPr lang="en-US" sz="2000" dirty="0" err="1" smtClean="0"/>
              <a:t>com.mysql.jdbc.Driver</a:t>
            </a:r>
            <a:r>
              <a:rPr lang="en-US" sz="2000" dirty="0" smtClean="0"/>
              <a:t>         </a:t>
            </a:r>
            <a:r>
              <a:rPr lang="en-US" sz="2000" b="1" dirty="0" err="1" smtClean="0"/>
              <a:t>jdbc:mysql</a:t>
            </a:r>
            <a:r>
              <a:rPr lang="en-US" sz="2000" b="1" dirty="0"/>
              <a:t>://</a:t>
            </a:r>
            <a:r>
              <a:rPr lang="en-US" sz="2000" dirty="0"/>
              <a:t>hostname/ </a:t>
            </a:r>
            <a:r>
              <a:rPr lang="en-US" sz="2000" dirty="0" err="1" smtClean="0"/>
              <a:t>dbName</a:t>
            </a:r>
            <a:endParaRPr lang="en-US" sz="2000" dirty="0" smtClean="0"/>
          </a:p>
          <a:p>
            <a:r>
              <a:rPr lang="en-US" sz="2000" dirty="0" err="1" smtClean="0"/>
              <a:t>oracle.jdbc.driver.OracleDriver</a:t>
            </a:r>
            <a:r>
              <a:rPr lang="en-US" sz="2000" dirty="0" smtClean="0"/>
              <a:t>  </a:t>
            </a:r>
            <a:r>
              <a:rPr lang="en-US" sz="2000" b="1" dirty="0" err="1" smtClean="0"/>
              <a:t>jdbc:oracle:thin</a:t>
            </a:r>
            <a:r>
              <a:rPr lang="en-US" sz="2000" b="1" dirty="0"/>
              <a:t>:@</a:t>
            </a:r>
            <a:r>
              <a:rPr lang="en-US" sz="2000" dirty="0" err="1" smtClean="0"/>
              <a:t>hostname:portNumber:dbName</a:t>
            </a:r>
            <a:endParaRPr lang="en-US" sz="2000" dirty="0" smtClean="0"/>
          </a:p>
          <a:p>
            <a:r>
              <a:rPr lang="en-US" sz="2000" dirty="0" smtClean="0"/>
              <a:t>com.ibm.db2.jdbc.net.DB2Driver  </a:t>
            </a:r>
            <a:r>
              <a:rPr lang="en-US" sz="2000" b="1" dirty="0" smtClean="0"/>
              <a:t>jdbc:db2:</a:t>
            </a:r>
            <a:r>
              <a:rPr lang="en-US" sz="2000" dirty="0" smtClean="0"/>
              <a:t>hostname:port Number/</a:t>
            </a:r>
            <a:r>
              <a:rPr lang="en-US" sz="2000" dirty="0" err="1" smtClean="0"/>
              <a:t>databaseName</a:t>
            </a:r>
            <a:endParaRPr lang="en-US" sz="2000" dirty="0"/>
          </a:p>
          <a:p>
            <a:pPr>
              <a:buNone/>
            </a:pPr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97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</a:t>
            </a:r>
            <a:r>
              <a:rPr lang="en-US" dirty="0"/>
              <a:t>is JDBC?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JDBC stands for </a:t>
            </a:r>
            <a:r>
              <a:rPr lang="en-US" b="1" dirty="0"/>
              <a:t>J</a:t>
            </a:r>
            <a:r>
              <a:rPr lang="en-US" dirty="0"/>
              <a:t>ava </a:t>
            </a:r>
            <a:r>
              <a:rPr lang="en-US" b="1" dirty="0"/>
              <a:t>D</a:t>
            </a:r>
            <a:r>
              <a:rPr lang="en-US" dirty="0"/>
              <a:t>ata</a:t>
            </a:r>
            <a:r>
              <a:rPr lang="en-US" b="1" dirty="0"/>
              <a:t>b</a:t>
            </a:r>
            <a:r>
              <a:rPr lang="en-US" dirty="0"/>
              <a:t>ase </a:t>
            </a:r>
            <a:r>
              <a:rPr lang="en-US" b="1" dirty="0"/>
              <a:t>C</a:t>
            </a:r>
            <a:r>
              <a:rPr lang="en-US" dirty="0"/>
              <a:t>onnectivity, which is a standard Java API for database-independent connectivity between the Java programming language and a wide range of databases.</a:t>
            </a:r>
          </a:p>
          <a:p>
            <a:pPr marL="0" indent="0" algn="just">
              <a:buNone/>
            </a:pPr>
            <a:r>
              <a:rPr lang="en-US" dirty="0"/>
              <a:t>The JDBC library includes APIs for each of the </a:t>
            </a:r>
            <a:r>
              <a:rPr lang="en-US" dirty="0" smtClean="0"/>
              <a:t>tasks commonly </a:t>
            </a:r>
            <a:r>
              <a:rPr lang="en-US" dirty="0"/>
              <a:t>associated with database usage:</a:t>
            </a:r>
          </a:p>
          <a:p>
            <a:pPr algn="just"/>
            <a:r>
              <a:rPr lang="en-US" dirty="0"/>
              <a:t>Making a connection to a database</a:t>
            </a:r>
          </a:p>
          <a:p>
            <a:pPr algn="just"/>
            <a:r>
              <a:rPr lang="en-US" dirty="0"/>
              <a:t>Creating SQL or </a:t>
            </a:r>
            <a:r>
              <a:rPr lang="en-US" dirty="0" err="1"/>
              <a:t>MySQL</a:t>
            </a:r>
            <a:r>
              <a:rPr lang="en-US" dirty="0"/>
              <a:t> statements</a:t>
            </a:r>
          </a:p>
          <a:p>
            <a:pPr algn="just"/>
            <a:r>
              <a:rPr lang="en-US" dirty="0"/>
              <a:t>Executing that SQL or </a:t>
            </a:r>
            <a:r>
              <a:rPr lang="en-US" dirty="0" err="1"/>
              <a:t>MySQL</a:t>
            </a:r>
            <a:r>
              <a:rPr lang="en-US" dirty="0"/>
              <a:t> queries in the database</a:t>
            </a:r>
          </a:p>
          <a:p>
            <a:pPr algn="just"/>
            <a:r>
              <a:rPr lang="en-US" dirty="0"/>
              <a:t>Viewing &amp; Modifying the resulting records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48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Create </a:t>
            </a:r>
            <a:r>
              <a:rPr lang="en-US" sz="4000" dirty="0"/>
              <a:t>Connection Object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8977"/>
            <a:ext cx="8229600" cy="4567186"/>
          </a:xfrm>
        </p:spPr>
        <p:txBody>
          <a:bodyPr/>
          <a:lstStyle/>
          <a:p>
            <a:r>
              <a:rPr lang="en-US" sz="2400" dirty="0"/>
              <a:t>you have to call </a:t>
            </a:r>
            <a:r>
              <a:rPr lang="en-US" sz="2400" dirty="0" err="1"/>
              <a:t>getConnection</a:t>
            </a:r>
            <a:r>
              <a:rPr lang="en-US" sz="2400" dirty="0"/>
              <a:t>() method with appropriate username and password to get </a:t>
            </a:r>
            <a:r>
              <a:rPr lang="en-US" sz="2400" dirty="0" err="1"/>
              <a:t>a</a:t>
            </a:r>
            <a:r>
              <a:rPr lang="en-US" sz="2400" b="1" dirty="0" err="1"/>
              <a:t>Connection</a:t>
            </a:r>
            <a:r>
              <a:rPr lang="en-US" sz="2400" dirty="0"/>
              <a:t> object as follows:</a:t>
            </a:r>
            <a:endParaRPr lang="en-US" sz="2400" dirty="0" smtClean="0"/>
          </a:p>
          <a:p>
            <a:pPr>
              <a:buNone/>
            </a:pPr>
            <a:r>
              <a:rPr lang="en-US" sz="2000" dirty="0" smtClean="0"/>
              <a:t>	</a:t>
            </a:r>
          </a:p>
          <a:p>
            <a:pPr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String URL = "</a:t>
            </a:r>
            <a:r>
              <a:rPr lang="en-US" sz="2000" b="1" dirty="0" err="1" smtClean="0"/>
              <a:t>jdbc:oracle:thin</a:t>
            </a:r>
            <a:r>
              <a:rPr lang="en-US" sz="2000" b="1" dirty="0" smtClean="0"/>
              <a:t>:@localhost:1521:EMP";</a:t>
            </a:r>
          </a:p>
          <a:p>
            <a:pPr>
              <a:buNone/>
            </a:pPr>
            <a:r>
              <a:rPr lang="en-US" sz="2000" b="1" dirty="0" smtClean="0"/>
              <a:t>	String USER = "username";</a:t>
            </a:r>
          </a:p>
          <a:p>
            <a:pPr>
              <a:buNone/>
            </a:pPr>
            <a:r>
              <a:rPr lang="en-US" sz="2000" b="1" dirty="0" smtClean="0"/>
              <a:t>	String PASS = "password"</a:t>
            </a:r>
          </a:p>
          <a:p>
            <a:pPr>
              <a:buNone/>
            </a:pPr>
            <a:r>
              <a:rPr lang="en-US" sz="2000" b="1" dirty="0" smtClean="0"/>
              <a:t>	Connection </a:t>
            </a:r>
            <a:r>
              <a:rPr lang="en-US" sz="2000" b="1" dirty="0" err="1" smtClean="0"/>
              <a:t>conn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DriverManager.getConnection</a:t>
            </a:r>
            <a:r>
              <a:rPr lang="en-US" sz="2000" b="1" dirty="0" smtClean="0"/>
              <a:t>(URL, USER, PASS);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47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Closing </a:t>
            </a:r>
            <a:r>
              <a:rPr lang="en-US" sz="4000" dirty="0"/>
              <a:t>JDBC connections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At the end of your JDBC program, it is required explicitly close all the connections to the database to end each database session. </a:t>
            </a:r>
            <a:endParaRPr lang="en-US" sz="2400" dirty="0" smtClean="0"/>
          </a:p>
          <a:p>
            <a:pPr algn="just"/>
            <a:r>
              <a:rPr lang="en-US" sz="2400" dirty="0" smtClean="0"/>
              <a:t>However</a:t>
            </a:r>
            <a:r>
              <a:rPr lang="en-US" sz="2400" dirty="0"/>
              <a:t>, if you forget, Java's garbage collector will close the connection when it cleans up stale objects</a:t>
            </a:r>
            <a:r>
              <a:rPr lang="en-US" sz="2400" dirty="0" smtClean="0"/>
              <a:t>.</a:t>
            </a:r>
          </a:p>
          <a:p>
            <a:pPr algn="just">
              <a:buNone/>
            </a:pPr>
            <a:r>
              <a:rPr lang="en-US" sz="2400" dirty="0" smtClean="0"/>
              <a:t>      </a:t>
            </a:r>
            <a:r>
              <a:rPr lang="en-US" sz="2800" b="1" dirty="0" err="1" smtClean="0"/>
              <a:t>conn.close</a:t>
            </a:r>
            <a:r>
              <a:rPr lang="en-US" sz="2800" b="1" dirty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JDBC - Statements, </a:t>
            </a:r>
            <a:r>
              <a:rPr lang="en-US" sz="4000" dirty="0" err="1"/>
              <a:t>PreparedStatement</a:t>
            </a:r>
            <a:r>
              <a:rPr lang="en-US" sz="4000" dirty="0"/>
              <a:t> 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4322"/>
            <a:ext cx="8229600" cy="5091842"/>
          </a:xfrm>
        </p:spPr>
        <p:txBody>
          <a:bodyPr>
            <a:normAutofit/>
          </a:bodyPr>
          <a:lstStyle/>
          <a:p>
            <a:r>
              <a:rPr lang="en-US" sz="2800" dirty="0"/>
              <a:t>Once a connection is obtained we can interact with the </a:t>
            </a:r>
            <a:r>
              <a:rPr lang="en-US" sz="2800" dirty="0" smtClean="0"/>
              <a:t>database.</a:t>
            </a:r>
          </a:p>
          <a:p>
            <a:pPr algn="just"/>
            <a:r>
              <a:rPr lang="en-US" sz="2800" dirty="0" smtClean="0"/>
              <a:t>Statement: </a:t>
            </a:r>
            <a:r>
              <a:rPr lang="en-US" sz="2400" dirty="0"/>
              <a:t>Use for general-purpose access to your database. Useful when you are using static SQL statements at runtime. The Statement interface cannot accept parameters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800" dirty="0" err="1" smtClean="0"/>
              <a:t>PreparedStatement</a:t>
            </a:r>
            <a:r>
              <a:rPr lang="en-US" sz="2800" dirty="0" smtClean="0"/>
              <a:t>: </a:t>
            </a:r>
            <a:r>
              <a:rPr lang="en-US" sz="2400" dirty="0"/>
              <a:t>Use when you plan to use the SQL statements many times. The </a:t>
            </a:r>
            <a:r>
              <a:rPr lang="en-US" sz="2400" dirty="0" err="1"/>
              <a:t>PreparedStatement</a:t>
            </a:r>
            <a:r>
              <a:rPr lang="en-US" sz="2400" dirty="0"/>
              <a:t> interface accepts input parameters at runtime.</a:t>
            </a:r>
            <a:endParaRPr lang="en-US" sz="2400" dirty="0" smtClean="0"/>
          </a:p>
          <a:p>
            <a:pPr algn="just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Statement stmt = null;</a:t>
            </a:r>
          </a:p>
          <a:p>
            <a:pPr>
              <a:buNone/>
            </a:pPr>
            <a:r>
              <a:rPr lang="en-US" dirty="0" smtClean="0"/>
              <a:t>try {</a:t>
            </a:r>
          </a:p>
          <a:p>
            <a:pPr>
              <a:buNone/>
            </a:pPr>
            <a:r>
              <a:rPr lang="en-US" dirty="0" smtClean="0"/>
              <a:t>   stmt = </a:t>
            </a:r>
            <a:r>
              <a:rPr lang="en-US" dirty="0" err="1" smtClean="0"/>
              <a:t>conn.createStatement</a:t>
            </a:r>
            <a:r>
              <a:rPr lang="en-US" dirty="0" smtClean="0"/>
              <a:t>( );</a:t>
            </a:r>
          </a:p>
          <a:p>
            <a:pPr>
              <a:buNone/>
            </a:pPr>
            <a:r>
              <a:rPr lang="en-US" dirty="0" smtClean="0"/>
              <a:t>   . . .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catch (</a:t>
            </a:r>
            <a:r>
              <a:rPr lang="en-US" dirty="0" err="1" smtClean="0"/>
              <a:t>SQLException</a:t>
            </a:r>
            <a:r>
              <a:rPr lang="en-US" dirty="0" smtClean="0"/>
              <a:t> e) {</a:t>
            </a:r>
          </a:p>
          <a:p>
            <a:pPr>
              <a:buNone/>
            </a:pPr>
            <a:r>
              <a:rPr lang="en-US" dirty="0" smtClean="0"/>
              <a:t>   . . .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finally {</a:t>
            </a:r>
          </a:p>
          <a:p>
            <a:pPr>
              <a:buNone/>
            </a:pPr>
            <a:r>
              <a:rPr lang="en-US" dirty="0" smtClean="0"/>
              <a:t>   . . .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459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Execute Query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400" dirty="0" smtClean="0"/>
              <a:t>once </a:t>
            </a:r>
            <a:r>
              <a:rPr lang="en-US" sz="2400" dirty="0"/>
              <a:t>you've created a Statement object, you can then use it to execute a SQL statement with one of its three execute methods</a:t>
            </a:r>
            <a:r>
              <a:rPr lang="en-US" sz="2400" dirty="0" smtClean="0"/>
              <a:t>.</a:t>
            </a:r>
          </a:p>
          <a:p>
            <a:pPr algn="just">
              <a:buNone/>
            </a:pPr>
            <a:r>
              <a:rPr lang="en-US" sz="2400" b="1" dirty="0" err="1"/>
              <a:t>boolean</a:t>
            </a:r>
            <a:r>
              <a:rPr lang="en-US" sz="2400" b="1" dirty="0"/>
              <a:t> execute(String SQL)</a:t>
            </a:r>
            <a:r>
              <a:rPr lang="en-US" sz="2400" dirty="0"/>
              <a:t> : Returns a </a:t>
            </a:r>
            <a:r>
              <a:rPr lang="en-US" sz="2400" dirty="0" err="1"/>
              <a:t>boolean</a:t>
            </a:r>
            <a:r>
              <a:rPr lang="en-US" sz="2400" dirty="0"/>
              <a:t> value of true if a </a:t>
            </a:r>
            <a:r>
              <a:rPr lang="en-US" sz="2400" dirty="0" err="1"/>
              <a:t>ResultSet</a:t>
            </a:r>
            <a:r>
              <a:rPr lang="en-US" sz="2400" dirty="0"/>
              <a:t> object can be retrieved; otherwise, it returns false. Use this method to execute SQL DDL statements or when you need to use truly dynamic SQL.</a:t>
            </a:r>
          </a:p>
          <a:p>
            <a:pPr algn="just">
              <a:buNone/>
            </a:pP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executeUpdate</a:t>
            </a:r>
            <a:r>
              <a:rPr lang="en-US" sz="2400" b="1" dirty="0"/>
              <a:t>(String SQL)</a:t>
            </a:r>
            <a:r>
              <a:rPr lang="en-US" sz="2400" dirty="0"/>
              <a:t> : Returns the numbers of rows affected by the execution of the SQL statement. Use this method to execute SQL statements for which you expect to get a number of rows affected - for example, an INSERT, UPDATE, or DELETE statement.</a:t>
            </a:r>
          </a:p>
          <a:p>
            <a:pPr algn="just">
              <a:buNone/>
            </a:pPr>
            <a:r>
              <a:rPr lang="en-US" sz="2400" b="1" dirty="0" err="1"/>
              <a:t>ResultSet</a:t>
            </a:r>
            <a:r>
              <a:rPr lang="en-US" sz="2400" b="1" dirty="0"/>
              <a:t> </a:t>
            </a:r>
            <a:r>
              <a:rPr lang="en-US" sz="2400" b="1" dirty="0" err="1"/>
              <a:t>executeQuery</a:t>
            </a:r>
            <a:r>
              <a:rPr lang="en-US" sz="2400" b="1" dirty="0"/>
              <a:t>(String SQL)</a:t>
            </a:r>
            <a:r>
              <a:rPr lang="en-US" sz="2400" dirty="0"/>
              <a:t> : Returns a </a:t>
            </a:r>
            <a:r>
              <a:rPr lang="en-US" sz="2400" dirty="0" err="1"/>
              <a:t>ResultSet</a:t>
            </a:r>
            <a:r>
              <a:rPr lang="en-US" sz="2400" dirty="0"/>
              <a:t> object. Use this method when you expect to get a result set, as you would with a SELECT statement.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477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Closing </a:t>
            </a:r>
            <a:r>
              <a:rPr lang="en-US" sz="4000" dirty="0"/>
              <a:t>Statement </a:t>
            </a:r>
            <a:r>
              <a:rPr lang="en-US" sz="4000" dirty="0" err="1" smtClean="0"/>
              <a:t>Obeject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Statement stmt = null;</a:t>
            </a:r>
          </a:p>
          <a:p>
            <a:pPr>
              <a:buNone/>
            </a:pPr>
            <a:r>
              <a:rPr lang="en-US" dirty="0" smtClean="0"/>
              <a:t>try {</a:t>
            </a:r>
          </a:p>
          <a:p>
            <a:pPr>
              <a:buNone/>
            </a:pPr>
            <a:r>
              <a:rPr lang="en-US" dirty="0" smtClean="0"/>
              <a:t>   stmt = </a:t>
            </a:r>
            <a:r>
              <a:rPr lang="en-US" dirty="0" err="1" smtClean="0"/>
              <a:t>conn.createStatement</a:t>
            </a:r>
            <a:r>
              <a:rPr lang="en-US" dirty="0" smtClean="0"/>
              <a:t>( );</a:t>
            </a:r>
          </a:p>
          <a:p>
            <a:pPr>
              <a:buNone/>
            </a:pPr>
            <a:r>
              <a:rPr lang="en-US" dirty="0" smtClean="0"/>
              <a:t>   . . .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catch (</a:t>
            </a:r>
            <a:r>
              <a:rPr lang="en-US" dirty="0" err="1" smtClean="0"/>
              <a:t>SQLException</a:t>
            </a:r>
            <a:r>
              <a:rPr lang="en-US" dirty="0" smtClean="0"/>
              <a:t> e) {</a:t>
            </a:r>
          </a:p>
          <a:p>
            <a:pPr>
              <a:buNone/>
            </a:pPr>
            <a:r>
              <a:rPr lang="en-US" dirty="0" smtClean="0"/>
              <a:t>   . . .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finally {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stmt.close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96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The </a:t>
            </a:r>
            <a:r>
              <a:rPr lang="en-US" sz="4000" dirty="0" err="1"/>
              <a:t>PreparedStatement</a:t>
            </a:r>
            <a:r>
              <a:rPr lang="en-US" sz="4000" dirty="0"/>
              <a:t> Objects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4144"/>
            <a:ext cx="8229600" cy="4822019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PreparedStatement</a:t>
            </a:r>
            <a:r>
              <a:rPr lang="en-US" dirty="0" smtClean="0"/>
              <a:t> </a:t>
            </a:r>
            <a:r>
              <a:rPr lang="en-US" dirty="0" err="1" smtClean="0"/>
              <a:t>pstmt</a:t>
            </a:r>
            <a:r>
              <a:rPr lang="en-US" dirty="0" smtClean="0"/>
              <a:t> = null;</a:t>
            </a:r>
          </a:p>
          <a:p>
            <a:pPr>
              <a:buNone/>
            </a:pPr>
            <a:r>
              <a:rPr lang="en-US" dirty="0" smtClean="0"/>
              <a:t>try {</a:t>
            </a:r>
          </a:p>
          <a:p>
            <a:pPr>
              <a:buNone/>
            </a:pPr>
            <a:r>
              <a:rPr lang="en-US" dirty="0" smtClean="0"/>
              <a:t>   String SQL = "Update Employees SET age = ? WHERE id = ?";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pstmt</a:t>
            </a:r>
            <a:r>
              <a:rPr lang="en-US" dirty="0" smtClean="0"/>
              <a:t> = </a:t>
            </a:r>
            <a:r>
              <a:rPr lang="en-US" dirty="0" err="1" smtClean="0"/>
              <a:t>conn.prepareStatement</a:t>
            </a:r>
            <a:r>
              <a:rPr lang="en-US" dirty="0" smtClean="0"/>
              <a:t>(SQL);</a:t>
            </a:r>
          </a:p>
          <a:p>
            <a:pPr>
              <a:buNone/>
            </a:pPr>
            <a:r>
              <a:rPr lang="en-US" dirty="0" smtClean="0"/>
              <a:t>   . . .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catch (</a:t>
            </a:r>
            <a:r>
              <a:rPr lang="en-US" dirty="0" err="1" smtClean="0"/>
              <a:t>SQLException</a:t>
            </a:r>
            <a:r>
              <a:rPr lang="en-US" dirty="0" smtClean="0"/>
              <a:t> e) {</a:t>
            </a:r>
          </a:p>
          <a:p>
            <a:pPr>
              <a:buNone/>
            </a:pPr>
            <a:r>
              <a:rPr lang="en-US" dirty="0" smtClean="0"/>
              <a:t>   . . .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finally {</a:t>
            </a:r>
          </a:p>
          <a:p>
            <a:pPr>
              <a:buNone/>
            </a:pPr>
            <a:r>
              <a:rPr lang="en-US" dirty="0" smtClean="0"/>
              <a:t>   . . .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ResultSet</a:t>
            </a:r>
            <a:r>
              <a:rPr lang="en-US" sz="3600" dirty="0" smtClean="0"/>
              <a:t> Object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9252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SQL statements that read data from a database query return the data in a result set</a:t>
            </a:r>
            <a:r>
              <a:rPr lang="en-US" sz="2400" dirty="0" smtClean="0"/>
              <a:t>.</a:t>
            </a:r>
          </a:p>
          <a:p>
            <a:r>
              <a:rPr lang="en-US" sz="2400" b="1" dirty="0"/>
              <a:t>Methods &amp; </a:t>
            </a:r>
            <a:r>
              <a:rPr lang="en-US" sz="2400" b="1" dirty="0" smtClean="0"/>
              <a:t>Description</a:t>
            </a:r>
          </a:p>
          <a:p>
            <a:r>
              <a:rPr lang="en-US" sz="2400" b="1" dirty="0"/>
              <a:t>public </a:t>
            </a:r>
            <a:r>
              <a:rPr lang="en-US" sz="2400" b="1" dirty="0" err="1"/>
              <a:t>boolean</a:t>
            </a:r>
            <a:r>
              <a:rPr lang="en-US" sz="2400" b="1" dirty="0"/>
              <a:t> first() throws </a:t>
            </a:r>
            <a:r>
              <a:rPr lang="en-US" sz="2400" b="1" dirty="0" err="1"/>
              <a:t>SQLException</a:t>
            </a:r>
            <a:r>
              <a:rPr lang="en-US" sz="2400" b="1" dirty="0"/>
              <a:t> 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Moves the cursor to the first row</a:t>
            </a:r>
            <a:endParaRPr lang="en-US" sz="2400" b="1" dirty="0" smtClean="0"/>
          </a:p>
          <a:p>
            <a:r>
              <a:rPr lang="en-US" sz="2400" b="1" dirty="0" smtClean="0"/>
              <a:t>public </a:t>
            </a:r>
            <a:r>
              <a:rPr lang="en-US" sz="2400" b="1" dirty="0"/>
              <a:t>void </a:t>
            </a:r>
            <a:r>
              <a:rPr lang="en-US" sz="2400" b="1" dirty="0" err="1"/>
              <a:t>beforeFirst</a:t>
            </a:r>
            <a:r>
              <a:rPr lang="en-US" sz="2400" b="1" dirty="0"/>
              <a:t>() throws </a:t>
            </a:r>
            <a:r>
              <a:rPr lang="en-US" sz="2400" b="1" dirty="0" err="1"/>
              <a:t>SQLException</a:t>
            </a:r>
            <a:r>
              <a:rPr lang="en-US" sz="2400" b="1" dirty="0"/>
              <a:t> 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Moves the cursor to just before the first </a:t>
            </a:r>
            <a:r>
              <a:rPr lang="en-US" sz="2400" dirty="0" smtClean="0"/>
              <a:t>row</a:t>
            </a:r>
          </a:p>
          <a:p>
            <a:r>
              <a:rPr lang="en-US" sz="2400" b="1" dirty="0"/>
              <a:t>public void last() throws </a:t>
            </a:r>
            <a:r>
              <a:rPr lang="en-US" sz="2400" b="1" dirty="0" err="1"/>
              <a:t>SQLException</a:t>
            </a:r>
            <a:r>
              <a:rPr lang="en-US" sz="2400" b="1" dirty="0"/>
              <a:t> 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Moves the cursor to the last row</a:t>
            </a:r>
            <a:r>
              <a:rPr lang="en-US" sz="2400" dirty="0" smtClean="0"/>
              <a:t>.</a:t>
            </a:r>
          </a:p>
          <a:p>
            <a:r>
              <a:rPr lang="en-US" sz="2400" b="1" dirty="0"/>
              <a:t>public </a:t>
            </a:r>
            <a:r>
              <a:rPr lang="en-US" sz="2400" b="1" dirty="0" err="1"/>
              <a:t>boolean</a:t>
            </a:r>
            <a:r>
              <a:rPr lang="en-US" sz="2400" b="1" dirty="0"/>
              <a:t> next() throws </a:t>
            </a:r>
            <a:r>
              <a:rPr lang="en-US" sz="2400" b="1" dirty="0" err="1"/>
              <a:t>SQLException</a:t>
            </a:r>
            <a:r>
              <a:rPr lang="en-US" sz="2400" b="1" dirty="0"/>
              <a:t> 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Moves the cursor to the next row. This method returns false if there are no more rows in the result </a:t>
            </a:r>
            <a:r>
              <a:rPr lang="en-US" sz="2400" dirty="0" smtClean="0"/>
              <a:t>set</a:t>
            </a:r>
          </a:p>
          <a:p>
            <a:r>
              <a:rPr lang="en-US" sz="2400" b="1" dirty="0"/>
              <a:t>public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getRow</a:t>
            </a:r>
            <a:r>
              <a:rPr lang="en-US" sz="2400" b="1" dirty="0"/>
              <a:t>() throws </a:t>
            </a:r>
            <a:r>
              <a:rPr lang="en-US" sz="2400" b="1" dirty="0" err="1"/>
              <a:t>SQLException</a:t>
            </a:r>
            <a:r>
              <a:rPr lang="en-US" sz="2400" b="1" dirty="0"/>
              <a:t> 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Returns the row number that the cursor is pointing to.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Viewing </a:t>
            </a:r>
            <a:r>
              <a:rPr lang="en-US" sz="4000" dirty="0"/>
              <a:t>a Result Set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/>
              <a:t>public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getInt</a:t>
            </a:r>
            <a:r>
              <a:rPr lang="en-US" sz="2400" b="1" dirty="0"/>
              <a:t>(String </a:t>
            </a:r>
            <a:r>
              <a:rPr lang="en-US" sz="2400" b="1" dirty="0" err="1"/>
              <a:t>columnName</a:t>
            </a:r>
            <a:r>
              <a:rPr lang="en-US" sz="2400" b="1" dirty="0"/>
              <a:t>) throws </a:t>
            </a:r>
            <a:r>
              <a:rPr lang="en-US" sz="2400" b="1" dirty="0" err="1"/>
              <a:t>SQLException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Returns the </a:t>
            </a:r>
            <a:r>
              <a:rPr lang="en-US" sz="2400" dirty="0" err="1"/>
              <a:t>int</a:t>
            </a:r>
            <a:r>
              <a:rPr lang="en-US" sz="2400" dirty="0"/>
              <a:t> in the current row in the column named </a:t>
            </a:r>
            <a:r>
              <a:rPr lang="en-US" sz="2400" dirty="0" err="1" smtClean="0"/>
              <a:t>columnName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b="1" dirty="0"/>
              <a:t>public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getInt</a:t>
            </a:r>
            <a:r>
              <a:rPr lang="en-US" sz="2400" b="1" dirty="0"/>
              <a:t>(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columnIndex</a:t>
            </a:r>
            <a:r>
              <a:rPr lang="en-US" sz="2400" b="1" dirty="0"/>
              <a:t>) throws </a:t>
            </a:r>
            <a:r>
              <a:rPr lang="en-US" sz="2400" b="1" dirty="0" err="1"/>
              <a:t>SQLException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Returns the </a:t>
            </a:r>
            <a:r>
              <a:rPr lang="en-US" sz="2400" dirty="0" err="1"/>
              <a:t>int</a:t>
            </a:r>
            <a:r>
              <a:rPr lang="en-US" sz="2400" dirty="0"/>
              <a:t> in the current row in the specified column index. The column index starts at 1, meaning the first column of a row is 1, the second column of a row is 2, and so on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4696" y="328669"/>
            <a:ext cx="7974767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/STEP 1. Import required packages</a:t>
            </a:r>
          </a:p>
          <a:p>
            <a:r>
              <a:rPr lang="en-US" sz="2000" dirty="0" smtClean="0"/>
              <a:t>import java.sql.*;</a:t>
            </a:r>
          </a:p>
          <a:p>
            <a:r>
              <a:rPr lang="en-US" sz="2000" dirty="0" smtClean="0"/>
              <a:t>public class </a:t>
            </a:r>
            <a:r>
              <a:rPr lang="en-US" sz="2000" dirty="0" err="1" smtClean="0"/>
              <a:t>FirstExample</a:t>
            </a:r>
            <a:r>
              <a:rPr lang="en-US" sz="2000" dirty="0" smtClean="0"/>
              <a:t> {</a:t>
            </a:r>
          </a:p>
          <a:p>
            <a:r>
              <a:rPr lang="en-US" sz="2000" dirty="0" smtClean="0"/>
              <a:t>   // JDBC driver name and database URL</a:t>
            </a:r>
          </a:p>
          <a:p>
            <a:r>
              <a:rPr lang="en-US" sz="2000" dirty="0" smtClean="0"/>
              <a:t>   static final String JDBC_DRIVER = "</a:t>
            </a:r>
            <a:r>
              <a:rPr lang="en-US" sz="2000" dirty="0" err="1" smtClean="0"/>
              <a:t>com.mysql.jdbc.Driver</a:t>
            </a:r>
            <a:r>
              <a:rPr lang="en-US" sz="2000" dirty="0" smtClean="0"/>
              <a:t>";  </a:t>
            </a:r>
          </a:p>
          <a:p>
            <a:r>
              <a:rPr lang="en-US" sz="2000" dirty="0" smtClean="0"/>
              <a:t>   static final String DB_URL = "</a:t>
            </a:r>
            <a:r>
              <a:rPr lang="en-US" sz="2000" dirty="0" err="1" smtClean="0"/>
              <a:t>jdbc:mysql</a:t>
            </a:r>
            <a:r>
              <a:rPr lang="en-US" sz="2000" dirty="0" smtClean="0"/>
              <a:t>://</a:t>
            </a:r>
            <a:r>
              <a:rPr lang="en-US" sz="2000" dirty="0" err="1" smtClean="0"/>
              <a:t>localhost</a:t>
            </a:r>
            <a:r>
              <a:rPr lang="en-US" sz="2000" dirty="0" smtClean="0"/>
              <a:t>/EMP";</a:t>
            </a:r>
          </a:p>
          <a:p>
            <a:r>
              <a:rPr lang="en-US" sz="2000" dirty="0" smtClean="0"/>
              <a:t>   //  Database credentials</a:t>
            </a:r>
          </a:p>
          <a:p>
            <a:r>
              <a:rPr lang="en-US" sz="2000" dirty="0" smtClean="0"/>
              <a:t>   static final String USER = "username";</a:t>
            </a:r>
          </a:p>
          <a:p>
            <a:r>
              <a:rPr lang="en-US" sz="2000" dirty="0" smtClean="0"/>
              <a:t>   static final String PASS = "password";</a:t>
            </a:r>
          </a:p>
          <a:p>
            <a:r>
              <a:rPr lang="en-US" sz="2000" dirty="0" smtClean="0"/>
              <a:t>   </a:t>
            </a:r>
          </a:p>
          <a:p>
            <a:r>
              <a:rPr lang="en-US" sz="2000" dirty="0" smtClean="0"/>
              <a:t>   </a:t>
            </a:r>
            <a:r>
              <a:rPr lang="en-US" sz="2000" b="1" dirty="0" smtClean="0"/>
              <a:t>public static void main(String[] </a:t>
            </a:r>
            <a:r>
              <a:rPr lang="en-US" sz="2000" b="1" dirty="0" err="1" smtClean="0"/>
              <a:t>args</a:t>
            </a:r>
            <a:r>
              <a:rPr lang="en-US" sz="2000" b="1" dirty="0" smtClean="0"/>
              <a:t>)</a:t>
            </a:r>
          </a:p>
          <a:p>
            <a:r>
              <a:rPr lang="en-US" sz="2000" b="1" dirty="0" smtClean="0"/>
              <a:t>   {</a:t>
            </a:r>
            <a:r>
              <a:rPr lang="en-US" sz="2000" dirty="0" smtClean="0"/>
              <a:t>Connection </a:t>
            </a:r>
            <a:r>
              <a:rPr lang="en-US" sz="2000" dirty="0" err="1" smtClean="0"/>
              <a:t>conn</a:t>
            </a:r>
            <a:r>
              <a:rPr lang="en-US" sz="2000" dirty="0" smtClean="0"/>
              <a:t> = null;</a:t>
            </a:r>
          </a:p>
          <a:p>
            <a:r>
              <a:rPr lang="en-US" sz="2000" dirty="0" smtClean="0"/>
              <a:t>      Statement stmt = null;</a:t>
            </a:r>
          </a:p>
          <a:p>
            <a:r>
              <a:rPr lang="en-US" sz="2000" dirty="0" smtClean="0"/>
              <a:t>   try{</a:t>
            </a:r>
          </a:p>
          <a:p>
            <a:r>
              <a:rPr lang="en-US" sz="2000" dirty="0" smtClean="0"/>
              <a:t>      //STEP 2: Register JDBC driver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/>
              <a:t>Class.forName</a:t>
            </a:r>
            <a:r>
              <a:rPr lang="en-US" sz="2000" dirty="0" smtClean="0"/>
              <a:t>("</a:t>
            </a:r>
            <a:r>
              <a:rPr lang="en-US" sz="2000" dirty="0" err="1" smtClean="0"/>
              <a:t>com.mysql.jdbc.Driver</a:t>
            </a:r>
            <a:r>
              <a:rPr lang="en-US" sz="2000" dirty="0" smtClean="0"/>
              <a:t>");</a:t>
            </a:r>
          </a:p>
          <a:p>
            <a:endParaRPr lang="en-US" sz="2000" dirty="0" smtClean="0"/>
          </a:p>
          <a:p>
            <a:r>
              <a:rPr lang="en-US" sz="2000" dirty="0" smtClean="0"/>
              <a:t>      //STEP 3: Open a connection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("Connecting to database...");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/>
              <a:t>conn</a:t>
            </a:r>
            <a:r>
              <a:rPr lang="en-US" sz="2000" dirty="0" smtClean="0"/>
              <a:t> = </a:t>
            </a:r>
            <a:r>
              <a:rPr lang="en-US" sz="2000" dirty="0" err="1" smtClean="0"/>
              <a:t>DriverManager.getConnection</a:t>
            </a:r>
            <a:r>
              <a:rPr lang="en-US" sz="2000" dirty="0" smtClean="0"/>
              <a:t>(DB_URL,USER,PASS);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96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JDBC Architecture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JDBC Architecture consists of two </a:t>
            </a:r>
            <a:r>
              <a:rPr lang="en-US" dirty="0" smtClean="0"/>
              <a:t>layers:</a:t>
            </a:r>
          </a:p>
          <a:p>
            <a:r>
              <a:rPr lang="en-US" b="1" dirty="0"/>
              <a:t>JDBC API:</a:t>
            </a:r>
            <a:r>
              <a:rPr lang="en-US" dirty="0"/>
              <a:t> This provides the application-to-JDBC Manager connection.</a:t>
            </a:r>
          </a:p>
          <a:p>
            <a:r>
              <a:rPr lang="en-US" b="1" dirty="0"/>
              <a:t>JDBC Driver API:</a:t>
            </a:r>
            <a:r>
              <a:rPr lang="en-US" dirty="0"/>
              <a:t> This supports the JDBC Manager-to-Driver Connection.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9685" y="335846"/>
            <a:ext cx="800474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//STEP 4: Execute a query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("Creating statement...");</a:t>
            </a:r>
          </a:p>
          <a:p>
            <a:r>
              <a:rPr lang="en-US" sz="2000" dirty="0" smtClean="0"/>
              <a:t>      stmt = </a:t>
            </a:r>
            <a:r>
              <a:rPr lang="en-US" sz="2000" dirty="0" err="1" smtClean="0"/>
              <a:t>conn.createStatement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      String </a:t>
            </a:r>
            <a:r>
              <a:rPr lang="en-US" sz="2000" dirty="0" err="1" smtClean="0"/>
              <a:t>sql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/>
              <a:t>sql</a:t>
            </a:r>
            <a:r>
              <a:rPr lang="en-US" sz="2000" dirty="0" smtClean="0"/>
              <a:t> = "SELECT id, first, last, age FROM Employees";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/>
              <a:t>ResultSet</a:t>
            </a:r>
            <a:r>
              <a:rPr lang="en-US" sz="2000" dirty="0" smtClean="0"/>
              <a:t> </a:t>
            </a:r>
            <a:r>
              <a:rPr lang="en-US" sz="2000" dirty="0" err="1" smtClean="0"/>
              <a:t>rs</a:t>
            </a:r>
            <a:r>
              <a:rPr lang="en-US" sz="2000" dirty="0" smtClean="0"/>
              <a:t> = </a:t>
            </a:r>
            <a:r>
              <a:rPr lang="en-US" sz="2000" dirty="0" err="1" smtClean="0"/>
              <a:t>stmt.executeQuery</a:t>
            </a:r>
            <a:r>
              <a:rPr lang="en-US" sz="2000" dirty="0" smtClean="0"/>
              <a:t>(</a:t>
            </a:r>
            <a:r>
              <a:rPr lang="en-US" sz="2000" dirty="0" err="1" smtClean="0"/>
              <a:t>sql</a:t>
            </a:r>
            <a:r>
              <a:rPr lang="en-US" sz="2000" dirty="0" smtClean="0"/>
              <a:t>);</a:t>
            </a:r>
          </a:p>
          <a:p>
            <a:endParaRPr lang="en-US" sz="2000" dirty="0" smtClean="0"/>
          </a:p>
          <a:p>
            <a:r>
              <a:rPr lang="en-US" sz="2000" dirty="0" smtClean="0"/>
              <a:t>      //STEP 5: Extract data from result set</a:t>
            </a:r>
          </a:p>
          <a:p>
            <a:r>
              <a:rPr lang="en-US" sz="2000" dirty="0" smtClean="0"/>
              <a:t>      while(</a:t>
            </a:r>
            <a:r>
              <a:rPr lang="en-US" sz="2000" dirty="0" err="1" smtClean="0"/>
              <a:t>rs.next</a:t>
            </a:r>
            <a:r>
              <a:rPr lang="en-US" sz="2000" dirty="0" smtClean="0"/>
              <a:t>()){</a:t>
            </a:r>
          </a:p>
          <a:p>
            <a:r>
              <a:rPr lang="en-US" sz="2000" dirty="0" smtClean="0"/>
              <a:t>         //Retrieve by column name</a:t>
            </a:r>
          </a:p>
          <a:p>
            <a:r>
              <a:rPr lang="en-US" sz="2000" dirty="0" smtClean="0"/>
              <a:t> 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id  = </a:t>
            </a:r>
            <a:r>
              <a:rPr lang="en-US" sz="2000" dirty="0" err="1" smtClean="0"/>
              <a:t>rs.getInt</a:t>
            </a:r>
            <a:r>
              <a:rPr lang="en-US" sz="2000" dirty="0" smtClean="0"/>
              <a:t>("id");</a:t>
            </a:r>
          </a:p>
          <a:p>
            <a:r>
              <a:rPr lang="en-US" sz="2000" dirty="0" smtClean="0"/>
              <a:t> 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age = </a:t>
            </a:r>
            <a:r>
              <a:rPr lang="en-US" sz="2000" dirty="0" err="1" smtClean="0"/>
              <a:t>rs.getInt</a:t>
            </a:r>
            <a:r>
              <a:rPr lang="en-US" sz="2000" dirty="0" smtClean="0"/>
              <a:t>("age");</a:t>
            </a:r>
          </a:p>
          <a:p>
            <a:r>
              <a:rPr lang="en-US" sz="2000" dirty="0" smtClean="0"/>
              <a:t>         String first = </a:t>
            </a:r>
            <a:r>
              <a:rPr lang="en-US" sz="2000" dirty="0" err="1" smtClean="0"/>
              <a:t>rs.getString</a:t>
            </a:r>
            <a:r>
              <a:rPr lang="en-US" sz="2000" dirty="0" smtClean="0"/>
              <a:t>("first");</a:t>
            </a:r>
          </a:p>
          <a:p>
            <a:r>
              <a:rPr lang="en-US" sz="2000" dirty="0" smtClean="0"/>
              <a:t>         String last = </a:t>
            </a:r>
            <a:r>
              <a:rPr lang="en-US" sz="2000" dirty="0" err="1" smtClean="0"/>
              <a:t>rs.getString</a:t>
            </a:r>
            <a:r>
              <a:rPr lang="en-US" sz="2000" dirty="0" smtClean="0"/>
              <a:t>("last");</a:t>
            </a:r>
          </a:p>
          <a:p>
            <a:endParaRPr lang="en-US" sz="2000" dirty="0" smtClean="0"/>
          </a:p>
          <a:p>
            <a:r>
              <a:rPr lang="en-US" sz="2000" dirty="0" smtClean="0"/>
              <a:t>         //Display values</a:t>
            </a:r>
          </a:p>
          <a:p>
            <a:r>
              <a:rPr lang="en-US" sz="2000" dirty="0" smtClean="0"/>
              <a:t>         </a:t>
            </a:r>
            <a:r>
              <a:rPr lang="en-US" sz="2000" dirty="0" err="1" smtClean="0"/>
              <a:t>System.out.print</a:t>
            </a:r>
            <a:r>
              <a:rPr lang="en-US" sz="2000" dirty="0" smtClean="0"/>
              <a:t>("ID: " + id);</a:t>
            </a:r>
          </a:p>
          <a:p>
            <a:r>
              <a:rPr lang="en-US" sz="2000" dirty="0" smtClean="0"/>
              <a:t>         </a:t>
            </a:r>
            <a:r>
              <a:rPr lang="en-US" sz="2000" dirty="0" err="1" smtClean="0"/>
              <a:t>System.out.print</a:t>
            </a:r>
            <a:r>
              <a:rPr lang="en-US" sz="2000" dirty="0" smtClean="0"/>
              <a:t>(", Age: " + age);</a:t>
            </a:r>
          </a:p>
          <a:p>
            <a:r>
              <a:rPr lang="en-US" sz="2000" dirty="0" smtClean="0"/>
              <a:t>         </a:t>
            </a:r>
            <a:r>
              <a:rPr lang="en-US" sz="2000" dirty="0" err="1" smtClean="0"/>
              <a:t>System.out.print</a:t>
            </a:r>
            <a:r>
              <a:rPr lang="en-US" sz="2000" dirty="0" smtClean="0"/>
              <a:t>(", First: " + first);</a:t>
            </a:r>
          </a:p>
          <a:p>
            <a:r>
              <a:rPr lang="en-US" sz="2000" dirty="0" smtClean="0"/>
              <a:t> 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(", Last: " + last);</a:t>
            </a:r>
          </a:p>
          <a:p>
            <a:r>
              <a:rPr lang="en-US" sz="2000" dirty="0" smtClean="0"/>
              <a:t>      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9607" y="194872"/>
            <a:ext cx="833453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//STEP 6: Clean-up environment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rs.close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stmt.close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conn.close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}catch(</a:t>
            </a:r>
            <a:r>
              <a:rPr lang="en-US" dirty="0" err="1" smtClean="0"/>
              <a:t>SQLException</a:t>
            </a:r>
            <a:r>
              <a:rPr lang="en-US" dirty="0" smtClean="0"/>
              <a:t> se1){                      //Handle errors for JDBC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se.printStackTrace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}catch(Exception e){                            //Handle errors for </a:t>
            </a:r>
            <a:r>
              <a:rPr lang="en-US" dirty="0" err="1" smtClean="0"/>
              <a:t>Class.forName</a:t>
            </a:r>
            <a:endParaRPr lang="en-US" dirty="0" smtClean="0"/>
          </a:p>
          <a:p>
            <a:r>
              <a:rPr lang="en-US" dirty="0" smtClean="0"/>
              <a:t>      </a:t>
            </a:r>
            <a:r>
              <a:rPr lang="en-US" dirty="0" err="1" smtClean="0"/>
              <a:t>e.printStackTrace</a:t>
            </a:r>
            <a:r>
              <a:rPr lang="en-US" dirty="0" smtClean="0"/>
              <a:t>();}</a:t>
            </a:r>
          </a:p>
          <a:p>
            <a:r>
              <a:rPr lang="en-US" dirty="0" smtClean="0"/>
              <a:t>     finally{ //finally block used to close resources</a:t>
            </a:r>
          </a:p>
          <a:p>
            <a:r>
              <a:rPr lang="en-US" dirty="0" smtClean="0"/>
              <a:t>      try{</a:t>
            </a:r>
          </a:p>
          <a:p>
            <a:r>
              <a:rPr lang="en-US" dirty="0" smtClean="0"/>
              <a:t>         if(stmt!=null)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stmt.close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}catch(</a:t>
            </a:r>
            <a:r>
              <a:rPr lang="en-US" dirty="0" err="1" smtClean="0"/>
              <a:t>SQLException</a:t>
            </a:r>
            <a:r>
              <a:rPr lang="en-US" dirty="0" smtClean="0"/>
              <a:t> se2){</a:t>
            </a:r>
          </a:p>
          <a:p>
            <a:r>
              <a:rPr lang="en-US" dirty="0" smtClean="0"/>
              <a:t>      }// nothing we can do</a:t>
            </a:r>
          </a:p>
          <a:p>
            <a:r>
              <a:rPr lang="en-US" dirty="0" smtClean="0"/>
              <a:t>      try{</a:t>
            </a:r>
          </a:p>
          <a:p>
            <a:r>
              <a:rPr lang="en-US" dirty="0" smtClean="0"/>
              <a:t>         if(</a:t>
            </a:r>
            <a:r>
              <a:rPr lang="en-US" dirty="0" err="1" smtClean="0"/>
              <a:t>conn</a:t>
            </a:r>
            <a:r>
              <a:rPr lang="en-US" dirty="0" smtClean="0"/>
              <a:t>!=null)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conn.close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}catch(</a:t>
            </a:r>
            <a:r>
              <a:rPr lang="en-US" dirty="0" err="1" smtClean="0"/>
              <a:t>SQLException</a:t>
            </a:r>
            <a:r>
              <a:rPr lang="en-US" dirty="0" smtClean="0"/>
              <a:t> se3){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se.printStackTrace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}//end finally </a:t>
            </a:r>
          </a:p>
          <a:p>
            <a:r>
              <a:rPr lang="en-US" dirty="0" smtClean="0"/>
              <a:t>}//end main</a:t>
            </a:r>
          </a:p>
          <a:p>
            <a:r>
              <a:rPr lang="en-US" dirty="0" smtClean="0"/>
              <a:t>}//end </a:t>
            </a:r>
            <a:r>
              <a:rPr lang="en-US" dirty="0" err="1" smtClean="0"/>
              <a:t>FirstExample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:\Users\lnmiit\Documents\jdbc-architecture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32000" y="1780381"/>
            <a:ext cx="5080000" cy="416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8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Common </a:t>
            </a:r>
            <a:r>
              <a:rPr lang="en-US" sz="4000" dirty="0"/>
              <a:t>JDBC Components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9371"/>
            <a:ext cx="8229600" cy="5711252"/>
          </a:xfrm>
        </p:spPr>
        <p:txBody>
          <a:bodyPr>
            <a:normAutofit fontScale="40000" lnSpcReduction="20000"/>
          </a:bodyPr>
          <a:lstStyle/>
          <a:p>
            <a:pPr algn="just"/>
            <a:r>
              <a:rPr lang="en-US" sz="5000" dirty="0"/>
              <a:t>The JDBC API provides the following interfaces and classes:</a:t>
            </a:r>
          </a:p>
          <a:p>
            <a:pPr algn="just"/>
            <a:r>
              <a:rPr lang="en-US" sz="5000" b="1" dirty="0" err="1"/>
              <a:t>DriverManager</a:t>
            </a:r>
            <a:r>
              <a:rPr lang="en-US" sz="5000" b="1" dirty="0"/>
              <a:t>:</a:t>
            </a:r>
            <a:r>
              <a:rPr lang="en-US" sz="5000" dirty="0"/>
              <a:t> This class manages a list of database drivers. Matches connection requests from the java application with the proper database driver using communication </a:t>
            </a:r>
            <a:r>
              <a:rPr lang="en-US" sz="5000" dirty="0" err="1"/>
              <a:t>subprotocol</a:t>
            </a:r>
            <a:r>
              <a:rPr lang="en-US" sz="5000" dirty="0"/>
              <a:t>. The first driver that recognizes a certain </a:t>
            </a:r>
            <a:r>
              <a:rPr lang="en-US" sz="5000" dirty="0" err="1"/>
              <a:t>subprotocol</a:t>
            </a:r>
            <a:r>
              <a:rPr lang="en-US" sz="5000" dirty="0"/>
              <a:t> under JDBC will be used to establish a database Connection.</a:t>
            </a:r>
          </a:p>
          <a:p>
            <a:pPr algn="just"/>
            <a:r>
              <a:rPr lang="en-US" sz="5000" b="1" dirty="0"/>
              <a:t>Driver:</a:t>
            </a:r>
            <a:r>
              <a:rPr lang="en-US" sz="5000" dirty="0"/>
              <a:t> This interface handles the communications with the database server. You will interact directly with Driver objects very rarely. Instead, you use </a:t>
            </a:r>
            <a:r>
              <a:rPr lang="en-US" sz="5000" dirty="0" err="1"/>
              <a:t>DriverManager</a:t>
            </a:r>
            <a:r>
              <a:rPr lang="en-US" sz="5000" dirty="0"/>
              <a:t> objects, which manages objects of this type. It also abstracts the details associated with working with Driver objects</a:t>
            </a:r>
          </a:p>
          <a:p>
            <a:pPr algn="just"/>
            <a:r>
              <a:rPr lang="en-US" sz="5000" b="1" dirty="0"/>
              <a:t>Connection :</a:t>
            </a:r>
            <a:r>
              <a:rPr lang="en-US" sz="5000" dirty="0"/>
              <a:t> This interface with all methods for contacting a database. The connection object represents communication context, i.e., all communication with database is through connection object only.</a:t>
            </a:r>
          </a:p>
          <a:p>
            <a:pPr algn="just"/>
            <a:r>
              <a:rPr lang="en-US" sz="5000" b="1" dirty="0"/>
              <a:t>Statement :</a:t>
            </a:r>
            <a:r>
              <a:rPr lang="en-US" sz="5000" dirty="0"/>
              <a:t> You use objects created from this interface to submit the SQL statements to the database. </a:t>
            </a:r>
          </a:p>
          <a:p>
            <a:pPr algn="just"/>
            <a:r>
              <a:rPr lang="en-US" sz="5000" b="1" dirty="0" err="1"/>
              <a:t>ResultSet</a:t>
            </a:r>
            <a:r>
              <a:rPr lang="en-US" sz="5000" b="1" dirty="0"/>
              <a:t>:</a:t>
            </a:r>
            <a:r>
              <a:rPr lang="en-US" sz="5000" dirty="0"/>
              <a:t> These objects hold data retrieved from a database after you execute an SQL query using Statement objects. It acts as an </a:t>
            </a:r>
            <a:r>
              <a:rPr lang="en-US" sz="5000" dirty="0" err="1"/>
              <a:t>iterator</a:t>
            </a:r>
            <a:r>
              <a:rPr lang="en-US" sz="5000" dirty="0"/>
              <a:t> to allow you to move through its data.</a:t>
            </a:r>
          </a:p>
          <a:p>
            <a:pPr algn="just"/>
            <a:r>
              <a:rPr lang="en-US" sz="5000" b="1" dirty="0" err="1"/>
              <a:t>SQLException</a:t>
            </a:r>
            <a:r>
              <a:rPr lang="en-US" sz="5000" b="1" dirty="0"/>
              <a:t>:</a:t>
            </a:r>
            <a:r>
              <a:rPr lang="en-US" sz="5000" dirty="0"/>
              <a:t> This class handles any errors that occur in a database application.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8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</a:t>
            </a:r>
            <a:r>
              <a:rPr lang="en-US" dirty="0"/>
              <a:t>is JDBC Driver 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9390"/>
            <a:ext cx="8229600" cy="5696262"/>
          </a:xfrm>
        </p:spPr>
        <p:txBody>
          <a:bodyPr/>
          <a:lstStyle/>
          <a:p>
            <a:pPr algn="just"/>
            <a:r>
              <a:rPr lang="en-US" dirty="0"/>
              <a:t>JDBC drivers implement the defined interfaces in the JDBC API for interacting with your database server</a:t>
            </a:r>
            <a:r>
              <a:rPr lang="en-US" dirty="0" smtClean="0"/>
              <a:t>.</a:t>
            </a:r>
          </a:p>
          <a:p>
            <a:r>
              <a:rPr lang="en-US" dirty="0"/>
              <a:t>For example, using JDBC drivers enable you to open database connections and to interact with it by sending SQL or database commands then receiving results with Java.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8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JDBC </a:t>
            </a:r>
            <a:r>
              <a:rPr lang="en-US" dirty="0"/>
              <a:t>Drivers 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4380"/>
            <a:ext cx="8229600" cy="5561351"/>
          </a:xfrm>
        </p:spPr>
        <p:txBody>
          <a:bodyPr/>
          <a:lstStyle/>
          <a:p>
            <a:r>
              <a:rPr lang="en-US" dirty="0"/>
              <a:t>Sun has divided the implementation types into four categories, Types 1, 2, 3, and </a:t>
            </a:r>
            <a:r>
              <a:rPr lang="en-US" dirty="0" smtClean="0"/>
              <a:t>4.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Type </a:t>
            </a:r>
            <a:r>
              <a:rPr lang="en-US" dirty="0"/>
              <a:t>1: JDBC-ODBC Bridge </a:t>
            </a:r>
            <a:r>
              <a:rPr lang="en-US" dirty="0" smtClean="0"/>
              <a:t>Driver</a:t>
            </a:r>
          </a:p>
          <a:p>
            <a:pPr>
              <a:buNone/>
            </a:pPr>
            <a:endParaRPr lang="en-US" dirty="0"/>
          </a:p>
          <a:p>
            <a:pPr algn="just"/>
            <a:r>
              <a:rPr lang="en-US" dirty="0"/>
              <a:t>In a Type 1 driver, a JDBC bridge is used to access ODBC drivers installed on each client machine. Using ODBC requires configuring on your system a Data Source Name (DSN) that represents the target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BMS Driver type 1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68643" y="1888760"/>
            <a:ext cx="5546360" cy="4467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47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Type 2: JDBC-Native API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4341"/>
            <a:ext cx="8229600" cy="5636301"/>
          </a:xfrm>
        </p:spPr>
        <p:txBody>
          <a:bodyPr/>
          <a:lstStyle/>
          <a:p>
            <a:pPr algn="just"/>
            <a:r>
              <a:rPr lang="en-US" dirty="0"/>
              <a:t>In a Type 2 driver, JDBC API calls are converted into native C/C++ API </a:t>
            </a:r>
            <a:r>
              <a:rPr lang="en-US" dirty="0" smtClean="0"/>
              <a:t>calls.</a:t>
            </a:r>
          </a:p>
          <a:p>
            <a:pPr algn="just"/>
            <a:r>
              <a:rPr lang="en-US" dirty="0"/>
              <a:t>If we change the Database we have to change the native </a:t>
            </a:r>
            <a:r>
              <a:rPr lang="en-US" dirty="0" smtClean="0"/>
              <a:t>API.</a:t>
            </a:r>
          </a:p>
          <a:p>
            <a:pPr algn="just"/>
            <a:r>
              <a:rPr lang="en-US" dirty="0"/>
              <a:t>The Oracle Call Interface (OCI) driver is an example of a Type 2 driver.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1283</Words>
  <Application>Microsoft Office PowerPoint</Application>
  <PresentationFormat>On-screen Show (4:3)</PresentationFormat>
  <Paragraphs>217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JDBC</vt:lpstr>
      <vt:lpstr> What is JDBC? </vt:lpstr>
      <vt:lpstr> JDBC Architecture </vt:lpstr>
      <vt:lpstr>Slide 4</vt:lpstr>
      <vt:lpstr> Common JDBC Components </vt:lpstr>
      <vt:lpstr> What is JDBC Driver ? </vt:lpstr>
      <vt:lpstr> JDBC Drivers Types </vt:lpstr>
      <vt:lpstr>Slide 8</vt:lpstr>
      <vt:lpstr> Type 2: JDBC-Native API </vt:lpstr>
      <vt:lpstr> Type 3: JDBC-Net pure Java </vt:lpstr>
      <vt:lpstr>Slide 11</vt:lpstr>
      <vt:lpstr> Type 4: 100% pure Java </vt:lpstr>
      <vt:lpstr>MySQL's Connector/J driver is a Type 4 driver. </vt:lpstr>
      <vt:lpstr> Which Driver should be used? </vt:lpstr>
      <vt:lpstr>JDBC Connection</vt:lpstr>
      <vt:lpstr>  </vt:lpstr>
      <vt:lpstr> Register JDBC Driver </vt:lpstr>
      <vt:lpstr>Slide 18</vt:lpstr>
      <vt:lpstr> Database URL Formulation </vt:lpstr>
      <vt:lpstr> Create Connection Object </vt:lpstr>
      <vt:lpstr> Closing JDBC connections </vt:lpstr>
      <vt:lpstr>JDBC - Statements, PreparedStatement  </vt:lpstr>
      <vt:lpstr>Slide 23</vt:lpstr>
      <vt:lpstr>Execute Query</vt:lpstr>
      <vt:lpstr> Closing Statement Obeject </vt:lpstr>
      <vt:lpstr> The PreparedStatement Objects </vt:lpstr>
      <vt:lpstr>ResultSet Object</vt:lpstr>
      <vt:lpstr> Viewing a Result Set </vt:lpstr>
      <vt:lpstr>Slide 29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lnmiit</dc:creator>
  <cp:lastModifiedBy>lnmiit</cp:lastModifiedBy>
  <cp:revision>4</cp:revision>
  <dcterms:created xsi:type="dcterms:W3CDTF">2013-10-29T05:48:24Z</dcterms:created>
  <dcterms:modified xsi:type="dcterms:W3CDTF">2017-11-12T11:59:34Z</dcterms:modified>
</cp:coreProperties>
</file>