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291" r:id="rId3"/>
    <p:sldId id="258" r:id="rId4"/>
    <p:sldId id="259" r:id="rId5"/>
    <p:sldId id="292" r:id="rId6"/>
    <p:sldId id="261" r:id="rId7"/>
    <p:sldId id="262" r:id="rId8"/>
    <p:sldId id="263" r:id="rId9"/>
    <p:sldId id="264" r:id="rId10"/>
    <p:sldId id="265" r:id="rId11"/>
    <p:sldId id="266" r:id="rId12"/>
    <p:sldId id="293" r:id="rId13"/>
    <p:sldId id="294" r:id="rId14"/>
    <p:sldId id="295" r:id="rId15"/>
    <p:sldId id="296" r:id="rId16"/>
    <p:sldId id="297"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85" d="100"/>
          <a:sy n="85" d="100"/>
        </p:scale>
        <p:origin x="96"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447DB7-8D35-47A1-8FB6-E8B206BF58A5}" type="datetimeFigureOut">
              <a:rPr lang="en-US" smtClean="0"/>
              <a:t>11/22/2017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FCD3F0-11FA-4313-9912-D2B1828E31C8}" type="slidenum">
              <a:rPr lang="en-US" smtClean="0"/>
              <a:t>‹#›</a:t>
            </a:fld>
            <a:endParaRPr lang="en-US"/>
          </a:p>
        </p:txBody>
      </p:sp>
    </p:spTree>
    <p:extLst>
      <p:ext uri="{BB962C8B-B14F-4D97-AF65-F5344CB8AC3E}">
        <p14:creationId xmlns:p14="http://schemas.microsoft.com/office/powerpoint/2010/main" val="3008520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p:spPr>
        <p:txBody>
          <a:bodyPr/>
          <a:lstStyle/>
          <a:p>
            <a:endParaRPr lang="en-US" altLang="en-US" smtClean="0"/>
          </a:p>
        </p:txBody>
      </p:sp>
      <p:sp>
        <p:nvSpPr>
          <p:cNvPr id="100356" name="Slide Number Placeholder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87DF5AC-891F-439F-B67E-F64F036C833D}" type="slidenum">
              <a:rPr lang="en-US" altLang="en-US" b="0" smtClean="0"/>
              <a:pPr/>
              <a:t>3</a:t>
            </a:fld>
            <a:endParaRPr lang="en-US" altLang="en-US" b="0" smtClean="0"/>
          </a:p>
        </p:txBody>
      </p:sp>
    </p:spTree>
    <p:extLst>
      <p:ext uri="{BB962C8B-B14F-4D97-AF65-F5344CB8AC3E}">
        <p14:creationId xmlns:p14="http://schemas.microsoft.com/office/powerpoint/2010/main" val="601153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AC3EB0-A858-4F41-B0AB-F8AC884558E3}" type="datetimeFigureOut">
              <a:rPr lang="en-US" smtClean="0"/>
              <a:t>11/22/2017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30852D-FE2F-4A5D-AD05-3505823DF541}" type="slidenum">
              <a:rPr lang="en-US" smtClean="0"/>
              <a:t>‹#›</a:t>
            </a:fld>
            <a:endParaRPr lang="en-US"/>
          </a:p>
        </p:txBody>
      </p:sp>
    </p:spTree>
    <p:extLst>
      <p:ext uri="{BB962C8B-B14F-4D97-AF65-F5344CB8AC3E}">
        <p14:creationId xmlns:p14="http://schemas.microsoft.com/office/powerpoint/2010/main" val="1245459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C3EB0-A858-4F41-B0AB-F8AC884558E3}" type="datetimeFigureOut">
              <a:rPr lang="en-US" smtClean="0"/>
              <a:t>11/22/2017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30852D-FE2F-4A5D-AD05-3505823DF541}" type="slidenum">
              <a:rPr lang="en-US" smtClean="0"/>
              <a:t>‹#›</a:t>
            </a:fld>
            <a:endParaRPr lang="en-US"/>
          </a:p>
        </p:txBody>
      </p:sp>
    </p:spTree>
    <p:extLst>
      <p:ext uri="{BB962C8B-B14F-4D97-AF65-F5344CB8AC3E}">
        <p14:creationId xmlns:p14="http://schemas.microsoft.com/office/powerpoint/2010/main" val="3583625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C3EB0-A858-4F41-B0AB-F8AC884558E3}" type="datetimeFigureOut">
              <a:rPr lang="en-US" smtClean="0"/>
              <a:t>11/22/2017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30852D-FE2F-4A5D-AD05-3505823DF541}" type="slidenum">
              <a:rPr lang="en-US" smtClean="0"/>
              <a:t>‹#›</a:t>
            </a:fld>
            <a:endParaRPr lang="en-US"/>
          </a:p>
        </p:txBody>
      </p:sp>
    </p:spTree>
    <p:extLst>
      <p:ext uri="{BB962C8B-B14F-4D97-AF65-F5344CB8AC3E}">
        <p14:creationId xmlns:p14="http://schemas.microsoft.com/office/powerpoint/2010/main" val="156404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C3EB0-A858-4F41-B0AB-F8AC884558E3}" type="datetimeFigureOut">
              <a:rPr lang="en-US" smtClean="0"/>
              <a:t>11/22/2017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30852D-FE2F-4A5D-AD05-3505823DF541}" type="slidenum">
              <a:rPr lang="en-US" smtClean="0"/>
              <a:t>‹#›</a:t>
            </a:fld>
            <a:endParaRPr lang="en-US"/>
          </a:p>
        </p:txBody>
      </p:sp>
    </p:spTree>
    <p:extLst>
      <p:ext uri="{BB962C8B-B14F-4D97-AF65-F5344CB8AC3E}">
        <p14:creationId xmlns:p14="http://schemas.microsoft.com/office/powerpoint/2010/main" val="275513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AC3EB0-A858-4F41-B0AB-F8AC884558E3}" type="datetimeFigureOut">
              <a:rPr lang="en-US" smtClean="0"/>
              <a:t>11/22/2017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30852D-FE2F-4A5D-AD05-3505823DF541}" type="slidenum">
              <a:rPr lang="en-US" smtClean="0"/>
              <a:t>‹#›</a:t>
            </a:fld>
            <a:endParaRPr lang="en-US"/>
          </a:p>
        </p:txBody>
      </p:sp>
    </p:spTree>
    <p:extLst>
      <p:ext uri="{BB962C8B-B14F-4D97-AF65-F5344CB8AC3E}">
        <p14:creationId xmlns:p14="http://schemas.microsoft.com/office/powerpoint/2010/main" val="515313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AC3EB0-A858-4F41-B0AB-F8AC884558E3}" type="datetimeFigureOut">
              <a:rPr lang="en-US" smtClean="0"/>
              <a:t>11/22/2017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30852D-FE2F-4A5D-AD05-3505823DF541}" type="slidenum">
              <a:rPr lang="en-US" smtClean="0"/>
              <a:t>‹#›</a:t>
            </a:fld>
            <a:endParaRPr lang="en-US"/>
          </a:p>
        </p:txBody>
      </p:sp>
    </p:spTree>
    <p:extLst>
      <p:ext uri="{BB962C8B-B14F-4D97-AF65-F5344CB8AC3E}">
        <p14:creationId xmlns:p14="http://schemas.microsoft.com/office/powerpoint/2010/main" val="113724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AC3EB0-A858-4F41-B0AB-F8AC884558E3}" type="datetimeFigureOut">
              <a:rPr lang="en-US" smtClean="0"/>
              <a:t>11/22/2017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30852D-FE2F-4A5D-AD05-3505823DF541}" type="slidenum">
              <a:rPr lang="en-US" smtClean="0"/>
              <a:t>‹#›</a:t>
            </a:fld>
            <a:endParaRPr lang="en-US"/>
          </a:p>
        </p:txBody>
      </p:sp>
    </p:spTree>
    <p:extLst>
      <p:ext uri="{BB962C8B-B14F-4D97-AF65-F5344CB8AC3E}">
        <p14:creationId xmlns:p14="http://schemas.microsoft.com/office/powerpoint/2010/main" val="2034943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AC3EB0-A858-4F41-B0AB-F8AC884558E3}" type="datetimeFigureOut">
              <a:rPr lang="en-US" smtClean="0"/>
              <a:t>11/22/2017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30852D-FE2F-4A5D-AD05-3505823DF541}" type="slidenum">
              <a:rPr lang="en-US" smtClean="0"/>
              <a:t>‹#›</a:t>
            </a:fld>
            <a:endParaRPr lang="en-US"/>
          </a:p>
        </p:txBody>
      </p:sp>
    </p:spTree>
    <p:extLst>
      <p:ext uri="{BB962C8B-B14F-4D97-AF65-F5344CB8AC3E}">
        <p14:creationId xmlns:p14="http://schemas.microsoft.com/office/powerpoint/2010/main" val="508218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AC3EB0-A858-4F41-B0AB-F8AC884558E3}" type="datetimeFigureOut">
              <a:rPr lang="en-US" smtClean="0"/>
              <a:t>11/22/2017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30852D-FE2F-4A5D-AD05-3505823DF541}" type="slidenum">
              <a:rPr lang="en-US" smtClean="0"/>
              <a:t>‹#›</a:t>
            </a:fld>
            <a:endParaRPr lang="en-US"/>
          </a:p>
        </p:txBody>
      </p:sp>
    </p:spTree>
    <p:extLst>
      <p:ext uri="{BB962C8B-B14F-4D97-AF65-F5344CB8AC3E}">
        <p14:creationId xmlns:p14="http://schemas.microsoft.com/office/powerpoint/2010/main" val="2100426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AC3EB0-A858-4F41-B0AB-F8AC884558E3}" type="datetimeFigureOut">
              <a:rPr lang="en-US" smtClean="0"/>
              <a:t>11/22/2017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30852D-FE2F-4A5D-AD05-3505823DF541}" type="slidenum">
              <a:rPr lang="en-US" smtClean="0"/>
              <a:t>‹#›</a:t>
            </a:fld>
            <a:endParaRPr lang="en-US"/>
          </a:p>
        </p:txBody>
      </p:sp>
    </p:spTree>
    <p:extLst>
      <p:ext uri="{BB962C8B-B14F-4D97-AF65-F5344CB8AC3E}">
        <p14:creationId xmlns:p14="http://schemas.microsoft.com/office/powerpoint/2010/main" val="4051288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AC3EB0-A858-4F41-B0AB-F8AC884558E3}" type="datetimeFigureOut">
              <a:rPr lang="en-US" smtClean="0"/>
              <a:t>11/22/2017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30852D-FE2F-4A5D-AD05-3505823DF541}" type="slidenum">
              <a:rPr lang="en-US" smtClean="0"/>
              <a:t>‹#›</a:t>
            </a:fld>
            <a:endParaRPr lang="en-US"/>
          </a:p>
        </p:txBody>
      </p:sp>
    </p:spTree>
    <p:extLst>
      <p:ext uri="{BB962C8B-B14F-4D97-AF65-F5344CB8AC3E}">
        <p14:creationId xmlns:p14="http://schemas.microsoft.com/office/powerpoint/2010/main" val="3965556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AC3EB0-A858-4F41-B0AB-F8AC884558E3}" type="datetimeFigureOut">
              <a:rPr lang="en-US" smtClean="0"/>
              <a:t>11/22/2017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30852D-FE2F-4A5D-AD05-3505823DF541}" type="slidenum">
              <a:rPr lang="en-US" smtClean="0"/>
              <a:t>‹#›</a:t>
            </a:fld>
            <a:endParaRPr lang="en-US"/>
          </a:p>
        </p:txBody>
      </p:sp>
    </p:spTree>
    <p:extLst>
      <p:ext uri="{BB962C8B-B14F-4D97-AF65-F5344CB8AC3E}">
        <p14:creationId xmlns:p14="http://schemas.microsoft.com/office/powerpoint/2010/main" val="4058221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a:xfrm>
            <a:off x="1524000" y="2220686"/>
            <a:ext cx="9144000" cy="1143000"/>
          </a:xfrm>
        </p:spPr>
        <p:txBody>
          <a:bodyPr/>
          <a:lstStyle/>
          <a:p>
            <a:r>
              <a:rPr lang="en-IN" altLang="en-US" dirty="0" smtClean="0"/>
              <a:t>Assembler</a:t>
            </a:r>
          </a:p>
        </p:txBody>
      </p:sp>
    </p:spTree>
    <p:extLst>
      <p:ext uri="{BB962C8B-B14F-4D97-AF65-F5344CB8AC3E}">
        <p14:creationId xmlns:p14="http://schemas.microsoft.com/office/powerpoint/2010/main" val="2772182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1524000" y="1"/>
            <a:ext cx="9144000" cy="676275"/>
          </a:xfrm>
        </p:spPr>
        <p:txBody>
          <a:bodyPr>
            <a:normAutofit fontScale="90000"/>
          </a:bodyPr>
          <a:lstStyle/>
          <a:p>
            <a:r>
              <a:rPr lang="en-US" altLang="en-US" smtClean="0"/>
              <a:t>Two Pass Assemblers (2)</a:t>
            </a:r>
          </a:p>
        </p:txBody>
      </p:sp>
      <p:pic>
        <p:nvPicPr>
          <p:cNvPr id="10752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7288" y="676276"/>
            <a:ext cx="7123112" cy="25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731964" y="3071814"/>
            <a:ext cx="8728075" cy="3786187"/>
          </a:xfrm>
          <a:prstGeom prst="rect">
            <a:avLst/>
          </a:prstGeom>
        </p:spPr>
        <p:txBody>
          <a:bodyPr>
            <a:spAutoFit/>
          </a:bodyPr>
          <a:lstStyle/>
          <a:p>
            <a:pPr>
              <a:defRPr/>
            </a:pPr>
            <a:r>
              <a:rPr lang="en-US" sz="2400" dirty="0">
                <a:latin typeface="Times-Roman--Identity-H"/>
              </a:rPr>
              <a:t>Other information may include</a:t>
            </a:r>
          </a:p>
          <a:p>
            <a:pPr>
              <a:defRPr/>
            </a:pPr>
            <a:endParaRPr lang="en-US" sz="2400" dirty="0">
              <a:latin typeface="Times-Roman--Identity-H"/>
            </a:endParaRPr>
          </a:p>
          <a:p>
            <a:pPr marL="342900" indent="-342900">
              <a:buFontTx/>
              <a:buAutoNum type="arabicPeriod"/>
              <a:defRPr/>
            </a:pPr>
            <a:r>
              <a:rPr lang="en-US" sz="2400" dirty="0">
                <a:latin typeface="Times-Roman--Identity-H"/>
              </a:rPr>
              <a:t>The length of data field associated with symbol.</a:t>
            </a:r>
          </a:p>
          <a:p>
            <a:pPr marL="342900" indent="-342900">
              <a:buFontTx/>
              <a:buAutoNum type="arabicPeriod"/>
              <a:defRPr/>
            </a:pPr>
            <a:endParaRPr lang="en-US" sz="2400" dirty="0">
              <a:latin typeface="Times-Roman--Identity-H"/>
            </a:endParaRPr>
          </a:p>
          <a:p>
            <a:pPr>
              <a:defRPr/>
            </a:pPr>
            <a:r>
              <a:rPr lang="en-US" sz="2400" dirty="0">
                <a:latin typeface="Times-Roman--Identity-H"/>
              </a:rPr>
              <a:t>2. The relocation bits. (Does the symbol change value if the program is loaded at a different address than the assembler assumed?)</a:t>
            </a:r>
          </a:p>
          <a:p>
            <a:pPr>
              <a:defRPr/>
            </a:pPr>
            <a:endParaRPr lang="en-US" sz="2400" dirty="0">
              <a:latin typeface="Times-Roman--Identity-H"/>
            </a:endParaRPr>
          </a:p>
          <a:p>
            <a:pPr>
              <a:defRPr/>
            </a:pPr>
            <a:r>
              <a:rPr lang="en-US" sz="2400" dirty="0">
                <a:latin typeface="Times-Roman--Identity-H"/>
              </a:rPr>
              <a:t>3. Whether or not the symbol is to be accessible outside the procedure.</a:t>
            </a:r>
            <a:endParaRPr lang="en-US" sz="2400" dirty="0"/>
          </a:p>
        </p:txBody>
      </p:sp>
    </p:spTree>
    <p:extLst>
      <p:ext uri="{BB962C8B-B14F-4D97-AF65-F5344CB8AC3E}">
        <p14:creationId xmlns:p14="http://schemas.microsoft.com/office/powerpoint/2010/main" val="11005379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ltLang="en-US" smtClean="0"/>
              <a:t>Two Pass Assemblers (3)</a:t>
            </a:r>
          </a:p>
        </p:txBody>
      </p:sp>
      <p:sp>
        <p:nvSpPr>
          <p:cNvPr id="108547" name="Rectangle 3"/>
          <p:cNvSpPr>
            <a:spLocks noGrp="1" noChangeArrowheads="1"/>
          </p:cNvSpPr>
          <p:nvPr>
            <p:ph type="body" idx="1"/>
          </p:nvPr>
        </p:nvSpPr>
        <p:spPr/>
        <p:txBody>
          <a:bodyPr/>
          <a:lstStyle/>
          <a:p>
            <a:pPr algn="ctr">
              <a:buFontTx/>
              <a:buNone/>
            </a:pPr>
            <a:r>
              <a:rPr lang="en-US" altLang="en-US" smtClean="0"/>
              <a:t>A few excerpts from the opcode table for a Pentium 4 assembler.</a:t>
            </a:r>
          </a:p>
        </p:txBody>
      </p:sp>
      <p:pic>
        <p:nvPicPr>
          <p:cNvPr id="1085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564" y="2228850"/>
            <a:ext cx="7762875"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11291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r>
              <a:rPr lang="en-US" altLang="en-US"/>
              <a:t>Tanenbaum, Structured Computer Organization, Fifth Edition, (c) 2006 Pearson Education, Inc. All rights reserved. 0-13-148521-0 </a:t>
            </a:r>
          </a:p>
        </p:txBody>
      </p:sp>
      <p:sp>
        <p:nvSpPr>
          <p:cNvPr id="88066" name="Rectangle 2"/>
          <p:cNvSpPr>
            <a:spLocks noGrp="1" noChangeArrowheads="1"/>
          </p:cNvSpPr>
          <p:nvPr>
            <p:ph type="title"/>
          </p:nvPr>
        </p:nvSpPr>
        <p:spPr>
          <a:xfrm>
            <a:off x="680155" y="100807"/>
            <a:ext cx="10515600" cy="1325563"/>
          </a:xfrm>
        </p:spPr>
        <p:txBody>
          <a:bodyPr/>
          <a:lstStyle/>
          <a:p>
            <a:r>
              <a:rPr lang="en-US" altLang="en-US" dirty="0"/>
              <a:t>Pass One (1)</a:t>
            </a:r>
          </a:p>
        </p:txBody>
      </p:sp>
      <p:sp>
        <p:nvSpPr>
          <p:cNvPr id="88067" name="Rectangle 3"/>
          <p:cNvSpPr>
            <a:spLocks noGrp="1" noChangeArrowheads="1"/>
          </p:cNvSpPr>
          <p:nvPr>
            <p:ph type="body" idx="1"/>
          </p:nvPr>
        </p:nvSpPr>
        <p:spPr/>
        <p:txBody>
          <a:bodyPr/>
          <a:lstStyle/>
          <a:p>
            <a:pPr algn="ctr">
              <a:buFontTx/>
              <a:buNone/>
            </a:pPr>
            <a:r>
              <a:rPr lang="en-US" altLang="en-US"/>
              <a:t>Pass one of a simple assembler.</a:t>
            </a:r>
          </a:p>
        </p:txBody>
      </p:sp>
      <p:pic>
        <p:nvPicPr>
          <p:cNvPr id="880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5644" y="1516064"/>
            <a:ext cx="9195506" cy="4376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069" name="Text Box 5"/>
          <p:cNvSpPr txBox="1">
            <a:spLocks noChangeArrowheads="1"/>
          </p:cNvSpPr>
          <p:nvPr/>
        </p:nvSpPr>
        <p:spPr bwMode="auto">
          <a:xfrm>
            <a:off x="3276601" y="4608514"/>
            <a:ext cx="14589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b="1">
                <a:latin typeface="Times New Roman" panose="02020603050405020304" pitchFamily="18" charset="0"/>
              </a:rPr>
              <a:t>. . .</a:t>
            </a:r>
          </a:p>
        </p:txBody>
      </p:sp>
    </p:spTree>
    <p:extLst>
      <p:ext uri="{BB962C8B-B14F-4D97-AF65-F5344CB8AC3E}">
        <p14:creationId xmlns:p14="http://schemas.microsoft.com/office/powerpoint/2010/main" val="21252923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1"/>
          </p:nvPr>
        </p:nvSpPr>
        <p:spPr/>
        <p:txBody>
          <a:bodyPr/>
          <a:lstStyle/>
          <a:p>
            <a:r>
              <a:rPr lang="en-US" altLang="en-US"/>
              <a:t>Tanenbaum, Structured Computer Organization, Fifth Edition, (c) 2006 Pearson Education, Inc. All rights reserved. 0-13-148521-0 </a:t>
            </a:r>
          </a:p>
        </p:txBody>
      </p:sp>
      <p:sp>
        <p:nvSpPr>
          <p:cNvPr id="89090" name="Rectangle 2"/>
          <p:cNvSpPr>
            <a:spLocks noGrp="1" noChangeArrowheads="1"/>
          </p:cNvSpPr>
          <p:nvPr>
            <p:ph type="title"/>
          </p:nvPr>
        </p:nvSpPr>
        <p:spPr>
          <a:xfrm>
            <a:off x="838200" y="-67731"/>
            <a:ext cx="10515600" cy="1325563"/>
          </a:xfrm>
        </p:spPr>
        <p:txBody>
          <a:bodyPr/>
          <a:lstStyle/>
          <a:p>
            <a:r>
              <a:rPr lang="en-US" altLang="en-US" dirty="0"/>
              <a:t>Pass One (2)</a:t>
            </a:r>
          </a:p>
        </p:txBody>
      </p:sp>
      <p:sp>
        <p:nvSpPr>
          <p:cNvPr id="89091" name="Rectangle 3"/>
          <p:cNvSpPr>
            <a:spLocks noGrp="1" noChangeArrowheads="1"/>
          </p:cNvSpPr>
          <p:nvPr>
            <p:ph type="body" idx="1"/>
          </p:nvPr>
        </p:nvSpPr>
        <p:spPr/>
        <p:txBody>
          <a:bodyPr/>
          <a:lstStyle/>
          <a:p>
            <a:pPr algn="ctr">
              <a:buFontTx/>
              <a:buNone/>
            </a:pPr>
            <a:r>
              <a:rPr lang="en-US" altLang="en-US"/>
              <a:t>Pass one of a simple assembler.</a:t>
            </a:r>
          </a:p>
        </p:txBody>
      </p:sp>
      <p:pic>
        <p:nvPicPr>
          <p:cNvPr id="8909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147764"/>
            <a:ext cx="8077200" cy="45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094" name="Text Box 6"/>
          <p:cNvSpPr txBox="1">
            <a:spLocks noChangeArrowheads="1"/>
          </p:cNvSpPr>
          <p:nvPr/>
        </p:nvSpPr>
        <p:spPr bwMode="auto">
          <a:xfrm>
            <a:off x="2511426" y="5375275"/>
            <a:ext cx="14589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b="1">
                <a:latin typeface="Times New Roman" panose="02020603050405020304" pitchFamily="18" charset="0"/>
              </a:rPr>
              <a:t>. . .</a:t>
            </a:r>
          </a:p>
        </p:txBody>
      </p:sp>
      <p:sp>
        <p:nvSpPr>
          <p:cNvPr id="89095" name="Text Box 7"/>
          <p:cNvSpPr txBox="1">
            <a:spLocks noChangeArrowheads="1"/>
          </p:cNvSpPr>
          <p:nvPr/>
        </p:nvSpPr>
        <p:spPr bwMode="auto">
          <a:xfrm>
            <a:off x="1866901" y="655639"/>
            <a:ext cx="14589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b="1" dirty="0">
                <a:latin typeface="Times New Roman" panose="02020603050405020304" pitchFamily="18" charset="0"/>
              </a:rPr>
              <a:t>. . .</a:t>
            </a:r>
          </a:p>
        </p:txBody>
      </p:sp>
    </p:spTree>
    <p:extLst>
      <p:ext uri="{BB962C8B-B14F-4D97-AF65-F5344CB8AC3E}">
        <p14:creationId xmlns:p14="http://schemas.microsoft.com/office/powerpoint/2010/main" val="40962646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r>
              <a:rPr lang="en-US" altLang="en-US"/>
              <a:t>Tanenbaum, Structured Computer Organization, Fifth Edition, (c) 2006 Pearson Education, Inc. All rights reserved. 0-13-148521-0 </a:t>
            </a:r>
          </a:p>
        </p:txBody>
      </p:sp>
      <p:sp>
        <p:nvSpPr>
          <p:cNvPr id="90114" name="Rectangle 2"/>
          <p:cNvSpPr>
            <a:spLocks noGrp="1" noChangeArrowheads="1"/>
          </p:cNvSpPr>
          <p:nvPr>
            <p:ph type="title"/>
          </p:nvPr>
        </p:nvSpPr>
        <p:spPr/>
        <p:txBody>
          <a:bodyPr/>
          <a:lstStyle/>
          <a:p>
            <a:r>
              <a:rPr lang="en-US" altLang="en-US"/>
              <a:t>Pass One (3)</a:t>
            </a:r>
          </a:p>
        </p:txBody>
      </p:sp>
      <p:sp>
        <p:nvSpPr>
          <p:cNvPr id="90115" name="Rectangle 3"/>
          <p:cNvSpPr>
            <a:spLocks noGrp="1" noChangeArrowheads="1"/>
          </p:cNvSpPr>
          <p:nvPr>
            <p:ph type="body" idx="1"/>
          </p:nvPr>
        </p:nvSpPr>
        <p:spPr/>
        <p:txBody>
          <a:bodyPr/>
          <a:lstStyle/>
          <a:p>
            <a:pPr algn="ctr">
              <a:buFontTx/>
              <a:buNone/>
            </a:pPr>
            <a:r>
              <a:rPr lang="en-US" altLang="en-US"/>
              <a:t>Pass one of a simple assembler.</a:t>
            </a:r>
          </a:p>
        </p:txBody>
      </p:sp>
      <p:sp>
        <p:nvSpPr>
          <p:cNvPr id="90118" name="Text Box 6"/>
          <p:cNvSpPr txBox="1">
            <a:spLocks noChangeArrowheads="1"/>
          </p:cNvSpPr>
          <p:nvPr/>
        </p:nvSpPr>
        <p:spPr bwMode="auto">
          <a:xfrm>
            <a:off x="1892301" y="1631950"/>
            <a:ext cx="14589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b="1">
                <a:latin typeface="Times New Roman" panose="02020603050405020304" pitchFamily="18" charset="0"/>
              </a:rPr>
              <a:t>. . .</a:t>
            </a:r>
          </a:p>
        </p:txBody>
      </p:sp>
      <p:pic>
        <p:nvPicPr>
          <p:cNvPr id="9011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2175" y="2162175"/>
            <a:ext cx="7867650"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99363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r>
              <a:rPr lang="en-US" altLang="en-US"/>
              <a:t>Tanenbaum, Structured Computer Organization, Fifth Edition, (c) 2006 Pearson Education, Inc. All rights reserved. 0-13-148521-0 </a:t>
            </a:r>
          </a:p>
        </p:txBody>
      </p:sp>
      <p:sp>
        <p:nvSpPr>
          <p:cNvPr id="91138" name="Rectangle 2"/>
          <p:cNvSpPr>
            <a:spLocks noGrp="1" noChangeArrowheads="1"/>
          </p:cNvSpPr>
          <p:nvPr>
            <p:ph type="title"/>
          </p:nvPr>
        </p:nvSpPr>
        <p:spPr/>
        <p:txBody>
          <a:bodyPr/>
          <a:lstStyle/>
          <a:p>
            <a:r>
              <a:rPr lang="en-US" altLang="en-US"/>
              <a:t>Pass Two (1)</a:t>
            </a:r>
          </a:p>
        </p:txBody>
      </p:sp>
      <p:sp>
        <p:nvSpPr>
          <p:cNvPr id="91139" name="Rectangle 3"/>
          <p:cNvSpPr>
            <a:spLocks noGrp="1" noChangeArrowheads="1"/>
          </p:cNvSpPr>
          <p:nvPr>
            <p:ph type="body" idx="1"/>
          </p:nvPr>
        </p:nvSpPr>
        <p:spPr/>
        <p:txBody>
          <a:bodyPr/>
          <a:lstStyle/>
          <a:p>
            <a:pPr algn="ctr">
              <a:buFontTx/>
              <a:buNone/>
            </a:pPr>
            <a:r>
              <a:rPr lang="en-US" altLang="en-US"/>
              <a:t>Pass two of a simple assembler.</a:t>
            </a:r>
          </a:p>
        </p:txBody>
      </p:sp>
      <p:pic>
        <p:nvPicPr>
          <p:cNvPr id="911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1525" y="1395414"/>
            <a:ext cx="7962900" cy="38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141" name="Text Box 5"/>
          <p:cNvSpPr txBox="1">
            <a:spLocks noChangeArrowheads="1"/>
          </p:cNvSpPr>
          <p:nvPr/>
        </p:nvSpPr>
        <p:spPr bwMode="auto">
          <a:xfrm>
            <a:off x="3659188" y="5043489"/>
            <a:ext cx="14589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b="1">
                <a:latin typeface="Times New Roman" panose="02020603050405020304" pitchFamily="18" charset="0"/>
              </a:rPr>
              <a:t>. . .</a:t>
            </a:r>
          </a:p>
        </p:txBody>
      </p:sp>
    </p:spTree>
    <p:extLst>
      <p:ext uri="{BB962C8B-B14F-4D97-AF65-F5344CB8AC3E}">
        <p14:creationId xmlns:p14="http://schemas.microsoft.com/office/powerpoint/2010/main" val="20533552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r>
              <a:rPr lang="en-US" altLang="en-US"/>
              <a:t>Tanenbaum, Structured Computer Organization, Fifth Edition, (c) 2006 Pearson Education, Inc. All rights reserved. 0-13-148521-0 </a:t>
            </a:r>
          </a:p>
        </p:txBody>
      </p:sp>
      <p:sp>
        <p:nvSpPr>
          <p:cNvPr id="92162" name="Rectangle 2"/>
          <p:cNvSpPr>
            <a:spLocks noGrp="1" noChangeArrowheads="1"/>
          </p:cNvSpPr>
          <p:nvPr>
            <p:ph type="title"/>
          </p:nvPr>
        </p:nvSpPr>
        <p:spPr/>
        <p:txBody>
          <a:bodyPr/>
          <a:lstStyle/>
          <a:p>
            <a:r>
              <a:rPr lang="en-US" altLang="en-US"/>
              <a:t>Pass Two (2)</a:t>
            </a:r>
          </a:p>
        </p:txBody>
      </p:sp>
      <p:sp>
        <p:nvSpPr>
          <p:cNvPr id="92163" name="Rectangle 3"/>
          <p:cNvSpPr>
            <a:spLocks noGrp="1" noChangeArrowheads="1"/>
          </p:cNvSpPr>
          <p:nvPr>
            <p:ph type="body" idx="1"/>
          </p:nvPr>
        </p:nvSpPr>
        <p:spPr/>
        <p:txBody>
          <a:bodyPr/>
          <a:lstStyle/>
          <a:p>
            <a:pPr algn="ctr">
              <a:buFontTx/>
              <a:buNone/>
            </a:pPr>
            <a:r>
              <a:rPr lang="en-US" altLang="en-US"/>
              <a:t>Pass two of a simple assembler.</a:t>
            </a:r>
          </a:p>
        </p:txBody>
      </p:sp>
      <p:sp>
        <p:nvSpPr>
          <p:cNvPr id="92165" name="Text Box 5"/>
          <p:cNvSpPr txBox="1">
            <a:spLocks noChangeArrowheads="1"/>
          </p:cNvSpPr>
          <p:nvPr/>
        </p:nvSpPr>
        <p:spPr bwMode="auto">
          <a:xfrm>
            <a:off x="2065338" y="927100"/>
            <a:ext cx="14589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b="1">
                <a:latin typeface="Times New Roman" panose="02020603050405020304" pitchFamily="18" charset="0"/>
              </a:rPr>
              <a:t>. . .</a:t>
            </a:r>
          </a:p>
        </p:txBody>
      </p:sp>
      <p:pic>
        <p:nvPicPr>
          <p:cNvPr id="9216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8388" y="1504950"/>
            <a:ext cx="78105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286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838200" y="365125"/>
            <a:ext cx="10515600" cy="797631"/>
          </a:xfrm>
        </p:spPr>
        <p:txBody>
          <a:bodyPr/>
          <a:lstStyle/>
          <a:p>
            <a:r>
              <a:rPr lang="en-US" altLang="en-US" dirty="0" smtClean="0"/>
              <a:t>The Symbol Table (1)</a:t>
            </a:r>
          </a:p>
        </p:txBody>
      </p:sp>
      <p:sp>
        <p:nvSpPr>
          <p:cNvPr id="115715" name="Rectangle 3"/>
          <p:cNvSpPr>
            <a:spLocks noGrp="1" noChangeArrowheads="1"/>
          </p:cNvSpPr>
          <p:nvPr>
            <p:ph type="body" idx="1"/>
          </p:nvPr>
        </p:nvSpPr>
        <p:spPr>
          <a:xfrm>
            <a:off x="754063" y="1162756"/>
            <a:ext cx="10515600" cy="4351338"/>
          </a:xfrm>
        </p:spPr>
        <p:txBody>
          <a:bodyPr/>
          <a:lstStyle/>
          <a:p>
            <a:pPr algn="ctr">
              <a:lnSpc>
                <a:spcPct val="90000"/>
              </a:lnSpc>
              <a:buFontTx/>
              <a:buNone/>
            </a:pPr>
            <a:r>
              <a:rPr lang="en-US" altLang="en-US" dirty="0" smtClean="0"/>
              <a:t>Hash coding.  (a) Symbols, values, and the hash codes derived from the symbols.</a:t>
            </a:r>
          </a:p>
        </p:txBody>
      </p:sp>
      <p:pic>
        <p:nvPicPr>
          <p:cNvPr id="115716" name="Picture 4" descr="7-12"/>
          <p:cNvPicPr>
            <a:picLocks noChangeAspect="1" noChangeArrowheads="1"/>
          </p:cNvPicPr>
          <p:nvPr/>
        </p:nvPicPr>
        <p:blipFill>
          <a:blip r:embed="rId2">
            <a:extLst>
              <a:ext uri="{28A0092B-C50C-407E-A947-70E740481C1C}">
                <a14:useLocalDpi xmlns:a14="http://schemas.microsoft.com/office/drawing/2010/main" val="0"/>
              </a:ext>
            </a:extLst>
          </a:blip>
          <a:srcRect l="29709" r="30400" b="43140"/>
          <a:stretch>
            <a:fillRect/>
          </a:stretch>
        </p:blipFill>
        <p:spPr bwMode="auto">
          <a:xfrm>
            <a:off x="4278313" y="2265188"/>
            <a:ext cx="3467100" cy="404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71323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ltLang="en-US" smtClean="0"/>
              <a:t>The Symbol Table (2)</a:t>
            </a:r>
          </a:p>
        </p:txBody>
      </p:sp>
      <p:sp>
        <p:nvSpPr>
          <p:cNvPr id="116739" name="Rectangle 4"/>
          <p:cNvSpPr>
            <a:spLocks noGrp="1" noChangeArrowheads="1"/>
          </p:cNvSpPr>
          <p:nvPr>
            <p:ph type="body" idx="1"/>
          </p:nvPr>
        </p:nvSpPr>
        <p:spPr>
          <a:noFill/>
        </p:spPr>
        <p:txBody>
          <a:bodyPr/>
          <a:lstStyle/>
          <a:p>
            <a:pPr algn="ctr">
              <a:lnSpc>
                <a:spcPct val="90000"/>
              </a:lnSpc>
              <a:buFontTx/>
              <a:buNone/>
            </a:pPr>
            <a:r>
              <a:rPr lang="en-US" altLang="en-US" smtClean="0"/>
              <a:t>Hash coding. </a:t>
            </a:r>
            <a:r>
              <a:rPr lang="en-US" altLang="en-US" smtClean="0">
                <a:solidFill>
                  <a:schemeClr val="accent2"/>
                </a:solidFill>
              </a:rPr>
              <a:t> </a:t>
            </a:r>
            <a:r>
              <a:rPr lang="en-US" altLang="en-US" smtClean="0"/>
              <a:t>(b) Eight-entry hash table with linked lists of symbols and values.</a:t>
            </a:r>
          </a:p>
        </p:txBody>
      </p:sp>
      <p:pic>
        <p:nvPicPr>
          <p:cNvPr id="116740" name="Picture 5" descr="7-12"/>
          <p:cNvPicPr>
            <a:picLocks noChangeAspect="1" noChangeArrowheads="1"/>
          </p:cNvPicPr>
          <p:nvPr/>
        </p:nvPicPr>
        <p:blipFill>
          <a:blip r:embed="rId2">
            <a:extLst>
              <a:ext uri="{28A0092B-C50C-407E-A947-70E740481C1C}">
                <a14:useLocalDpi xmlns:a14="http://schemas.microsoft.com/office/drawing/2010/main" val="0"/>
              </a:ext>
            </a:extLst>
          </a:blip>
          <a:srcRect t="52238"/>
          <a:stretch>
            <a:fillRect/>
          </a:stretch>
        </p:blipFill>
        <p:spPr bwMode="auto">
          <a:xfrm>
            <a:off x="2083683" y="2882901"/>
            <a:ext cx="7558087" cy="295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41" name="Rectangle 6"/>
          <p:cNvSpPr>
            <a:spLocks noChangeArrowheads="1"/>
          </p:cNvSpPr>
          <p:nvPr/>
        </p:nvSpPr>
        <p:spPr bwMode="auto">
          <a:xfrm>
            <a:off x="10490906" y="6052343"/>
            <a:ext cx="1147763"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41422254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ltLang="en-US" dirty="0" smtClean="0"/>
              <a:t>Linking and Loading </a:t>
            </a:r>
          </a:p>
        </p:txBody>
      </p:sp>
      <p:sp>
        <p:nvSpPr>
          <p:cNvPr id="117763" name="Rectangle 3"/>
          <p:cNvSpPr>
            <a:spLocks noGrp="1" noChangeArrowheads="1"/>
          </p:cNvSpPr>
          <p:nvPr>
            <p:ph type="body" idx="1"/>
          </p:nvPr>
        </p:nvSpPr>
        <p:spPr/>
        <p:txBody>
          <a:bodyPr/>
          <a:lstStyle/>
          <a:p>
            <a:pPr algn="ctr">
              <a:lnSpc>
                <a:spcPct val="90000"/>
              </a:lnSpc>
              <a:buFontTx/>
              <a:buNone/>
            </a:pPr>
            <a:r>
              <a:rPr lang="en-US" altLang="en-US" sz="2200" dirty="0"/>
              <a:t>Generation of an executable binary program from a collection of</a:t>
            </a:r>
          </a:p>
          <a:p>
            <a:pPr algn="ctr">
              <a:lnSpc>
                <a:spcPct val="90000"/>
              </a:lnSpc>
              <a:buFontTx/>
              <a:buNone/>
            </a:pPr>
            <a:r>
              <a:rPr lang="en-US" altLang="en-US" sz="2200" dirty="0"/>
              <a:t>independently translated source procedures requires using a linker.</a:t>
            </a:r>
          </a:p>
        </p:txBody>
      </p:sp>
      <p:pic>
        <p:nvPicPr>
          <p:cNvPr id="117764" name="Picture 4" descr="7-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7208" y="2938640"/>
            <a:ext cx="8013700" cy="274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40792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736600" y="88899"/>
            <a:ext cx="10515600" cy="1325563"/>
          </a:xfrm>
        </p:spPr>
        <p:txBody>
          <a:bodyPr/>
          <a:lstStyle/>
          <a:p>
            <a:r>
              <a:rPr lang="en-US" altLang="en-US" dirty="0"/>
              <a:t>Why Use Assembly Language?</a:t>
            </a:r>
          </a:p>
        </p:txBody>
      </p:sp>
      <p:sp>
        <p:nvSpPr>
          <p:cNvPr id="75779" name="Rectangle 3"/>
          <p:cNvSpPr>
            <a:spLocks noGrp="1" noChangeArrowheads="1"/>
          </p:cNvSpPr>
          <p:nvPr>
            <p:ph type="body" idx="1"/>
          </p:nvPr>
        </p:nvSpPr>
        <p:spPr>
          <a:xfrm>
            <a:off x="838200" y="1309511"/>
            <a:ext cx="10515600" cy="4867452"/>
          </a:xfrm>
        </p:spPr>
        <p:txBody>
          <a:bodyPr/>
          <a:lstStyle/>
          <a:p>
            <a:pPr algn="ctr">
              <a:lnSpc>
                <a:spcPct val="90000"/>
              </a:lnSpc>
              <a:buFontTx/>
              <a:buNone/>
            </a:pPr>
            <a:r>
              <a:rPr lang="en-US" altLang="en-US" dirty="0"/>
              <a:t>Comparison of assembly language and high-level language </a:t>
            </a:r>
          </a:p>
          <a:p>
            <a:pPr algn="ctr">
              <a:lnSpc>
                <a:spcPct val="90000"/>
              </a:lnSpc>
              <a:buFontTx/>
              <a:buNone/>
            </a:pPr>
            <a:r>
              <a:rPr lang="en-US" altLang="en-US" dirty="0"/>
              <a:t>programming, with and without tuning.</a:t>
            </a:r>
          </a:p>
        </p:txBody>
      </p:sp>
      <p:pic>
        <p:nvPicPr>
          <p:cNvPr id="757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9821" y="2328862"/>
            <a:ext cx="7381875"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0987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ltLang="en-US" dirty="0" smtClean="0"/>
              <a:t>Tasks Performed by the Linker (1)</a:t>
            </a:r>
          </a:p>
        </p:txBody>
      </p:sp>
      <p:sp>
        <p:nvSpPr>
          <p:cNvPr id="118787" name="Rectangle 3"/>
          <p:cNvSpPr>
            <a:spLocks noGrp="1" noChangeArrowheads="1"/>
          </p:cNvSpPr>
          <p:nvPr>
            <p:ph type="body" idx="1"/>
          </p:nvPr>
        </p:nvSpPr>
        <p:spPr/>
        <p:txBody>
          <a:bodyPr/>
          <a:lstStyle/>
          <a:p>
            <a:pPr algn="ctr">
              <a:buFontTx/>
              <a:buNone/>
            </a:pPr>
            <a:r>
              <a:rPr lang="en-US" altLang="en-US" dirty="0" smtClean="0"/>
              <a:t>Each module has its own address space, starting at 0.</a:t>
            </a:r>
          </a:p>
        </p:txBody>
      </p:sp>
      <p:pic>
        <p:nvPicPr>
          <p:cNvPr id="118788" name="Picture 4" descr="7-14"/>
          <p:cNvPicPr>
            <a:picLocks noChangeAspect="1" noChangeArrowheads="1"/>
          </p:cNvPicPr>
          <p:nvPr/>
        </p:nvPicPr>
        <p:blipFill>
          <a:blip r:embed="rId2">
            <a:extLst>
              <a:ext uri="{28A0092B-C50C-407E-A947-70E740481C1C}">
                <a14:useLocalDpi xmlns:a14="http://schemas.microsoft.com/office/drawing/2010/main" val="0"/>
              </a:ext>
            </a:extLst>
          </a:blip>
          <a:srcRect r="60184" b="52710"/>
          <a:stretch>
            <a:fillRect/>
          </a:stretch>
        </p:blipFill>
        <p:spPr bwMode="auto">
          <a:xfrm>
            <a:off x="3676650" y="2557816"/>
            <a:ext cx="42926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25989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ltLang="en-US" smtClean="0"/>
              <a:t>Tasks Performed by the Linker (2)</a:t>
            </a:r>
          </a:p>
        </p:txBody>
      </p:sp>
      <p:sp>
        <p:nvSpPr>
          <p:cNvPr id="119811" name="Rectangle 3"/>
          <p:cNvSpPr>
            <a:spLocks noGrp="1" noChangeArrowheads="1"/>
          </p:cNvSpPr>
          <p:nvPr>
            <p:ph type="body" idx="1"/>
          </p:nvPr>
        </p:nvSpPr>
        <p:spPr/>
        <p:txBody>
          <a:bodyPr/>
          <a:lstStyle/>
          <a:p>
            <a:pPr algn="ctr">
              <a:buFontTx/>
              <a:buNone/>
            </a:pPr>
            <a:r>
              <a:rPr lang="en-US" altLang="en-US" smtClean="0"/>
              <a:t>Each module has its own address space, starting at 0.</a:t>
            </a:r>
          </a:p>
        </p:txBody>
      </p:sp>
      <p:pic>
        <p:nvPicPr>
          <p:cNvPr id="119812" name="Picture 4" descr="7-14"/>
          <p:cNvPicPr>
            <a:picLocks noChangeAspect="1" noChangeArrowheads="1"/>
          </p:cNvPicPr>
          <p:nvPr/>
        </p:nvPicPr>
        <p:blipFill>
          <a:blip r:embed="rId2">
            <a:extLst>
              <a:ext uri="{28A0092B-C50C-407E-A947-70E740481C1C}">
                <a14:useLocalDpi xmlns:a14="http://schemas.microsoft.com/office/drawing/2010/main" val="0"/>
              </a:ext>
            </a:extLst>
          </a:blip>
          <a:srcRect l="53275" r="1282" b="36580"/>
          <a:stretch>
            <a:fillRect/>
          </a:stretch>
        </p:blipFill>
        <p:spPr bwMode="auto">
          <a:xfrm>
            <a:off x="3964870" y="2600502"/>
            <a:ext cx="3798888" cy="411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72351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en-US" smtClean="0"/>
              <a:t>Tasks Performed by the Linker (3)</a:t>
            </a:r>
          </a:p>
        </p:txBody>
      </p:sp>
      <p:sp>
        <p:nvSpPr>
          <p:cNvPr id="120835" name="Rectangle 3"/>
          <p:cNvSpPr>
            <a:spLocks noGrp="1" noChangeArrowheads="1"/>
          </p:cNvSpPr>
          <p:nvPr>
            <p:ph type="body" idx="1"/>
          </p:nvPr>
        </p:nvSpPr>
        <p:spPr/>
        <p:txBody>
          <a:bodyPr/>
          <a:lstStyle/>
          <a:p>
            <a:pPr algn="ctr">
              <a:buFontTx/>
              <a:buNone/>
            </a:pPr>
            <a:r>
              <a:rPr lang="en-US" altLang="en-US" smtClean="0"/>
              <a:t>Each module has its own address space, starting at 0.</a:t>
            </a:r>
          </a:p>
        </p:txBody>
      </p:sp>
      <p:pic>
        <p:nvPicPr>
          <p:cNvPr id="120836" name="Picture 4" descr="7-14"/>
          <p:cNvPicPr>
            <a:picLocks noChangeAspect="1" noChangeArrowheads="1"/>
          </p:cNvPicPr>
          <p:nvPr/>
        </p:nvPicPr>
        <p:blipFill>
          <a:blip r:embed="rId2">
            <a:extLst>
              <a:ext uri="{28A0092B-C50C-407E-A947-70E740481C1C}">
                <a14:useLocalDpi xmlns:a14="http://schemas.microsoft.com/office/drawing/2010/main" val="0"/>
              </a:ext>
            </a:extLst>
          </a:blip>
          <a:srcRect l="-10991" t="46147" r="59691" b="-9863"/>
          <a:stretch>
            <a:fillRect/>
          </a:stretch>
        </p:blipFill>
        <p:spPr bwMode="auto">
          <a:xfrm>
            <a:off x="3326341" y="2595563"/>
            <a:ext cx="4414838" cy="426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59226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en-US" smtClean="0"/>
              <a:t>Tasks Performed by the Linker (4)</a:t>
            </a:r>
          </a:p>
        </p:txBody>
      </p:sp>
      <p:sp>
        <p:nvSpPr>
          <p:cNvPr id="121859" name="Rectangle 3"/>
          <p:cNvSpPr>
            <a:spLocks noGrp="1" noChangeArrowheads="1"/>
          </p:cNvSpPr>
          <p:nvPr>
            <p:ph type="body" idx="1"/>
          </p:nvPr>
        </p:nvSpPr>
        <p:spPr/>
        <p:txBody>
          <a:bodyPr/>
          <a:lstStyle/>
          <a:p>
            <a:pPr algn="ctr">
              <a:buFontTx/>
              <a:buNone/>
            </a:pPr>
            <a:r>
              <a:rPr lang="en-US" altLang="en-US" smtClean="0"/>
              <a:t>Each module has its own address space, starting at 0.</a:t>
            </a:r>
          </a:p>
        </p:txBody>
      </p:sp>
      <p:pic>
        <p:nvPicPr>
          <p:cNvPr id="121860" name="Picture 4" descr="7-14"/>
          <p:cNvPicPr>
            <a:picLocks noChangeAspect="1" noChangeArrowheads="1"/>
          </p:cNvPicPr>
          <p:nvPr/>
        </p:nvPicPr>
        <p:blipFill>
          <a:blip r:embed="rId2">
            <a:extLst>
              <a:ext uri="{28A0092B-C50C-407E-A947-70E740481C1C}">
                <a14:useLocalDpi xmlns:a14="http://schemas.microsoft.com/office/drawing/2010/main" val="0"/>
              </a:ext>
            </a:extLst>
          </a:blip>
          <a:srcRect l="52875" t="62683" r="-4169" b="-9756"/>
          <a:stretch>
            <a:fillRect/>
          </a:stretch>
        </p:blipFill>
        <p:spPr bwMode="auto">
          <a:xfrm>
            <a:off x="3496559" y="3112382"/>
            <a:ext cx="4795837" cy="342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60814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270933" y="0"/>
            <a:ext cx="7045855" cy="1143000"/>
          </a:xfrm>
        </p:spPr>
        <p:txBody>
          <a:bodyPr>
            <a:normAutofit fontScale="90000"/>
          </a:bodyPr>
          <a:lstStyle/>
          <a:p>
            <a:r>
              <a:rPr lang="en-US" altLang="en-US" dirty="0" smtClean="0"/>
              <a:t>Tasks Performed by the Linker (5)</a:t>
            </a:r>
          </a:p>
        </p:txBody>
      </p:sp>
      <p:sp>
        <p:nvSpPr>
          <p:cNvPr id="122883" name="Rectangle 3"/>
          <p:cNvSpPr>
            <a:spLocks noGrp="1" noChangeArrowheads="1"/>
          </p:cNvSpPr>
          <p:nvPr>
            <p:ph type="body" idx="1"/>
          </p:nvPr>
        </p:nvSpPr>
        <p:spPr>
          <a:xfrm>
            <a:off x="882828" y="2591594"/>
            <a:ext cx="5983287" cy="838200"/>
          </a:xfrm>
        </p:spPr>
        <p:txBody>
          <a:bodyPr>
            <a:normAutofit fontScale="77500" lnSpcReduction="20000"/>
          </a:bodyPr>
          <a:lstStyle/>
          <a:p>
            <a:pPr>
              <a:buFontTx/>
              <a:buNone/>
            </a:pPr>
            <a:r>
              <a:rPr lang="en-US" altLang="en-US" dirty="0" smtClean="0"/>
              <a:t>The object modules after being positioned in the binary image but before being relocated and linked.</a:t>
            </a:r>
          </a:p>
        </p:txBody>
      </p:sp>
      <p:pic>
        <p:nvPicPr>
          <p:cNvPr id="122884" name="Picture 6" descr="7-15"/>
          <p:cNvPicPr>
            <a:picLocks noChangeAspect="1" noChangeArrowheads="1"/>
          </p:cNvPicPr>
          <p:nvPr/>
        </p:nvPicPr>
        <p:blipFill>
          <a:blip r:embed="rId2" cstate="print">
            <a:extLst>
              <a:ext uri="{28A0092B-C50C-407E-A947-70E740481C1C}">
                <a14:useLocalDpi xmlns:a14="http://schemas.microsoft.com/office/drawing/2010/main" val="0"/>
              </a:ext>
            </a:extLst>
          </a:blip>
          <a:srcRect l="-1566" r="50316"/>
          <a:stretch>
            <a:fillRect/>
          </a:stretch>
        </p:blipFill>
        <p:spPr bwMode="auto">
          <a:xfrm>
            <a:off x="7316789" y="58738"/>
            <a:ext cx="3273425" cy="674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53918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1649413" y="34925"/>
            <a:ext cx="5522912" cy="1143000"/>
          </a:xfrm>
        </p:spPr>
        <p:txBody>
          <a:bodyPr>
            <a:normAutofit fontScale="90000"/>
          </a:bodyPr>
          <a:lstStyle/>
          <a:p>
            <a:r>
              <a:rPr lang="en-US" altLang="en-US" smtClean="0"/>
              <a:t>Tasks Performed by the Linker (6)</a:t>
            </a:r>
          </a:p>
        </p:txBody>
      </p:sp>
      <p:sp>
        <p:nvSpPr>
          <p:cNvPr id="123907" name="Rectangle 3"/>
          <p:cNvSpPr>
            <a:spLocks noGrp="1" noChangeArrowheads="1"/>
          </p:cNvSpPr>
          <p:nvPr>
            <p:ph type="body" idx="1"/>
          </p:nvPr>
        </p:nvSpPr>
        <p:spPr>
          <a:xfrm>
            <a:off x="1776413" y="2228851"/>
            <a:ext cx="5395912" cy="2841625"/>
          </a:xfrm>
        </p:spPr>
        <p:txBody>
          <a:bodyPr/>
          <a:lstStyle/>
          <a:p>
            <a:pPr>
              <a:buFontTx/>
              <a:buNone/>
            </a:pPr>
            <a:r>
              <a:rPr lang="en-US" altLang="en-US" smtClean="0"/>
              <a:t>The same object modules after linking and after relocation has been performed.  </a:t>
            </a:r>
          </a:p>
          <a:p>
            <a:pPr>
              <a:buFontTx/>
              <a:buNone/>
            </a:pPr>
            <a:endParaRPr lang="en-US" altLang="en-US" smtClean="0"/>
          </a:p>
          <a:p>
            <a:pPr>
              <a:buFontTx/>
              <a:buNone/>
            </a:pPr>
            <a:r>
              <a:rPr lang="en-US" altLang="en-US" smtClean="0"/>
              <a:t>Together they form an executable binary program, ready to run </a:t>
            </a:r>
          </a:p>
        </p:txBody>
      </p:sp>
      <p:pic>
        <p:nvPicPr>
          <p:cNvPr id="123908" name="Picture 4" descr="7-15"/>
          <p:cNvPicPr>
            <a:picLocks noChangeAspect="1" noChangeArrowheads="1"/>
          </p:cNvPicPr>
          <p:nvPr/>
        </p:nvPicPr>
        <p:blipFill>
          <a:blip r:embed="rId2" cstate="print">
            <a:extLst>
              <a:ext uri="{28A0092B-C50C-407E-A947-70E740481C1C}">
                <a14:useLocalDpi xmlns:a14="http://schemas.microsoft.com/office/drawing/2010/main" val="0"/>
              </a:ext>
            </a:extLst>
          </a:blip>
          <a:srcRect l="51083"/>
          <a:stretch>
            <a:fillRect/>
          </a:stretch>
        </p:blipFill>
        <p:spPr bwMode="auto">
          <a:xfrm>
            <a:off x="7553325" y="34926"/>
            <a:ext cx="2865438" cy="682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14485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838200" y="153195"/>
            <a:ext cx="10515600" cy="1325563"/>
          </a:xfrm>
        </p:spPr>
        <p:txBody>
          <a:bodyPr/>
          <a:lstStyle/>
          <a:p>
            <a:r>
              <a:rPr lang="en-US" altLang="en-US" dirty="0" smtClean="0"/>
              <a:t>Structure of an Object Module</a:t>
            </a:r>
          </a:p>
        </p:txBody>
      </p:sp>
      <p:sp>
        <p:nvSpPr>
          <p:cNvPr id="124931" name="Rectangle 3"/>
          <p:cNvSpPr>
            <a:spLocks noGrp="1" noChangeArrowheads="1"/>
          </p:cNvSpPr>
          <p:nvPr>
            <p:ph type="body" idx="1"/>
          </p:nvPr>
        </p:nvSpPr>
        <p:spPr>
          <a:xfrm>
            <a:off x="1524000" y="5862638"/>
            <a:ext cx="9144000" cy="690562"/>
          </a:xfrm>
        </p:spPr>
        <p:txBody>
          <a:bodyPr/>
          <a:lstStyle/>
          <a:p>
            <a:pPr algn="ctr">
              <a:buFontTx/>
              <a:buNone/>
            </a:pPr>
            <a:r>
              <a:rPr lang="en-US" altLang="en-US" sz="2300"/>
              <a:t>The internal structure of an object module produced by a translator.</a:t>
            </a:r>
            <a:endParaRPr lang="en-US" altLang="en-US" smtClean="0"/>
          </a:p>
        </p:txBody>
      </p:sp>
      <p:pic>
        <p:nvPicPr>
          <p:cNvPr id="124932" name="Picture 4" descr="7-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694" y="1478758"/>
            <a:ext cx="2614612"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8110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1785938" y="0"/>
            <a:ext cx="6210300" cy="1143000"/>
          </a:xfrm>
        </p:spPr>
        <p:txBody>
          <a:bodyPr>
            <a:normAutofit fontScale="90000"/>
          </a:bodyPr>
          <a:lstStyle/>
          <a:p>
            <a:r>
              <a:rPr lang="en-US" altLang="en-US" smtClean="0"/>
              <a:t>Binding Time and Dynamic Relocation</a:t>
            </a:r>
          </a:p>
        </p:txBody>
      </p:sp>
      <p:sp>
        <p:nvSpPr>
          <p:cNvPr id="125955" name="Rectangle 3"/>
          <p:cNvSpPr>
            <a:spLocks noGrp="1" noChangeArrowheads="1"/>
          </p:cNvSpPr>
          <p:nvPr>
            <p:ph type="body" idx="1"/>
          </p:nvPr>
        </p:nvSpPr>
        <p:spPr>
          <a:xfrm>
            <a:off x="1758950" y="3121026"/>
            <a:ext cx="5842000" cy="1736725"/>
          </a:xfrm>
        </p:spPr>
        <p:txBody>
          <a:bodyPr>
            <a:normAutofit lnSpcReduction="10000"/>
          </a:bodyPr>
          <a:lstStyle/>
          <a:p>
            <a:pPr>
              <a:lnSpc>
                <a:spcPct val="90000"/>
              </a:lnSpc>
              <a:buFontTx/>
              <a:buNone/>
            </a:pPr>
            <a:r>
              <a:rPr lang="en-US" altLang="en-US" sz="2200"/>
              <a:t>The relocated binary program of previous one moved up 300 addresses.  </a:t>
            </a:r>
          </a:p>
          <a:p>
            <a:pPr>
              <a:lnSpc>
                <a:spcPct val="90000"/>
              </a:lnSpc>
              <a:buFontTx/>
              <a:buNone/>
            </a:pPr>
            <a:endParaRPr lang="en-US" altLang="en-US" sz="2200"/>
          </a:p>
          <a:p>
            <a:pPr>
              <a:lnSpc>
                <a:spcPct val="90000"/>
              </a:lnSpc>
              <a:buFontTx/>
              <a:buNone/>
            </a:pPr>
            <a:r>
              <a:rPr lang="en-US" altLang="en-US" sz="2200"/>
              <a:t>Many instructions now refer to an incorrect memory address.</a:t>
            </a:r>
            <a:endParaRPr lang="en-US" altLang="en-US" smtClean="0"/>
          </a:p>
        </p:txBody>
      </p:sp>
      <p:pic>
        <p:nvPicPr>
          <p:cNvPr id="125956" name="Picture 4" descr="7-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0951" y="69850"/>
            <a:ext cx="2974975" cy="678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63635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3"/>
          <p:cNvSpPr>
            <a:spLocks noChangeArrowheads="1"/>
          </p:cNvSpPr>
          <p:nvPr/>
        </p:nvSpPr>
        <p:spPr bwMode="auto">
          <a:xfrm>
            <a:off x="1630363" y="168276"/>
            <a:ext cx="8775700" cy="637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just"/>
            <a:r>
              <a:rPr lang="en-US" altLang="en-US" sz="2400" b="0"/>
              <a:t>The problem of moving programs that have already been linked and relocated is intimately related to the time at which the final binding of symbolic names onto absolute physical memory addresses is completed.</a:t>
            </a:r>
            <a:endParaRPr lang="en-US" altLang="en-US" sz="2400" b="0">
              <a:latin typeface="Times-Roman--Identity-H"/>
            </a:endParaRPr>
          </a:p>
          <a:p>
            <a:pPr algn="just"/>
            <a:endParaRPr lang="en-US" altLang="en-US" sz="2400" b="0">
              <a:latin typeface="Times-Roman--Identity-H"/>
            </a:endParaRPr>
          </a:p>
          <a:p>
            <a:pPr algn="just"/>
            <a:r>
              <a:rPr lang="en-US" altLang="en-US" sz="2400" b="0">
                <a:latin typeface="Times-Roman--Identity-H"/>
              </a:rPr>
              <a:t>When a program is written it contains symbolic names for memory addresses, for example, </a:t>
            </a:r>
            <a:r>
              <a:rPr lang="en-US" altLang="en-US" sz="2400" b="0">
                <a:latin typeface="Helvetica--Identity-H"/>
              </a:rPr>
              <a:t>BR L</a:t>
            </a:r>
            <a:r>
              <a:rPr lang="en-US" altLang="en-US" sz="2400" b="0">
                <a:latin typeface="Times-Roman--Identity-H"/>
              </a:rPr>
              <a:t>. </a:t>
            </a:r>
          </a:p>
          <a:p>
            <a:pPr algn="just"/>
            <a:endParaRPr lang="en-US" altLang="en-US" sz="2400" b="0">
              <a:latin typeface="Times-Roman--Identity-H"/>
            </a:endParaRPr>
          </a:p>
          <a:p>
            <a:pPr algn="just"/>
            <a:r>
              <a:rPr lang="en-US" altLang="en-US" sz="2400" b="0">
                <a:latin typeface="Times-Roman--Identity-H"/>
              </a:rPr>
              <a:t>The time at which the actual main memory address corresponding to </a:t>
            </a:r>
            <a:r>
              <a:rPr lang="en-US" altLang="en-US" sz="2400" b="0" i="1">
                <a:latin typeface="Times-Italic--Identity-H"/>
              </a:rPr>
              <a:t>L </a:t>
            </a:r>
            <a:r>
              <a:rPr lang="en-US" altLang="en-US" sz="2400" b="0">
                <a:latin typeface="Times-Roman--Identity-H"/>
              </a:rPr>
              <a:t>is determined is called the </a:t>
            </a:r>
            <a:r>
              <a:rPr lang="en-US" altLang="en-US" sz="2400">
                <a:latin typeface="Times-Bold--Identity-H"/>
              </a:rPr>
              <a:t>binding time</a:t>
            </a:r>
            <a:r>
              <a:rPr lang="en-US" altLang="en-US" sz="2400" b="0">
                <a:latin typeface="Times-Roman--Identity-H"/>
              </a:rPr>
              <a:t>. </a:t>
            </a:r>
          </a:p>
          <a:p>
            <a:pPr algn="just"/>
            <a:endParaRPr lang="en-US" altLang="en-US" sz="2400" b="0">
              <a:latin typeface="Times-Roman--Identity-H"/>
            </a:endParaRPr>
          </a:p>
          <a:p>
            <a:pPr algn="just"/>
            <a:r>
              <a:rPr lang="en-US" altLang="en-US" sz="2400" b="0">
                <a:latin typeface="Times-Roman--Identity-H"/>
              </a:rPr>
              <a:t>At least six possibilities for the binding time exist:</a:t>
            </a:r>
          </a:p>
          <a:p>
            <a:pPr lvl="2"/>
            <a:r>
              <a:rPr lang="en-US" altLang="en-US" sz="2000" b="0"/>
              <a:t>1.When the program is written.</a:t>
            </a:r>
          </a:p>
          <a:p>
            <a:pPr lvl="2"/>
            <a:r>
              <a:rPr lang="en-US" altLang="en-US" sz="2000" b="0"/>
              <a:t>2. When the program is translated.</a:t>
            </a:r>
          </a:p>
          <a:p>
            <a:pPr lvl="2"/>
            <a:r>
              <a:rPr lang="en-US" altLang="en-US" sz="2000" b="0"/>
              <a:t>3. When the program is linked but before it is loaded.</a:t>
            </a:r>
          </a:p>
          <a:p>
            <a:pPr lvl="2"/>
            <a:r>
              <a:rPr lang="en-US" altLang="en-US" sz="2000" b="0"/>
              <a:t>4. When the program is loaded.</a:t>
            </a:r>
          </a:p>
          <a:p>
            <a:pPr lvl="2"/>
            <a:r>
              <a:rPr lang="en-US" altLang="en-US" sz="2000" b="0"/>
              <a:t>5. When a base register used for addressing is loaded.</a:t>
            </a:r>
          </a:p>
          <a:p>
            <a:pPr lvl="2"/>
            <a:r>
              <a:rPr lang="en-US" altLang="en-US" sz="2000" b="0"/>
              <a:t>6. When the instruction containing the address is executed.</a:t>
            </a:r>
            <a:endParaRPr lang="en-US" altLang="en-US" sz="2000"/>
          </a:p>
        </p:txBody>
      </p:sp>
    </p:spTree>
    <p:extLst>
      <p:ext uri="{BB962C8B-B14F-4D97-AF65-F5344CB8AC3E}">
        <p14:creationId xmlns:p14="http://schemas.microsoft.com/office/powerpoint/2010/main" val="30224079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3"/>
          <p:cNvSpPr>
            <a:spLocks noChangeArrowheads="1"/>
          </p:cNvSpPr>
          <p:nvPr/>
        </p:nvSpPr>
        <p:spPr bwMode="auto">
          <a:xfrm>
            <a:off x="1725614" y="663575"/>
            <a:ext cx="8740775"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just"/>
            <a:r>
              <a:rPr lang="en-US" altLang="en-US" sz="2400" b="0">
                <a:latin typeface="Times-Roman--Identity-H"/>
              </a:rPr>
              <a:t>Two related issues are involved here. </a:t>
            </a:r>
          </a:p>
          <a:p>
            <a:pPr algn="just"/>
            <a:r>
              <a:rPr lang="en-US" altLang="en-US" sz="2400" b="0">
                <a:latin typeface="Times-Roman--Identity-H"/>
              </a:rPr>
              <a:t>	First, there is the question of when symbolic names are bound to virtual 	addresses. </a:t>
            </a:r>
          </a:p>
          <a:p>
            <a:pPr algn="just"/>
            <a:r>
              <a:rPr lang="en-US" altLang="en-US" sz="2400" b="0">
                <a:latin typeface="Times-Roman--Identity-H"/>
              </a:rPr>
              <a:t>	Second, there is a question of when virtual addresses are bound to 	physical addresses. </a:t>
            </a:r>
          </a:p>
          <a:p>
            <a:pPr algn="just"/>
            <a:r>
              <a:rPr lang="en-US" altLang="en-US" sz="2400" b="0">
                <a:latin typeface="Times-Roman--Identity-H"/>
              </a:rPr>
              <a:t>	</a:t>
            </a:r>
          </a:p>
          <a:p>
            <a:pPr algn="just"/>
            <a:r>
              <a:rPr lang="en-US" altLang="en-US" sz="2400" b="0">
                <a:latin typeface="Times-Roman--Identity-H"/>
              </a:rPr>
              <a:t>Only when both operations have taken place is binding complete. </a:t>
            </a:r>
          </a:p>
          <a:p>
            <a:pPr algn="just"/>
            <a:endParaRPr lang="en-US" altLang="en-US" sz="2400" b="0">
              <a:latin typeface="Times-Roman--Identity-H"/>
            </a:endParaRPr>
          </a:p>
          <a:p>
            <a:pPr algn="just"/>
            <a:r>
              <a:rPr lang="en-US" altLang="en-US" sz="2400" b="0">
                <a:latin typeface="Times-Roman--Identity-H"/>
              </a:rPr>
              <a:t>When the linker merges the separate address spaces of the object modules into a single linear address space, it is, in fact, creating a virtual address space. </a:t>
            </a:r>
          </a:p>
          <a:p>
            <a:pPr algn="just"/>
            <a:endParaRPr lang="en-US" altLang="en-US" sz="2400" b="0">
              <a:latin typeface="Times-Roman--Identity-H"/>
            </a:endParaRPr>
          </a:p>
          <a:p>
            <a:pPr algn="just"/>
            <a:r>
              <a:rPr lang="en-US" altLang="en-US" sz="2400" b="0">
                <a:latin typeface="Times-Roman--Identity-H"/>
              </a:rPr>
              <a:t>The relocation and linking serve to bind symbolic names onto specific virtual addresses.</a:t>
            </a:r>
            <a:endParaRPr lang="en-US" altLang="en-US" sz="2400"/>
          </a:p>
        </p:txBody>
      </p:sp>
    </p:spTree>
    <p:extLst>
      <p:ext uri="{BB962C8B-B14F-4D97-AF65-F5344CB8AC3E}">
        <p14:creationId xmlns:p14="http://schemas.microsoft.com/office/powerpoint/2010/main" val="11859166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ltLang="en-US" smtClean="0"/>
              <a:t>Macro Definition, Call, Expansion (1)</a:t>
            </a:r>
          </a:p>
        </p:txBody>
      </p:sp>
      <p:sp>
        <p:nvSpPr>
          <p:cNvPr id="99331" name="Rectangle 3"/>
          <p:cNvSpPr>
            <a:spLocks noGrp="1" noChangeArrowheads="1"/>
          </p:cNvSpPr>
          <p:nvPr>
            <p:ph type="body" idx="1"/>
          </p:nvPr>
        </p:nvSpPr>
        <p:spPr/>
        <p:txBody>
          <a:bodyPr/>
          <a:lstStyle/>
          <a:p>
            <a:pPr algn="ctr">
              <a:lnSpc>
                <a:spcPct val="90000"/>
              </a:lnSpc>
              <a:buFontTx/>
              <a:buNone/>
            </a:pPr>
            <a:r>
              <a:rPr lang="en-US" altLang="en-US" smtClean="0"/>
              <a:t>Assembly language code for interchanging P and Q twice. </a:t>
            </a:r>
          </a:p>
          <a:p>
            <a:pPr algn="ctr">
              <a:lnSpc>
                <a:spcPct val="90000"/>
              </a:lnSpc>
              <a:buFontTx/>
              <a:buNone/>
            </a:pPr>
            <a:r>
              <a:rPr lang="en-US" altLang="en-US" smtClean="0"/>
              <a:t>(a) Without a macro.      (b) With a macro.</a:t>
            </a:r>
          </a:p>
        </p:txBody>
      </p:sp>
      <p:pic>
        <p:nvPicPr>
          <p:cNvPr id="993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389" y="1447800"/>
            <a:ext cx="6511925" cy="396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63236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3"/>
          <p:cNvSpPr>
            <a:spLocks noChangeArrowheads="1"/>
          </p:cNvSpPr>
          <p:nvPr/>
        </p:nvSpPr>
        <p:spPr bwMode="auto">
          <a:xfrm>
            <a:off x="1524000" y="1"/>
            <a:ext cx="8775700" cy="646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just"/>
            <a:r>
              <a:rPr lang="en-US" altLang="en-US" sz="2300" b="0">
                <a:latin typeface="Times-Roman--Identity-H"/>
              </a:rPr>
              <a:t>Assume for the moment that the address space of  were paged. </a:t>
            </a:r>
          </a:p>
          <a:p>
            <a:pPr algn="just"/>
            <a:endParaRPr lang="en-US" altLang="en-US" sz="2300" b="0">
              <a:latin typeface="Times-Roman--Identity-H"/>
            </a:endParaRPr>
          </a:p>
          <a:p>
            <a:pPr algn="just"/>
            <a:r>
              <a:rPr lang="en-US" altLang="en-US" sz="2300" b="0">
                <a:latin typeface="Times-Roman--Identity-H"/>
              </a:rPr>
              <a:t>It is clear that the virtual addresses corresponding to the symbolic names </a:t>
            </a:r>
            <a:r>
              <a:rPr lang="en-US" altLang="en-US" sz="2300" b="0" i="1">
                <a:latin typeface="Times-Italic--Identity-H"/>
              </a:rPr>
              <a:t>A</a:t>
            </a:r>
            <a:r>
              <a:rPr lang="en-US" altLang="en-US" sz="2300" b="0">
                <a:latin typeface="Times-Roman--Identity-H"/>
              </a:rPr>
              <a:t>, </a:t>
            </a:r>
            <a:r>
              <a:rPr lang="en-US" altLang="en-US" sz="2300" b="0" i="1">
                <a:latin typeface="Times-Italic--Identity-H"/>
              </a:rPr>
              <a:t>B</a:t>
            </a:r>
            <a:r>
              <a:rPr lang="en-US" altLang="en-US" sz="2300" b="0">
                <a:latin typeface="Times-Roman--Identity-H"/>
              </a:rPr>
              <a:t>, </a:t>
            </a:r>
            <a:r>
              <a:rPr lang="en-US" altLang="en-US" sz="2300" b="0" i="1">
                <a:latin typeface="Times-Italic--Identity-H"/>
              </a:rPr>
              <a:t>C</a:t>
            </a:r>
            <a:r>
              <a:rPr lang="en-US" altLang="en-US" sz="2300" b="0">
                <a:latin typeface="Times-Roman--Identity-H"/>
              </a:rPr>
              <a:t>, and </a:t>
            </a:r>
            <a:r>
              <a:rPr lang="en-US" altLang="en-US" sz="2300" b="0" i="1">
                <a:latin typeface="Times-Italic--Identity-H"/>
              </a:rPr>
              <a:t>D </a:t>
            </a:r>
            <a:r>
              <a:rPr lang="en-US" altLang="en-US" sz="2300" b="0">
                <a:latin typeface="Times-Roman--Identity-H"/>
              </a:rPr>
              <a:t>have already been determined, even though their physical main memory addresses will depend on the contents of the page table at the time they are used.</a:t>
            </a:r>
          </a:p>
          <a:p>
            <a:pPr algn="just"/>
            <a:endParaRPr lang="en-US" altLang="en-US" sz="2300" b="0">
              <a:latin typeface="Times-Roman--Identity-H"/>
            </a:endParaRPr>
          </a:p>
          <a:p>
            <a:pPr algn="just"/>
            <a:r>
              <a:rPr lang="en-US" altLang="en-US" sz="2300" b="0">
                <a:latin typeface="Times-Roman--Identity-H"/>
              </a:rPr>
              <a:t>An executable binary program is really a binding of symbolic names onto virtual addresses.</a:t>
            </a:r>
          </a:p>
          <a:p>
            <a:pPr algn="just"/>
            <a:endParaRPr lang="en-US" altLang="en-US" sz="2300" b="0">
              <a:latin typeface="Times-Roman--Identity-H"/>
            </a:endParaRPr>
          </a:p>
          <a:p>
            <a:pPr algn="just"/>
            <a:r>
              <a:rPr lang="en-US" altLang="en-US" sz="2300" b="0">
                <a:latin typeface="Times-Roman--Identity-H"/>
              </a:rPr>
              <a:t>Any mechanism that allows the mapping of virtual addresses onto physical memory addresses to be changed easily will facilitate moving programs around in main memory, even after they have been bound to a virtual address space. </a:t>
            </a:r>
          </a:p>
          <a:p>
            <a:pPr algn="just"/>
            <a:endParaRPr lang="en-US" altLang="en-US" sz="2300" b="0">
              <a:latin typeface="Times-Roman--Identity-H"/>
            </a:endParaRPr>
          </a:p>
          <a:p>
            <a:pPr algn="just"/>
            <a:r>
              <a:rPr lang="en-US" altLang="en-US" sz="2300" b="0">
                <a:latin typeface="Times-Roman--Identity-H"/>
              </a:rPr>
              <a:t>One such mechanism is paging. After a program has been moved in main memory, only its page table need be changed, not the program itself.</a:t>
            </a:r>
            <a:endParaRPr lang="en-US" altLang="en-US" sz="2300"/>
          </a:p>
        </p:txBody>
      </p:sp>
    </p:spTree>
    <p:extLst>
      <p:ext uri="{BB962C8B-B14F-4D97-AF65-F5344CB8AC3E}">
        <p14:creationId xmlns:p14="http://schemas.microsoft.com/office/powerpoint/2010/main" val="30559037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657578" y="0"/>
            <a:ext cx="10515600" cy="1325563"/>
          </a:xfrm>
        </p:spPr>
        <p:txBody>
          <a:bodyPr/>
          <a:lstStyle/>
          <a:p>
            <a:r>
              <a:rPr lang="en-US" altLang="en-US" dirty="0" smtClean="0"/>
              <a:t>Dynamic Linking in MULTICS (1)</a:t>
            </a:r>
          </a:p>
        </p:txBody>
      </p:sp>
      <p:sp>
        <p:nvSpPr>
          <p:cNvPr id="130051" name="Rectangle 3"/>
          <p:cNvSpPr>
            <a:spLocks noGrp="1" noChangeArrowheads="1"/>
          </p:cNvSpPr>
          <p:nvPr>
            <p:ph type="body" idx="1"/>
          </p:nvPr>
        </p:nvSpPr>
        <p:spPr>
          <a:xfrm>
            <a:off x="3414714" y="5715000"/>
            <a:ext cx="7253287" cy="838200"/>
          </a:xfrm>
        </p:spPr>
        <p:txBody>
          <a:bodyPr/>
          <a:lstStyle/>
          <a:p>
            <a:pPr>
              <a:buFontTx/>
              <a:buNone/>
            </a:pPr>
            <a:r>
              <a:rPr lang="en-US" altLang="en-US" smtClean="0"/>
              <a:t>Before EARTH is called.</a:t>
            </a:r>
          </a:p>
        </p:txBody>
      </p:sp>
      <p:pic>
        <p:nvPicPr>
          <p:cNvPr id="130052" name="Picture 4" descr="7-18"/>
          <p:cNvPicPr>
            <a:picLocks noChangeAspect="1" noChangeArrowheads="1"/>
          </p:cNvPicPr>
          <p:nvPr/>
        </p:nvPicPr>
        <p:blipFill>
          <a:blip r:embed="rId2">
            <a:extLst>
              <a:ext uri="{28A0092B-C50C-407E-A947-70E740481C1C}">
                <a14:useLocalDpi xmlns:a14="http://schemas.microsoft.com/office/drawing/2010/main" val="0"/>
              </a:ext>
            </a:extLst>
          </a:blip>
          <a:srcRect l="25853" b="50629"/>
          <a:stretch>
            <a:fillRect/>
          </a:stretch>
        </p:blipFill>
        <p:spPr bwMode="auto">
          <a:xfrm>
            <a:off x="3332164" y="1284288"/>
            <a:ext cx="5983287" cy="415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62371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601133" y="0"/>
            <a:ext cx="10515600" cy="1325563"/>
          </a:xfrm>
        </p:spPr>
        <p:txBody>
          <a:bodyPr/>
          <a:lstStyle/>
          <a:p>
            <a:r>
              <a:rPr lang="en-US" altLang="en-US" dirty="0" smtClean="0"/>
              <a:t>Dynamic Linking in MULTICS (2)</a:t>
            </a:r>
          </a:p>
        </p:txBody>
      </p:sp>
      <p:sp>
        <p:nvSpPr>
          <p:cNvPr id="131075" name="Rectangle 3"/>
          <p:cNvSpPr>
            <a:spLocks noGrp="1" noChangeArrowheads="1"/>
          </p:cNvSpPr>
          <p:nvPr>
            <p:ph type="body" idx="1"/>
          </p:nvPr>
        </p:nvSpPr>
        <p:spPr>
          <a:xfrm>
            <a:off x="3414714" y="5715000"/>
            <a:ext cx="7253287" cy="838200"/>
          </a:xfrm>
        </p:spPr>
        <p:txBody>
          <a:bodyPr/>
          <a:lstStyle/>
          <a:p>
            <a:pPr>
              <a:buFontTx/>
              <a:buNone/>
            </a:pPr>
            <a:r>
              <a:rPr lang="en-US" altLang="en-US" smtClean="0"/>
              <a:t>After EARTH has been called and linked.</a:t>
            </a:r>
          </a:p>
        </p:txBody>
      </p:sp>
      <p:pic>
        <p:nvPicPr>
          <p:cNvPr id="131076" name="Picture 5" descr="7-18"/>
          <p:cNvPicPr>
            <a:picLocks noChangeAspect="1" noChangeArrowheads="1"/>
          </p:cNvPicPr>
          <p:nvPr/>
        </p:nvPicPr>
        <p:blipFill>
          <a:blip r:embed="rId2">
            <a:extLst>
              <a:ext uri="{28A0092B-C50C-407E-A947-70E740481C1C}">
                <a14:useLocalDpi xmlns:a14="http://schemas.microsoft.com/office/drawing/2010/main" val="0"/>
              </a:ext>
            </a:extLst>
          </a:blip>
          <a:srcRect l="25853" t="50027" r="3357"/>
          <a:stretch>
            <a:fillRect/>
          </a:stretch>
        </p:blipFill>
        <p:spPr bwMode="auto">
          <a:xfrm>
            <a:off x="3498850" y="1125539"/>
            <a:ext cx="5862638"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04846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en-US" smtClean="0"/>
              <a:t>Macro Definition, Call, Expansion (2)</a:t>
            </a:r>
          </a:p>
        </p:txBody>
      </p:sp>
      <p:sp>
        <p:nvSpPr>
          <p:cNvPr id="101379" name="Rectangle 3"/>
          <p:cNvSpPr>
            <a:spLocks noGrp="1" noChangeArrowheads="1"/>
          </p:cNvSpPr>
          <p:nvPr>
            <p:ph type="body" idx="1"/>
          </p:nvPr>
        </p:nvSpPr>
        <p:spPr/>
        <p:txBody>
          <a:bodyPr/>
          <a:lstStyle/>
          <a:p>
            <a:pPr algn="ctr">
              <a:buFontTx/>
              <a:buNone/>
            </a:pPr>
            <a:r>
              <a:rPr lang="en-US" altLang="en-US" smtClean="0"/>
              <a:t>Comparison of macro calls with procedure calls.</a:t>
            </a:r>
          </a:p>
        </p:txBody>
      </p:sp>
      <p:pic>
        <p:nvPicPr>
          <p:cNvPr id="1013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2614" y="1628775"/>
            <a:ext cx="8486775"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90490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8133" y="891822"/>
            <a:ext cx="7642577" cy="5285141"/>
          </a:xfrm>
        </p:spPr>
        <p:txBody>
          <a:bodyPr>
            <a:normAutofit/>
          </a:bodyPr>
          <a:lstStyle/>
          <a:p>
            <a:pPr marL="0" indent="0">
              <a:buNone/>
            </a:pPr>
            <a:r>
              <a:rPr lang="en-US" dirty="0" smtClean="0"/>
              <a:t>Branch Loop</a:t>
            </a:r>
          </a:p>
          <a:p>
            <a:pPr marL="0" indent="0">
              <a:buNone/>
            </a:pPr>
            <a:r>
              <a:rPr lang="en-US" dirty="0" smtClean="0"/>
              <a:t>-</a:t>
            </a:r>
          </a:p>
          <a:p>
            <a:pPr marL="0" indent="0">
              <a:buNone/>
            </a:pPr>
            <a:r>
              <a:rPr lang="en-US" dirty="0" smtClean="0"/>
              <a:t>-</a:t>
            </a:r>
          </a:p>
          <a:p>
            <a:pPr marL="0" indent="0">
              <a:buNone/>
            </a:pPr>
            <a:r>
              <a:rPr lang="en-US" dirty="0" smtClean="0"/>
              <a:t>-</a:t>
            </a:r>
          </a:p>
          <a:p>
            <a:pPr marL="0" indent="0">
              <a:buNone/>
            </a:pPr>
            <a:r>
              <a:rPr lang="en-US" dirty="0" smtClean="0"/>
              <a:t>-</a:t>
            </a:r>
          </a:p>
          <a:p>
            <a:pPr marL="0" indent="0">
              <a:buNone/>
            </a:pPr>
            <a:endParaRPr lang="en-US" dirty="0"/>
          </a:p>
          <a:p>
            <a:pPr marL="0" indent="0">
              <a:buNone/>
            </a:pPr>
            <a:r>
              <a:rPr lang="en-US" dirty="0" smtClean="0"/>
              <a:t>Loop  Add R1 R2</a:t>
            </a:r>
          </a:p>
          <a:p>
            <a:pPr marL="0" indent="0">
              <a:buNone/>
            </a:pPr>
            <a:endParaRPr lang="en-US" dirty="0"/>
          </a:p>
          <a:p>
            <a:pPr marL="0" indent="0">
              <a:buNone/>
            </a:pPr>
            <a:endParaRPr lang="en-US" dirty="0" smtClean="0"/>
          </a:p>
          <a:p>
            <a:pPr marL="0" indent="0">
              <a:buNone/>
            </a:pPr>
            <a:r>
              <a:rPr lang="en-US" sz="1800" dirty="0" smtClean="0"/>
              <a:t>Known As forward reference problem</a:t>
            </a:r>
            <a:endParaRPr lang="en-US" sz="1800" dirty="0"/>
          </a:p>
        </p:txBody>
      </p:sp>
    </p:spTree>
    <p:extLst>
      <p:ext uri="{BB962C8B-B14F-4D97-AF65-F5344CB8AC3E}">
        <p14:creationId xmlns:p14="http://schemas.microsoft.com/office/powerpoint/2010/main" val="475707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ChangeArrowheads="1"/>
          </p:cNvSpPr>
          <p:nvPr/>
        </p:nvSpPr>
        <p:spPr bwMode="auto">
          <a:xfrm>
            <a:off x="214490" y="1825450"/>
            <a:ext cx="11424356"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sz="2400" b="0" dirty="0" smtClean="0">
                <a:latin typeface="Times-Roman--Identity-H"/>
              </a:rPr>
              <a:t>Solution is a two pass Assembler:</a:t>
            </a:r>
          </a:p>
          <a:p>
            <a:endParaRPr lang="en-US" altLang="en-US" sz="2400" b="0" dirty="0">
              <a:latin typeface="Times-Roman--Identity-H"/>
            </a:endParaRPr>
          </a:p>
          <a:p>
            <a:r>
              <a:rPr lang="en-US" altLang="en-US" sz="2400" b="0" dirty="0" smtClean="0">
                <a:latin typeface="Times-Roman--Identity-H"/>
              </a:rPr>
              <a:t>	On pass one: R</a:t>
            </a:r>
            <a:r>
              <a:rPr lang="en-US" altLang="en-US" sz="2400" b="0" dirty="0" smtClean="0">
                <a:latin typeface="Times-Roman--Identity-H"/>
              </a:rPr>
              <a:t>eading </a:t>
            </a:r>
            <a:r>
              <a:rPr lang="en-US" altLang="en-US" sz="2400" b="0" dirty="0">
                <a:latin typeface="Times-Roman--Identity-H"/>
              </a:rPr>
              <a:t>the assembly program once, converting it to an </a:t>
            </a:r>
            <a:r>
              <a:rPr lang="en-US" altLang="en-US" sz="2400" b="0" dirty="0" smtClean="0">
                <a:latin typeface="Times-Roman--Identity-H"/>
              </a:rPr>
              <a:t>		intermediate </a:t>
            </a:r>
            <a:r>
              <a:rPr lang="en-US" altLang="en-US" sz="2400" b="0" dirty="0">
                <a:latin typeface="Times-Roman--Identity-H"/>
              </a:rPr>
              <a:t>form, and storing this intermediate form in a table in memory. </a:t>
            </a:r>
          </a:p>
          <a:p>
            <a:endParaRPr lang="en-US" altLang="en-US" sz="2400" b="0" dirty="0">
              <a:latin typeface="Times-Roman--Identity-H"/>
            </a:endParaRPr>
          </a:p>
          <a:p>
            <a:r>
              <a:rPr lang="en-US" altLang="en-US" sz="2400" b="0" dirty="0" smtClean="0">
                <a:latin typeface="Times-Roman--Identity-H"/>
              </a:rPr>
              <a:t>	</a:t>
            </a:r>
            <a:r>
              <a:rPr lang="en-US" altLang="en-US" sz="2400" b="0" dirty="0" smtClean="0">
                <a:latin typeface="Times-Roman--Identity-H"/>
              </a:rPr>
              <a:t>Second </a:t>
            </a:r>
            <a:r>
              <a:rPr lang="en-US" altLang="en-US" sz="2400" b="0" dirty="0" smtClean="0">
                <a:latin typeface="Times-Roman--Identity-H"/>
              </a:rPr>
              <a:t> pass:  </a:t>
            </a:r>
            <a:r>
              <a:rPr lang="en-US" altLang="en-US" sz="2400" b="0" dirty="0">
                <a:latin typeface="Times-Roman--Identity-H"/>
              </a:rPr>
              <a:t>is made over the table instead of over the source program. </a:t>
            </a:r>
          </a:p>
          <a:p>
            <a:endParaRPr lang="en-US" altLang="en-US" sz="2400" b="0" dirty="0">
              <a:latin typeface="Times-Roman--Identity-H"/>
            </a:endParaRPr>
          </a:p>
        </p:txBody>
      </p:sp>
    </p:spTree>
    <p:extLst>
      <p:ext uri="{BB962C8B-B14F-4D97-AF65-F5344CB8AC3E}">
        <p14:creationId xmlns:p14="http://schemas.microsoft.com/office/powerpoint/2010/main" val="17131661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p:txBody>
          <a:bodyPr/>
          <a:lstStyle/>
          <a:p>
            <a:r>
              <a:rPr lang="en-US" altLang="en-US" smtClean="0"/>
              <a:t>Pass one</a:t>
            </a:r>
          </a:p>
        </p:txBody>
      </p:sp>
      <p:sp>
        <p:nvSpPr>
          <p:cNvPr id="104451" name="Rectangle 3"/>
          <p:cNvSpPr>
            <a:spLocks noChangeArrowheads="1"/>
          </p:cNvSpPr>
          <p:nvPr/>
        </p:nvSpPr>
        <p:spPr bwMode="auto">
          <a:xfrm>
            <a:off x="1649414" y="1538288"/>
            <a:ext cx="10373253"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just"/>
            <a:r>
              <a:rPr lang="en-US" altLang="en-US" sz="2400" b="0" dirty="0">
                <a:latin typeface="Times-Roman--Identity-H"/>
              </a:rPr>
              <a:t>The principal function of pass one is to build up a table called the </a:t>
            </a:r>
            <a:r>
              <a:rPr lang="en-US" altLang="en-US" sz="2400" dirty="0">
                <a:latin typeface="Times-Bold--Identity-H"/>
              </a:rPr>
              <a:t>symbol table</a:t>
            </a:r>
            <a:r>
              <a:rPr lang="en-US" altLang="en-US" sz="2400" b="0" dirty="0">
                <a:latin typeface="Times-Roman--Identity-H"/>
              </a:rPr>
              <a:t>, containing the values of all symbols.</a:t>
            </a:r>
          </a:p>
          <a:p>
            <a:pPr algn="just"/>
            <a:endParaRPr lang="en-US" altLang="en-US" sz="2400" b="0" dirty="0">
              <a:latin typeface="Times-Roman--Identity-H"/>
            </a:endParaRPr>
          </a:p>
          <a:p>
            <a:pPr algn="just"/>
            <a:endParaRPr lang="en-US" altLang="en-US" sz="2400" b="0" dirty="0">
              <a:latin typeface="Times-Roman--Identity-H"/>
            </a:endParaRPr>
          </a:p>
          <a:p>
            <a:pPr algn="just"/>
            <a:r>
              <a:rPr lang="en-US" altLang="en-US" sz="2400" b="0" dirty="0">
                <a:latin typeface="Times-Roman--Identity-H"/>
              </a:rPr>
              <a:t> A symbol is either a label or a value that is assigned a symbolic name by means of a </a:t>
            </a:r>
            <a:r>
              <a:rPr lang="en-US" altLang="en-US" sz="2400" b="0" dirty="0" err="1">
                <a:latin typeface="Times-Roman--Identity-H"/>
              </a:rPr>
              <a:t>pseudoinstruction</a:t>
            </a:r>
            <a:r>
              <a:rPr lang="en-US" altLang="en-US" sz="2400" b="0" dirty="0">
                <a:latin typeface="Times-Roman--Identity-H"/>
              </a:rPr>
              <a:t> such as</a:t>
            </a:r>
          </a:p>
          <a:p>
            <a:pPr algn="just"/>
            <a:endParaRPr lang="en-US" altLang="en-US" sz="2400" b="0" dirty="0">
              <a:latin typeface="Times-Roman--Identity-H"/>
            </a:endParaRPr>
          </a:p>
          <a:p>
            <a:pPr algn="just"/>
            <a:r>
              <a:rPr lang="en-US" altLang="en-US" sz="2400" b="0" dirty="0">
                <a:latin typeface="Helvetica--Identity-H"/>
              </a:rPr>
              <a:t>BUFSIZE EQU 8192</a:t>
            </a:r>
          </a:p>
          <a:p>
            <a:pPr algn="just"/>
            <a:endParaRPr lang="en-US" altLang="en-US" sz="2400" b="0" dirty="0">
              <a:latin typeface="Helvetica--Identity-H"/>
            </a:endParaRPr>
          </a:p>
          <a:p>
            <a:pPr algn="just"/>
            <a:endParaRPr lang="en-US" altLang="en-US" sz="2400" b="0" dirty="0">
              <a:latin typeface="Times-Roman--Identity-H"/>
            </a:endParaRPr>
          </a:p>
          <a:p>
            <a:pPr algn="just"/>
            <a:r>
              <a:rPr lang="en-US" altLang="en-US" sz="2400" b="0" dirty="0">
                <a:latin typeface="Times-Roman--Identity-H"/>
              </a:rPr>
              <a:t>In assigning a value to a symbol in the label field of an instruction, the assembler must know what address that instruction will have during execution of the program. </a:t>
            </a:r>
          </a:p>
          <a:p>
            <a:pPr algn="just"/>
            <a:endParaRPr lang="en-US" altLang="en-US" sz="2400" b="0" dirty="0">
              <a:latin typeface="Times-Roman--Identity-H"/>
            </a:endParaRPr>
          </a:p>
        </p:txBody>
      </p:sp>
    </p:spTree>
    <p:extLst>
      <p:ext uri="{BB962C8B-B14F-4D97-AF65-F5344CB8AC3E}">
        <p14:creationId xmlns:p14="http://schemas.microsoft.com/office/powerpoint/2010/main" val="7898669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3"/>
          <p:cNvSpPr>
            <a:spLocks noChangeArrowheads="1"/>
          </p:cNvSpPr>
          <p:nvPr/>
        </p:nvSpPr>
        <p:spPr bwMode="auto">
          <a:xfrm>
            <a:off x="248355" y="1106312"/>
            <a:ext cx="11819467" cy="4324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just"/>
            <a:r>
              <a:rPr lang="en-US" altLang="en-US" sz="2500" b="0" dirty="0">
                <a:latin typeface="Times-Roman--Identity-H"/>
              </a:rPr>
              <a:t>To keep track of the execution-time address of the instruction being assembled, the assembler maintains a variable during assembly, known as the </a:t>
            </a:r>
            <a:r>
              <a:rPr lang="en-US" altLang="en-US" sz="2500" dirty="0">
                <a:latin typeface="Times-Bold--Identity-H"/>
              </a:rPr>
              <a:t>ILC </a:t>
            </a:r>
            <a:r>
              <a:rPr lang="en-US" altLang="en-US" sz="2500" b="0" dirty="0">
                <a:latin typeface="Times-Roman--Identity-H"/>
              </a:rPr>
              <a:t>(</a:t>
            </a:r>
            <a:r>
              <a:rPr lang="en-US" altLang="en-US" sz="2500" dirty="0">
                <a:latin typeface="Times-Bold--Identity-H"/>
              </a:rPr>
              <a:t>Instruction Location Counter</a:t>
            </a:r>
            <a:r>
              <a:rPr lang="en-US" altLang="en-US" sz="2500" b="0" dirty="0">
                <a:latin typeface="Times-Roman--Identity-H"/>
              </a:rPr>
              <a:t>). </a:t>
            </a:r>
          </a:p>
          <a:p>
            <a:pPr algn="just"/>
            <a:endParaRPr lang="en-US" altLang="en-US" sz="2500" b="0" dirty="0">
              <a:latin typeface="Times-Roman--Identity-H"/>
            </a:endParaRPr>
          </a:p>
          <a:p>
            <a:pPr algn="just"/>
            <a:r>
              <a:rPr lang="en-US" altLang="en-US" sz="2500" b="0" dirty="0">
                <a:latin typeface="Times-Roman--Identity-H"/>
              </a:rPr>
              <a:t>This variable is set to 0 at the beginning of pass one and incremented by the instruction length for each instruction processed.</a:t>
            </a:r>
          </a:p>
          <a:p>
            <a:pPr algn="just"/>
            <a:endParaRPr lang="en-US" altLang="en-US" sz="2500" b="0" dirty="0">
              <a:latin typeface="Times-Roman--Identity-H"/>
            </a:endParaRPr>
          </a:p>
          <a:p>
            <a:r>
              <a:rPr lang="en-US" altLang="en-US" sz="2500" b="0" dirty="0"/>
              <a:t>Pass one of most assemblers uses at least three internal tables: </a:t>
            </a:r>
          </a:p>
          <a:p>
            <a:r>
              <a:rPr lang="en-US" altLang="en-US" sz="2500" b="0" dirty="0"/>
              <a:t>	the symbol table, </a:t>
            </a:r>
          </a:p>
          <a:p>
            <a:r>
              <a:rPr lang="en-US" altLang="en-US" sz="2500" b="0" dirty="0"/>
              <a:t>	the </a:t>
            </a:r>
            <a:r>
              <a:rPr lang="en-US" altLang="en-US" sz="2500" b="0" dirty="0" err="1"/>
              <a:t>pseudoinstruction</a:t>
            </a:r>
            <a:r>
              <a:rPr lang="en-US" altLang="en-US" sz="2500" b="0" dirty="0"/>
              <a:t> table, and </a:t>
            </a:r>
          </a:p>
          <a:p>
            <a:r>
              <a:rPr lang="en-US" altLang="en-US" sz="2500" b="0" dirty="0"/>
              <a:t>	the opcode table.</a:t>
            </a:r>
            <a:endParaRPr lang="en-US" altLang="en-US" sz="2500" dirty="0"/>
          </a:p>
        </p:txBody>
      </p:sp>
    </p:spTree>
    <p:extLst>
      <p:ext uri="{BB962C8B-B14F-4D97-AF65-F5344CB8AC3E}">
        <p14:creationId xmlns:p14="http://schemas.microsoft.com/office/powerpoint/2010/main" val="4286536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en-US" smtClean="0"/>
              <a:t>Two Pass Assemblers (1)</a:t>
            </a:r>
          </a:p>
        </p:txBody>
      </p:sp>
      <p:sp>
        <p:nvSpPr>
          <p:cNvPr id="106499" name="Rectangle 3"/>
          <p:cNvSpPr>
            <a:spLocks noGrp="1" noChangeArrowheads="1"/>
          </p:cNvSpPr>
          <p:nvPr>
            <p:ph type="body" idx="1"/>
          </p:nvPr>
        </p:nvSpPr>
        <p:spPr>
          <a:xfrm>
            <a:off x="1524000" y="5246688"/>
            <a:ext cx="9144000" cy="1306512"/>
          </a:xfrm>
        </p:spPr>
        <p:txBody>
          <a:bodyPr/>
          <a:lstStyle/>
          <a:p>
            <a:pPr algn="ctr">
              <a:lnSpc>
                <a:spcPct val="80000"/>
              </a:lnSpc>
              <a:buFontTx/>
              <a:buNone/>
            </a:pPr>
            <a:r>
              <a:rPr lang="en-US" altLang="en-US" sz="2200"/>
              <a:t>The instruction location counter (ILC) keeps track of the address</a:t>
            </a:r>
          </a:p>
          <a:p>
            <a:pPr algn="ctr">
              <a:lnSpc>
                <a:spcPct val="80000"/>
              </a:lnSpc>
              <a:buFontTx/>
              <a:buNone/>
            </a:pPr>
            <a:r>
              <a:rPr lang="en-US" altLang="en-US" sz="2200"/>
              <a:t>where the instructions will be loaded in memory.   In this example, the statements prior to MARIA occupy 100 bytes.</a:t>
            </a:r>
          </a:p>
        </p:txBody>
      </p:sp>
      <p:pic>
        <p:nvPicPr>
          <p:cNvPr id="1065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6913" y="1581150"/>
            <a:ext cx="8172450" cy="290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51695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1121</Words>
  <Application>Microsoft Office PowerPoint</Application>
  <PresentationFormat>Widescreen</PresentationFormat>
  <Paragraphs>139</Paragraphs>
  <Slides>32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Calibri Light</vt:lpstr>
      <vt:lpstr>Helvetica--Identity-H</vt:lpstr>
      <vt:lpstr>Times New Roman</vt:lpstr>
      <vt:lpstr>Times-Bold--Identity-H</vt:lpstr>
      <vt:lpstr>Times-Italic--Identity-H</vt:lpstr>
      <vt:lpstr>Times-Roman--Identity-H</vt:lpstr>
      <vt:lpstr>Office Theme</vt:lpstr>
      <vt:lpstr>Assembler</vt:lpstr>
      <vt:lpstr>Why Use Assembly Language?</vt:lpstr>
      <vt:lpstr>Macro Definition, Call, Expansion (1)</vt:lpstr>
      <vt:lpstr>Macro Definition, Call, Expansion (2)</vt:lpstr>
      <vt:lpstr>PowerPoint Presentation</vt:lpstr>
      <vt:lpstr>PowerPoint Presentation</vt:lpstr>
      <vt:lpstr>Pass one</vt:lpstr>
      <vt:lpstr>PowerPoint Presentation</vt:lpstr>
      <vt:lpstr>Two Pass Assemblers (1)</vt:lpstr>
      <vt:lpstr>Two Pass Assemblers (2)</vt:lpstr>
      <vt:lpstr>Two Pass Assemblers (3)</vt:lpstr>
      <vt:lpstr>Pass One (1)</vt:lpstr>
      <vt:lpstr>Pass One (2)</vt:lpstr>
      <vt:lpstr>Pass One (3)</vt:lpstr>
      <vt:lpstr>Pass Two (1)</vt:lpstr>
      <vt:lpstr>Pass Two (2)</vt:lpstr>
      <vt:lpstr>The Symbol Table (1)</vt:lpstr>
      <vt:lpstr>The Symbol Table (2)</vt:lpstr>
      <vt:lpstr>Linking and Loading </vt:lpstr>
      <vt:lpstr>Tasks Performed by the Linker (1)</vt:lpstr>
      <vt:lpstr>Tasks Performed by the Linker (2)</vt:lpstr>
      <vt:lpstr>Tasks Performed by the Linker (3)</vt:lpstr>
      <vt:lpstr>Tasks Performed by the Linker (4)</vt:lpstr>
      <vt:lpstr>Tasks Performed by the Linker (5)</vt:lpstr>
      <vt:lpstr>Tasks Performed by the Linker (6)</vt:lpstr>
      <vt:lpstr>Structure of an Object Module</vt:lpstr>
      <vt:lpstr>Binding Time and Dynamic Relocation</vt:lpstr>
      <vt:lpstr>PowerPoint Presentation</vt:lpstr>
      <vt:lpstr>PowerPoint Presentation</vt:lpstr>
      <vt:lpstr>PowerPoint Presentation</vt:lpstr>
      <vt:lpstr>Dynamic Linking in MULTICS (1)</vt:lpstr>
      <vt:lpstr>Dynamic Linking in MULTICS (2)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Assembler</dc:title>
  <dc:creator>LNMIIT</dc:creator>
  <cp:lastModifiedBy>LNMIIT</cp:lastModifiedBy>
  <cp:revision>9</cp:revision>
  <dcterms:created xsi:type="dcterms:W3CDTF">2017-10-10T03:38:59Z</dcterms:created>
  <dcterms:modified xsi:type="dcterms:W3CDTF">2017-11-22T10:40:43Z</dcterms:modified>
</cp:coreProperties>
</file>