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y="6858000" cx="9144000"/>
  <p:notesSz cx="7045325" cy="93456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52762" cy="4667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990975" y="0"/>
            <a:ext cx="3052762" cy="4667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85862" y="701675"/>
            <a:ext cx="4673600" cy="35036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04850" y="4438650"/>
            <a:ext cx="5635625" cy="4205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877300"/>
            <a:ext cx="3052762" cy="4667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990975" y="8877300"/>
            <a:ext cx="3052762" cy="4667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25" lIns="93650" spcFirstLastPara="1" rIns="93650" wrap="square" tIns="468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:notes"/>
          <p:cNvSpPr txBox="1"/>
          <p:nvPr>
            <p:ph idx="1" type="body"/>
          </p:nvPr>
        </p:nvSpPr>
        <p:spPr>
          <a:xfrm>
            <a:off x="704850" y="4438650"/>
            <a:ext cx="5635625" cy="4205287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4:notes"/>
          <p:cNvSpPr/>
          <p:nvPr>
            <p:ph idx="2" type="sldImg"/>
          </p:nvPr>
        </p:nvSpPr>
        <p:spPr>
          <a:xfrm>
            <a:off x="1185862" y="701675"/>
            <a:ext cx="4673600" cy="35036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6:notes"/>
          <p:cNvSpPr txBox="1"/>
          <p:nvPr>
            <p:ph idx="1" type="body"/>
          </p:nvPr>
        </p:nvSpPr>
        <p:spPr>
          <a:xfrm>
            <a:off x="704850" y="4438650"/>
            <a:ext cx="5635625" cy="4205287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16:notes"/>
          <p:cNvSpPr/>
          <p:nvPr>
            <p:ph idx="2" type="sldImg"/>
          </p:nvPr>
        </p:nvSpPr>
        <p:spPr>
          <a:xfrm>
            <a:off x="1185862" y="701675"/>
            <a:ext cx="4673600" cy="35036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7:notes"/>
          <p:cNvSpPr txBox="1"/>
          <p:nvPr>
            <p:ph idx="1" type="body"/>
          </p:nvPr>
        </p:nvSpPr>
        <p:spPr>
          <a:xfrm>
            <a:off x="704850" y="4438650"/>
            <a:ext cx="5635625" cy="4205287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17:notes"/>
          <p:cNvSpPr/>
          <p:nvPr>
            <p:ph idx="2" type="sldImg"/>
          </p:nvPr>
        </p:nvSpPr>
        <p:spPr>
          <a:xfrm>
            <a:off x="1185862" y="701675"/>
            <a:ext cx="4673600" cy="35036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18:notes"/>
          <p:cNvSpPr txBox="1"/>
          <p:nvPr>
            <p:ph idx="1" type="body"/>
          </p:nvPr>
        </p:nvSpPr>
        <p:spPr>
          <a:xfrm>
            <a:off x="704850" y="4438650"/>
            <a:ext cx="5635625" cy="4205287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18:notes"/>
          <p:cNvSpPr/>
          <p:nvPr>
            <p:ph idx="2" type="sldImg"/>
          </p:nvPr>
        </p:nvSpPr>
        <p:spPr>
          <a:xfrm>
            <a:off x="1185862" y="701675"/>
            <a:ext cx="4673600" cy="35036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20:notes"/>
          <p:cNvSpPr txBox="1"/>
          <p:nvPr>
            <p:ph idx="1" type="body"/>
          </p:nvPr>
        </p:nvSpPr>
        <p:spPr>
          <a:xfrm>
            <a:off x="704850" y="4438650"/>
            <a:ext cx="5635625" cy="4205287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20:notes"/>
          <p:cNvSpPr/>
          <p:nvPr>
            <p:ph idx="2" type="sldImg"/>
          </p:nvPr>
        </p:nvSpPr>
        <p:spPr>
          <a:xfrm>
            <a:off x="1185862" y="701675"/>
            <a:ext cx="4673600" cy="35036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21:notes"/>
          <p:cNvSpPr txBox="1"/>
          <p:nvPr>
            <p:ph idx="1" type="body"/>
          </p:nvPr>
        </p:nvSpPr>
        <p:spPr>
          <a:xfrm>
            <a:off x="704850" y="4438650"/>
            <a:ext cx="5635625" cy="4205287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21:notes"/>
          <p:cNvSpPr/>
          <p:nvPr>
            <p:ph idx="2" type="sldImg"/>
          </p:nvPr>
        </p:nvSpPr>
        <p:spPr>
          <a:xfrm>
            <a:off x="1185862" y="701675"/>
            <a:ext cx="4673600" cy="35036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22:notes"/>
          <p:cNvSpPr txBox="1"/>
          <p:nvPr>
            <p:ph idx="1" type="body"/>
          </p:nvPr>
        </p:nvSpPr>
        <p:spPr>
          <a:xfrm>
            <a:off x="704850" y="4438650"/>
            <a:ext cx="5635625" cy="4205287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p22:notes"/>
          <p:cNvSpPr/>
          <p:nvPr>
            <p:ph idx="2" type="sldImg"/>
          </p:nvPr>
        </p:nvSpPr>
        <p:spPr>
          <a:xfrm>
            <a:off x="1185862" y="701675"/>
            <a:ext cx="4673600" cy="35036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23:notes"/>
          <p:cNvSpPr txBox="1"/>
          <p:nvPr>
            <p:ph idx="1" type="body"/>
          </p:nvPr>
        </p:nvSpPr>
        <p:spPr>
          <a:xfrm>
            <a:off x="704850" y="4438650"/>
            <a:ext cx="5635625" cy="4205287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p23:notes"/>
          <p:cNvSpPr/>
          <p:nvPr>
            <p:ph idx="2" type="sldImg"/>
          </p:nvPr>
        </p:nvSpPr>
        <p:spPr>
          <a:xfrm>
            <a:off x="1185862" y="701675"/>
            <a:ext cx="4673600" cy="35036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24:notes"/>
          <p:cNvSpPr txBox="1"/>
          <p:nvPr>
            <p:ph idx="1" type="body"/>
          </p:nvPr>
        </p:nvSpPr>
        <p:spPr>
          <a:xfrm>
            <a:off x="704850" y="4438650"/>
            <a:ext cx="5635625" cy="4205287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4" name="Google Shape;544;p24:notes"/>
          <p:cNvSpPr/>
          <p:nvPr>
            <p:ph idx="2" type="sldImg"/>
          </p:nvPr>
        </p:nvSpPr>
        <p:spPr>
          <a:xfrm>
            <a:off x="1185862" y="701675"/>
            <a:ext cx="4673600" cy="35036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25:notes"/>
          <p:cNvSpPr txBox="1"/>
          <p:nvPr>
            <p:ph idx="1" type="body"/>
          </p:nvPr>
        </p:nvSpPr>
        <p:spPr>
          <a:xfrm>
            <a:off x="704850" y="4438650"/>
            <a:ext cx="5635625" cy="4205287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7" name="Google Shape;577;p25:notes"/>
          <p:cNvSpPr/>
          <p:nvPr>
            <p:ph idx="2" type="sldImg"/>
          </p:nvPr>
        </p:nvSpPr>
        <p:spPr>
          <a:xfrm>
            <a:off x="1185862" y="701675"/>
            <a:ext cx="4673600" cy="35036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26:notes"/>
          <p:cNvSpPr txBox="1"/>
          <p:nvPr>
            <p:ph idx="1" type="body"/>
          </p:nvPr>
        </p:nvSpPr>
        <p:spPr>
          <a:xfrm>
            <a:off x="704850" y="4438650"/>
            <a:ext cx="5635625" cy="4205287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0" name="Google Shape;610;p26:notes"/>
          <p:cNvSpPr/>
          <p:nvPr>
            <p:ph idx="2" type="sldImg"/>
          </p:nvPr>
        </p:nvSpPr>
        <p:spPr>
          <a:xfrm>
            <a:off x="1185862" y="701675"/>
            <a:ext cx="4673600" cy="35036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6:notes"/>
          <p:cNvSpPr txBox="1"/>
          <p:nvPr>
            <p:ph idx="1" type="body"/>
          </p:nvPr>
        </p:nvSpPr>
        <p:spPr>
          <a:xfrm>
            <a:off x="704850" y="4438650"/>
            <a:ext cx="5635625" cy="4205287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6:notes"/>
          <p:cNvSpPr/>
          <p:nvPr>
            <p:ph idx="2" type="sldImg"/>
          </p:nvPr>
        </p:nvSpPr>
        <p:spPr>
          <a:xfrm>
            <a:off x="1185862" y="701675"/>
            <a:ext cx="4673600" cy="35036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27:notes"/>
          <p:cNvSpPr txBox="1"/>
          <p:nvPr>
            <p:ph idx="1" type="body"/>
          </p:nvPr>
        </p:nvSpPr>
        <p:spPr>
          <a:xfrm>
            <a:off x="704850" y="4438650"/>
            <a:ext cx="5635625" cy="4205287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3" name="Google Shape;643;p27:notes"/>
          <p:cNvSpPr/>
          <p:nvPr>
            <p:ph idx="2" type="sldImg"/>
          </p:nvPr>
        </p:nvSpPr>
        <p:spPr>
          <a:xfrm>
            <a:off x="1185862" y="701675"/>
            <a:ext cx="4673600" cy="35036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28:notes"/>
          <p:cNvSpPr txBox="1"/>
          <p:nvPr>
            <p:ph idx="1" type="body"/>
          </p:nvPr>
        </p:nvSpPr>
        <p:spPr>
          <a:xfrm>
            <a:off x="704850" y="4438650"/>
            <a:ext cx="5635625" cy="4205287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4" name="Google Shape;674;p28:notes"/>
          <p:cNvSpPr/>
          <p:nvPr>
            <p:ph idx="2" type="sldImg"/>
          </p:nvPr>
        </p:nvSpPr>
        <p:spPr>
          <a:xfrm>
            <a:off x="1185862" y="701675"/>
            <a:ext cx="4673600" cy="35036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29:notes"/>
          <p:cNvSpPr txBox="1"/>
          <p:nvPr>
            <p:ph idx="1" type="body"/>
          </p:nvPr>
        </p:nvSpPr>
        <p:spPr>
          <a:xfrm>
            <a:off x="704850" y="4438650"/>
            <a:ext cx="5635625" cy="4205287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0" name="Google Shape;680;p29:notes"/>
          <p:cNvSpPr/>
          <p:nvPr>
            <p:ph idx="2" type="sldImg"/>
          </p:nvPr>
        </p:nvSpPr>
        <p:spPr>
          <a:xfrm>
            <a:off x="1185862" y="701675"/>
            <a:ext cx="4673600" cy="35036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30:notes"/>
          <p:cNvSpPr txBox="1"/>
          <p:nvPr>
            <p:ph idx="1" type="body"/>
          </p:nvPr>
        </p:nvSpPr>
        <p:spPr>
          <a:xfrm>
            <a:off x="704850" y="4438650"/>
            <a:ext cx="5635625" cy="4205287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7" name="Google Shape;727;p30:notes"/>
          <p:cNvSpPr/>
          <p:nvPr>
            <p:ph idx="2" type="sldImg"/>
          </p:nvPr>
        </p:nvSpPr>
        <p:spPr>
          <a:xfrm>
            <a:off x="1185862" y="701675"/>
            <a:ext cx="4673600" cy="35036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5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p31:notes"/>
          <p:cNvSpPr txBox="1"/>
          <p:nvPr>
            <p:ph idx="1" type="body"/>
          </p:nvPr>
        </p:nvSpPr>
        <p:spPr>
          <a:xfrm>
            <a:off x="704850" y="4438650"/>
            <a:ext cx="5635625" cy="4205287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7" name="Google Shape;767;p31:notes"/>
          <p:cNvSpPr/>
          <p:nvPr>
            <p:ph idx="2" type="sldImg"/>
          </p:nvPr>
        </p:nvSpPr>
        <p:spPr>
          <a:xfrm>
            <a:off x="1185862" y="701675"/>
            <a:ext cx="4673600" cy="35036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7:notes"/>
          <p:cNvSpPr txBox="1"/>
          <p:nvPr>
            <p:ph idx="1" type="body"/>
          </p:nvPr>
        </p:nvSpPr>
        <p:spPr>
          <a:xfrm>
            <a:off x="704850" y="4438650"/>
            <a:ext cx="5635625" cy="4205287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7:notes"/>
          <p:cNvSpPr/>
          <p:nvPr>
            <p:ph idx="2" type="sldImg"/>
          </p:nvPr>
        </p:nvSpPr>
        <p:spPr>
          <a:xfrm>
            <a:off x="1185862" y="701675"/>
            <a:ext cx="4673600" cy="35036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9:notes"/>
          <p:cNvSpPr txBox="1"/>
          <p:nvPr>
            <p:ph idx="1" type="body"/>
          </p:nvPr>
        </p:nvSpPr>
        <p:spPr>
          <a:xfrm>
            <a:off x="704850" y="4438650"/>
            <a:ext cx="5635625" cy="4205287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9:notes"/>
          <p:cNvSpPr/>
          <p:nvPr>
            <p:ph idx="2" type="sldImg"/>
          </p:nvPr>
        </p:nvSpPr>
        <p:spPr>
          <a:xfrm>
            <a:off x="1185862" y="701675"/>
            <a:ext cx="4673600" cy="35036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0:notes"/>
          <p:cNvSpPr txBox="1"/>
          <p:nvPr>
            <p:ph idx="1" type="body"/>
          </p:nvPr>
        </p:nvSpPr>
        <p:spPr>
          <a:xfrm>
            <a:off x="704850" y="4438650"/>
            <a:ext cx="5635625" cy="4205287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0:notes"/>
          <p:cNvSpPr/>
          <p:nvPr>
            <p:ph idx="2" type="sldImg"/>
          </p:nvPr>
        </p:nvSpPr>
        <p:spPr>
          <a:xfrm>
            <a:off x="1185862" y="701675"/>
            <a:ext cx="4673600" cy="35036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1:notes"/>
          <p:cNvSpPr txBox="1"/>
          <p:nvPr>
            <p:ph idx="1" type="body"/>
          </p:nvPr>
        </p:nvSpPr>
        <p:spPr>
          <a:xfrm>
            <a:off x="704850" y="4438650"/>
            <a:ext cx="5635625" cy="4205287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1:notes"/>
          <p:cNvSpPr/>
          <p:nvPr>
            <p:ph idx="2" type="sldImg"/>
          </p:nvPr>
        </p:nvSpPr>
        <p:spPr>
          <a:xfrm>
            <a:off x="1185862" y="701675"/>
            <a:ext cx="4673600" cy="35036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2:notes"/>
          <p:cNvSpPr txBox="1"/>
          <p:nvPr>
            <p:ph idx="1" type="body"/>
          </p:nvPr>
        </p:nvSpPr>
        <p:spPr>
          <a:xfrm>
            <a:off x="704850" y="4438650"/>
            <a:ext cx="5635625" cy="4205287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2:notes"/>
          <p:cNvSpPr/>
          <p:nvPr>
            <p:ph idx="2" type="sldImg"/>
          </p:nvPr>
        </p:nvSpPr>
        <p:spPr>
          <a:xfrm>
            <a:off x="1185862" y="701675"/>
            <a:ext cx="4673600" cy="35036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3:notes"/>
          <p:cNvSpPr txBox="1"/>
          <p:nvPr>
            <p:ph idx="1" type="body"/>
          </p:nvPr>
        </p:nvSpPr>
        <p:spPr>
          <a:xfrm>
            <a:off x="704850" y="4438650"/>
            <a:ext cx="5635625" cy="4205287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13:notes"/>
          <p:cNvSpPr/>
          <p:nvPr>
            <p:ph idx="2" type="sldImg"/>
          </p:nvPr>
        </p:nvSpPr>
        <p:spPr>
          <a:xfrm>
            <a:off x="1185862" y="701675"/>
            <a:ext cx="4673600" cy="35036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5:notes"/>
          <p:cNvSpPr txBox="1"/>
          <p:nvPr>
            <p:ph idx="1" type="body"/>
          </p:nvPr>
        </p:nvSpPr>
        <p:spPr>
          <a:xfrm>
            <a:off x="704850" y="4438650"/>
            <a:ext cx="5635625" cy="4205287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15:notes"/>
          <p:cNvSpPr/>
          <p:nvPr>
            <p:ph idx="2" type="sldImg"/>
          </p:nvPr>
        </p:nvSpPr>
        <p:spPr>
          <a:xfrm>
            <a:off x="1185862" y="701675"/>
            <a:ext cx="4673600" cy="35036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Google Shape;74;p11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Google Shape;45;p7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Google Shape;51;p8"/>
          <p:cNvSpPr txBox="1"/>
          <p:nvPr>
            <p:ph idx="1" type="body"/>
          </p:nvPr>
        </p:nvSpPr>
        <p:spPr>
          <a:xfrm rot="5400000">
            <a:off x="2309019" y="-251619"/>
            <a:ext cx="452596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9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9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Google Shape;61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0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>
            <p:ph type="ctrTitle"/>
          </p:nvPr>
        </p:nvSpPr>
        <p:spPr>
          <a:xfrm>
            <a:off x="685800" y="1524000"/>
            <a:ext cx="77724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Font typeface="Calibri"/>
              <a:buNone/>
            </a:pPr>
            <a:r>
              <a:rPr b="0" i="0" lang="en-US" sz="48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Data Structures </a:t>
            </a:r>
            <a:br>
              <a:rPr b="0" i="0" lang="en-US" sz="48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48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&amp; </a:t>
            </a:r>
            <a:br>
              <a:rPr b="0" i="0" lang="en-US" sz="48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48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Algorithms</a:t>
            </a:r>
            <a:endParaRPr/>
          </a:p>
        </p:txBody>
      </p:sp>
      <p:sp>
        <p:nvSpPr>
          <p:cNvPr id="89" name="Google Shape;89;p13"/>
          <p:cNvSpPr txBox="1"/>
          <p:nvPr>
            <p:ph idx="1" type="subTitle"/>
          </p:nvPr>
        </p:nvSpPr>
        <p:spPr>
          <a:xfrm>
            <a:off x="1371600" y="5029200"/>
            <a:ext cx="6400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Font typeface="Arial"/>
              <a:buNone/>
            </a:pPr>
            <a:r>
              <a:rPr b="0" i="0" lang="en-US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Prof. Ravi Prakash Gorthi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Font typeface="Arial"/>
              <a:buNone/>
            </a:pPr>
            <a:r>
              <a:rPr b="0" i="0" lang="en-US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Aug-Dec, 2010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Verdana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siftUp</a:t>
            </a:r>
            <a:endParaRPr/>
          </a:p>
        </p:txBody>
      </p:sp>
      <p:sp>
        <p:nvSpPr>
          <p:cNvPr id="300" name="Google Shape;300;p22"/>
          <p:cNvSpPr txBox="1"/>
          <p:nvPr>
            <p:ph idx="1" type="body"/>
          </p:nvPr>
        </p:nvSpPr>
        <p:spPr>
          <a:xfrm>
            <a:off x="685800" y="1371600"/>
            <a:ext cx="77724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Given a node that does not have the heap property, you can give it the heap property by exchanging its value with the value of the largest child</a:t>
            </a:r>
            <a:endParaRPr/>
          </a:p>
        </p:txBody>
      </p:sp>
      <p:sp>
        <p:nvSpPr>
          <p:cNvPr id="301" name="Google Shape;301;p22"/>
          <p:cNvSpPr txBox="1"/>
          <p:nvPr>
            <p:ph idx="1" type="body"/>
          </p:nvPr>
        </p:nvSpPr>
        <p:spPr>
          <a:xfrm>
            <a:off x="609600" y="5334000"/>
            <a:ext cx="78486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is sometimes called </a:t>
            </a:r>
            <a:r>
              <a:rPr b="0" i="0" lang="en-US" sz="2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sifting up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Notice that the child may have </a:t>
            </a:r>
            <a:r>
              <a:rPr b="0" i="1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lost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the heap property</a:t>
            </a:r>
            <a:endParaRPr/>
          </a:p>
        </p:txBody>
      </p:sp>
      <p:grpSp>
        <p:nvGrpSpPr>
          <p:cNvPr id="302" name="Google Shape;302;p22"/>
          <p:cNvGrpSpPr/>
          <p:nvPr/>
        </p:nvGrpSpPr>
        <p:grpSpPr>
          <a:xfrm>
            <a:off x="5105400" y="2819400"/>
            <a:ext cx="1981200" cy="2193925"/>
            <a:chOff x="3505200" y="3581400"/>
            <a:chExt cx="1981200" cy="2193925"/>
          </a:xfrm>
        </p:grpSpPr>
        <p:sp>
          <p:nvSpPr>
            <p:cNvPr id="303" name="Google Shape;303;p22"/>
            <p:cNvSpPr/>
            <p:nvPr/>
          </p:nvSpPr>
          <p:spPr>
            <a:xfrm>
              <a:off x="4114800" y="3581400"/>
              <a:ext cx="685800" cy="533400"/>
            </a:xfrm>
            <a:prstGeom prst="ellipse">
              <a:avLst/>
            </a:prstGeom>
            <a:noFill/>
            <a:ln cap="flat" cmpd="sng" w="15875">
              <a:solidFill>
                <a:srgbClr val="66CC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6CCFF"/>
                </a:buClr>
                <a:buFont typeface="Verdana"/>
                <a:buNone/>
              </a:pPr>
              <a:r>
                <a:rPr b="0" i="0" lang="en-US" sz="2400" u="none">
                  <a:solidFill>
                    <a:srgbClr val="66CCFF"/>
                  </a:solidFill>
                  <a:latin typeface="Verdana"/>
                  <a:ea typeface="Verdana"/>
                  <a:cs typeface="Verdana"/>
                  <a:sym typeface="Verdana"/>
                </a:rPr>
                <a:t>14</a:t>
              </a:r>
              <a:endParaRPr/>
            </a:p>
          </p:txBody>
        </p:sp>
        <p:sp>
          <p:nvSpPr>
            <p:cNvPr id="304" name="Google Shape;304;p22"/>
            <p:cNvSpPr/>
            <p:nvPr/>
          </p:nvSpPr>
          <p:spPr>
            <a:xfrm>
              <a:off x="3505200" y="4419600"/>
              <a:ext cx="685800" cy="533400"/>
            </a:xfrm>
            <a:prstGeom prst="ellipse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Verdana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8</a:t>
              </a:r>
              <a:endParaRPr/>
            </a:p>
          </p:txBody>
        </p:sp>
        <p:sp>
          <p:nvSpPr>
            <p:cNvPr id="305" name="Google Shape;305;p22"/>
            <p:cNvSpPr/>
            <p:nvPr/>
          </p:nvSpPr>
          <p:spPr>
            <a:xfrm>
              <a:off x="4800600" y="4419600"/>
              <a:ext cx="685800" cy="533400"/>
            </a:xfrm>
            <a:prstGeom prst="ellipse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Verdana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12</a:t>
              </a:r>
              <a:endParaRPr/>
            </a:p>
          </p:txBody>
        </p:sp>
        <p:cxnSp>
          <p:nvCxnSpPr>
            <p:cNvPr id="306" name="Google Shape;306;p22"/>
            <p:cNvCxnSpPr/>
            <p:nvPr/>
          </p:nvCxnSpPr>
          <p:spPr>
            <a:xfrm flipH="1">
              <a:off x="3962400" y="4038600"/>
              <a:ext cx="304800" cy="3810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307" name="Google Shape;307;p22"/>
            <p:cNvCxnSpPr/>
            <p:nvPr/>
          </p:nvCxnSpPr>
          <p:spPr>
            <a:xfrm>
              <a:off x="4648200" y="4038600"/>
              <a:ext cx="304800" cy="4572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sp>
          <p:nvSpPr>
            <p:cNvPr id="308" name="Google Shape;308;p22"/>
            <p:cNvSpPr txBox="1"/>
            <p:nvPr/>
          </p:nvSpPr>
          <p:spPr>
            <a:xfrm>
              <a:off x="3505200" y="4953000"/>
              <a:ext cx="1981200" cy="8223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imes New Roman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Blue node has heap property</a:t>
              </a:r>
              <a:endParaRPr/>
            </a:p>
          </p:txBody>
        </p:sp>
      </p:grpSp>
      <p:grpSp>
        <p:nvGrpSpPr>
          <p:cNvPr id="309" name="Google Shape;309;p22"/>
          <p:cNvGrpSpPr/>
          <p:nvPr/>
        </p:nvGrpSpPr>
        <p:grpSpPr>
          <a:xfrm>
            <a:off x="1447800" y="2819400"/>
            <a:ext cx="2590800" cy="2193925"/>
            <a:chOff x="5715000" y="3581400"/>
            <a:chExt cx="2590800" cy="2193925"/>
          </a:xfrm>
        </p:grpSpPr>
        <p:sp>
          <p:nvSpPr>
            <p:cNvPr id="310" name="Google Shape;310;p22"/>
            <p:cNvSpPr/>
            <p:nvPr/>
          </p:nvSpPr>
          <p:spPr>
            <a:xfrm>
              <a:off x="6553200" y="3581400"/>
              <a:ext cx="685800" cy="533400"/>
            </a:xfrm>
            <a:prstGeom prst="ellipse">
              <a:avLst/>
            </a:prstGeom>
            <a:noFill/>
            <a:ln cap="flat" cmpd="sng" w="15875">
              <a:solidFill>
                <a:srgbClr val="66CC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6CCFF"/>
                </a:buClr>
                <a:buFont typeface="Verdana"/>
                <a:buNone/>
              </a:pPr>
              <a:r>
                <a:rPr b="0" i="0" lang="en-US" sz="2400" u="none">
                  <a:solidFill>
                    <a:srgbClr val="66CCFF"/>
                  </a:solidFill>
                  <a:latin typeface="Verdana"/>
                  <a:ea typeface="Verdana"/>
                  <a:cs typeface="Verdana"/>
                  <a:sym typeface="Verdana"/>
                </a:rPr>
                <a:t>12</a:t>
              </a:r>
              <a:endParaRPr/>
            </a:p>
          </p:txBody>
        </p:sp>
        <p:sp>
          <p:nvSpPr>
            <p:cNvPr id="311" name="Google Shape;311;p22"/>
            <p:cNvSpPr/>
            <p:nvPr/>
          </p:nvSpPr>
          <p:spPr>
            <a:xfrm>
              <a:off x="5943600" y="4419600"/>
              <a:ext cx="685800" cy="533400"/>
            </a:xfrm>
            <a:prstGeom prst="ellipse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Verdana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8</a:t>
              </a:r>
              <a:endParaRPr/>
            </a:p>
          </p:txBody>
        </p:sp>
        <p:sp>
          <p:nvSpPr>
            <p:cNvPr id="312" name="Google Shape;312;p22"/>
            <p:cNvSpPr/>
            <p:nvPr/>
          </p:nvSpPr>
          <p:spPr>
            <a:xfrm>
              <a:off x="7239000" y="4419600"/>
              <a:ext cx="685800" cy="533400"/>
            </a:xfrm>
            <a:prstGeom prst="ellipse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Verdana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14</a:t>
              </a:r>
              <a:endParaRPr/>
            </a:p>
          </p:txBody>
        </p:sp>
        <p:cxnSp>
          <p:nvCxnSpPr>
            <p:cNvPr id="313" name="Google Shape;313;p22"/>
            <p:cNvCxnSpPr/>
            <p:nvPr/>
          </p:nvCxnSpPr>
          <p:spPr>
            <a:xfrm flipH="1">
              <a:off x="6400800" y="4038600"/>
              <a:ext cx="304800" cy="3810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314" name="Google Shape;314;p22"/>
            <p:cNvCxnSpPr/>
            <p:nvPr/>
          </p:nvCxnSpPr>
          <p:spPr>
            <a:xfrm>
              <a:off x="7086600" y="4038600"/>
              <a:ext cx="304800" cy="4572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sp>
          <p:nvSpPr>
            <p:cNvPr id="315" name="Google Shape;315;p22"/>
            <p:cNvSpPr txBox="1"/>
            <p:nvPr/>
          </p:nvSpPr>
          <p:spPr>
            <a:xfrm>
              <a:off x="5715000" y="4953000"/>
              <a:ext cx="2590800" cy="8223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imes New Roman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Blue node does not have heap property</a:t>
              </a:r>
              <a:endParaRPr/>
            </a:p>
          </p:txBody>
        </p:sp>
      </p:grpSp>
      <p:sp>
        <p:nvSpPr>
          <p:cNvPr id="316" name="Google Shape;316;p22"/>
          <p:cNvSpPr/>
          <p:nvPr/>
        </p:nvSpPr>
        <p:spPr>
          <a:xfrm>
            <a:off x="4038600" y="3200400"/>
            <a:ext cx="685800" cy="304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1587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Constructing a heap I</a:t>
            </a:r>
            <a:endParaRPr/>
          </a:p>
        </p:txBody>
      </p:sp>
      <p:sp>
        <p:nvSpPr>
          <p:cNvPr id="322" name="Google Shape;322;p23"/>
          <p:cNvSpPr txBox="1"/>
          <p:nvPr>
            <p:ph idx="1" type="body"/>
          </p:nvPr>
        </p:nvSpPr>
        <p:spPr>
          <a:xfrm>
            <a:off x="685800" y="1447800"/>
            <a:ext cx="7848600" cy="35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tree consisting of a single node is automatically a heap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construct a heap by adding nodes one at a time: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 the node just to the right of the rightmost node in the deepest level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the deepest level is full, start a new level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Examples:</a:t>
            </a:r>
            <a:endParaRPr/>
          </a:p>
        </p:txBody>
      </p:sp>
      <p:grpSp>
        <p:nvGrpSpPr>
          <p:cNvPr id="323" name="Google Shape;323;p23"/>
          <p:cNvGrpSpPr/>
          <p:nvPr/>
        </p:nvGrpSpPr>
        <p:grpSpPr>
          <a:xfrm>
            <a:off x="6553200" y="4724400"/>
            <a:ext cx="1600200" cy="1143000"/>
            <a:chOff x="5029200" y="4800600"/>
            <a:chExt cx="1600200" cy="1143000"/>
          </a:xfrm>
        </p:grpSpPr>
        <p:sp>
          <p:nvSpPr>
            <p:cNvPr id="324" name="Google Shape;324;p23"/>
            <p:cNvSpPr/>
            <p:nvPr/>
          </p:nvSpPr>
          <p:spPr>
            <a:xfrm>
              <a:off x="5715000" y="4800600"/>
              <a:ext cx="228600" cy="228600"/>
            </a:xfrm>
            <a:prstGeom prst="ellipse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23"/>
            <p:cNvSpPr/>
            <p:nvPr/>
          </p:nvSpPr>
          <p:spPr>
            <a:xfrm>
              <a:off x="5257800" y="5257800"/>
              <a:ext cx="228600" cy="228600"/>
            </a:xfrm>
            <a:prstGeom prst="ellipse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23"/>
            <p:cNvSpPr/>
            <p:nvPr/>
          </p:nvSpPr>
          <p:spPr>
            <a:xfrm>
              <a:off x="6172200" y="5257800"/>
              <a:ext cx="228600" cy="228600"/>
            </a:xfrm>
            <a:prstGeom prst="ellipse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23"/>
            <p:cNvSpPr/>
            <p:nvPr/>
          </p:nvSpPr>
          <p:spPr>
            <a:xfrm>
              <a:off x="5029200" y="5715000"/>
              <a:ext cx="228600" cy="228600"/>
            </a:xfrm>
            <a:prstGeom prst="ellipse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23"/>
            <p:cNvSpPr/>
            <p:nvPr/>
          </p:nvSpPr>
          <p:spPr>
            <a:xfrm>
              <a:off x="5486400" y="5715000"/>
              <a:ext cx="228600" cy="228600"/>
            </a:xfrm>
            <a:prstGeom prst="ellipse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23"/>
            <p:cNvSpPr/>
            <p:nvPr/>
          </p:nvSpPr>
          <p:spPr>
            <a:xfrm>
              <a:off x="5943600" y="5715000"/>
              <a:ext cx="228600" cy="228600"/>
            </a:xfrm>
            <a:prstGeom prst="ellipse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23"/>
            <p:cNvSpPr/>
            <p:nvPr/>
          </p:nvSpPr>
          <p:spPr>
            <a:xfrm>
              <a:off x="6400800" y="5715000"/>
              <a:ext cx="228600" cy="228600"/>
            </a:xfrm>
            <a:prstGeom prst="ellipse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31" name="Google Shape;331;p23"/>
            <p:cNvCxnSpPr/>
            <p:nvPr/>
          </p:nvCxnSpPr>
          <p:spPr>
            <a:xfrm flipH="1" rot="10800000">
              <a:off x="5181600" y="5486400"/>
              <a:ext cx="152400" cy="22860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332" name="Google Shape;332;p23"/>
            <p:cNvCxnSpPr/>
            <p:nvPr/>
          </p:nvCxnSpPr>
          <p:spPr>
            <a:xfrm rot="10800000">
              <a:off x="5410200" y="5486400"/>
              <a:ext cx="152400" cy="22860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333" name="Google Shape;333;p23"/>
            <p:cNvCxnSpPr/>
            <p:nvPr/>
          </p:nvCxnSpPr>
          <p:spPr>
            <a:xfrm flipH="1" rot="10800000">
              <a:off x="6096000" y="5486400"/>
              <a:ext cx="152400" cy="22860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334" name="Google Shape;334;p23"/>
            <p:cNvCxnSpPr/>
            <p:nvPr/>
          </p:nvCxnSpPr>
          <p:spPr>
            <a:xfrm rot="10800000">
              <a:off x="6324600" y="5486400"/>
              <a:ext cx="152400" cy="22860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335" name="Google Shape;335;p23"/>
            <p:cNvCxnSpPr/>
            <p:nvPr/>
          </p:nvCxnSpPr>
          <p:spPr>
            <a:xfrm rot="10800000">
              <a:off x="5867400" y="5029200"/>
              <a:ext cx="381000" cy="22860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336" name="Google Shape;336;p23"/>
            <p:cNvCxnSpPr/>
            <p:nvPr/>
          </p:nvCxnSpPr>
          <p:spPr>
            <a:xfrm flipH="1" rot="10800000">
              <a:off x="5410200" y="5029200"/>
              <a:ext cx="381000" cy="22860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</p:grpSp>
      <p:grpSp>
        <p:nvGrpSpPr>
          <p:cNvPr id="337" name="Google Shape;337;p23"/>
          <p:cNvGrpSpPr/>
          <p:nvPr/>
        </p:nvGrpSpPr>
        <p:grpSpPr>
          <a:xfrm>
            <a:off x="1219200" y="4800600"/>
            <a:ext cx="1371600" cy="1143000"/>
            <a:chOff x="1524000" y="4800600"/>
            <a:chExt cx="1371600" cy="1143000"/>
          </a:xfrm>
        </p:grpSpPr>
        <p:sp>
          <p:nvSpPr>
            <p:cNvPr id="338" name="Google Shape;338;p23"/>
            <p:cNvSpPr/>
            <p:nvPr/>
          </p:nvSpPr>
          <p:spPr>
            <a:xfrm>
              <a:off x="2209800" y="4800600"/>
              <a:ext cx="228600" cy="228600"/>
            </a:xfrm>
            <a:prstGeom prst="ellipse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23"/>
            <p:cNvSpPr/>
            <p:nvPr/>
          </p:nvSpPr>
          <p:spPr>
            <a:xfrm>
              <a:off x="1752600" y="5257800"/>
              <a:ext cx="228600" cy="228600"/>
            </a:xfrm>
            <a:prstGeom prst="ellipse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23"/>
            <p:cNvSpPr/>
            <p:nvPr/>
          </p:nvSpPr>
          <p:spPr>
            <a:xfrm>
              <a:off x="2667000" y="5257800"/>
              <a:ext cx="228600" cy="228600"/>
            </a:xfrm>
            <a:prstGeom prst="ellipse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23"/>
            <p:cNvSpPr/>
            <p:nvPr/>
          </p:nvSpPr>
          <p:spPr>
            <a:xfrm>
              <a:off x="1524000" y="5715000"/>
              <a:ext cx="228600" cy="228600"/>
            </a:xfrm>
            <a:prstGeom prst="ellipse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23"/>
            <p:cNvSpPr/>
            <p:nvPr/>
          </p:nvSpPr>
          <p:spPr>
            <a:xfrm>
              <a:off x="1981200" y="5715000"/>
              <a:ext cx="228600" cy="228600"/>
            </a:xfrm>
            <a:prstGeom prst="ellipse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43" name="Google Shape;343;p23"/>
            <p:cNvCxnSpPr/>
            <p:nvPr/>
          </p:nvCxnSpPr>
          <p:spPr>
            <a:xfrm flipH="1" rot="10800000">
              <a:off x="1676400" y="5486400"/>
              <a:ext cx="152400" cy="22860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344" name="Google Shape;344;p23"/>
            <p:cNvCxnSpPr/>
            <p:nvPr/>
          </p:nvCxnSpPr>
          <p:spPr>
            <a:xfrm rot="10800000">
              <a:off x="1905000" y="5486400"/>
              <a:ext cx="152400" cy="22860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345" name="Google Shape;345;p23"/>
            <p:cNvCxnSpPr/>
            <p:nvPr/>
          </p:nvCxnSpPr>
          <p:spPr>
            <a:xfrm rot="10800000">
              <a:off x="2362200" y="5029200"/>
              <a:ext cx="381000" cy="22860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346" name="Google Shape;346;p23"/>
            <p:cNvCxnSpPr/>
            <p:nvPr/>
          </p:nvCxnSpPr>
          <p:spPr>
            <a:xfrm flipH="1" rot="10800000">
              <a:off x="1905000" y="5029200"/>
              <a:ext cx="381000" cy="22860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</p:grpSp>
      <p:grpSp>
        <p:nvGrpSpPr>
          <p:cNvPr id="347" name="Google Shape;347;p23"/>
          <p:cNvGrpSpPr/>
          <p:nvPr/>
        </p:nvGrpSpPr>
        <p:grpSpPr>
          <a:xfrm>
            <a:off x="2133600" y="4495800"/>
            <a:ext cx="2438400" cy="1447800"/>
            <a:chOff x="2438400" y="4495800"/>
            <a:chExt cx="2438400" cy="1447800"/>
          </a:xfrm>
        </p:grpSpPr>
        <p:sp>
          <p:nvSpPr>
            <p:cNvPr id="348" name="Google Shape;348;p23"/>
            <p:cNvSpPr/>
            <p:nvPr/>
          </p:nvSpPr>
          <p:spPr>
            <a:xfrm>
              <a:off x="2438400" y="5715000"/>
              <a:ext cx="228600" cy="228600"/>
            </a:xfrm>
            <a:prstGeom prst="ellipse">
              <a:avLst/>
            </a:prstGeom>
            <a:noFill/>
            <a:ln cap="flat" cmpd="sng" w="15875">
              <a:solidFill>
                <a:srgbClr val="66CC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49" name="Google Shape;349;p23"/>
            <p:cNvCxnSpPr/>
            <p:nvPr/>
          </p:nvCxnSpPr>
          <p:spPr>
            <a:xfrm flipH="1" rot="10800000">
              <a:off x="2590800" y="5486400"/>
              <a:ext cx="152400" cy="228600"/>
            </a:xfrm>
            <a:prstGeom prst="straightConnector1">
              <a:avLst/>
            </a:prstGeom>
            <a:noFill/>
            <a:ln cap="flat" cmpd="sng" w="15875">
              <a:solidFill>
                <a:srgbClr val="66CCFF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sp>
          <p:nvSpPr>
            <p:cNvPr id="350" name="Google Shape;350;p23"/>
            <p:cNvSpPr/>
            <p:nvPr/>
          </p:nvSpPr>
          <p:spPr>
            <a:xfrm>
              <a:off x="3124200" y="4495800"/>
              <a:ext cx="1752600" cy="838200"/>
            </a:xfrm>
            <a:prstGeom prst="wedgeRoundRectCallout">
              <a:avLst>
                <a:gd fmla="val -4813" name="adj1"/>
                <a:gd fmla="val 32891" name="adj2"/>
                <a:gd fmla="val 0" name="adj3"/>
              </a:avLst>
            </a:prstGeom>
            <a:noFill/>
            <a:ln cap="flat" cmpd="sng" w="15875">
              <a:solidFill>
                <a:srgbClr val="66CC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6CCFF"/>
                </a:buClr>
                <a:buFont typeface="Times New Roman"/>
                <a:buNone/>
              </a:pPr>
              <a:r>
                <a:rPr b="0" i="0" lang="en-US" sz="2400" u="none">
                  <a:solidFill>
                    <a:srgbClr val="66CC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Add a new node here</a:t>
              </a:r>
              <a:endParaRPr/>
            </a:p>
          </p:txBody>
        </p:sp>
      </p:grpSp>
      <p:grpSp>
        <p:nvGrpSpPr>
          <p:cNvPr id="351" name="Google Shape;351;p23"/>
          <p:cNvGrpSpPr/>
          <p:nvPr/>
        </p:nvGrpSpPr>
        <p:grpSpPr>
          <a:xfrm>
            <a:off x="4800600" y="4495800"/>
            <a:ext cx="1828800" cy="1828800"/>
            <a:chOff x="4800600" y="4495800"/>
            <a:chExt cx="1828800" cy="1828800"/>
          </a:xfrm>
        </p:grpSpPr>
        <p:grpSp>
          <p:nvGrpSpPr>
            <p:cNvPr id="352" name="Google Shape;352;p23"/>
            <p:cNvGrpSpPr/>
            <p:nvPr/>
          </p:nvGrpSpPr>
          <p:grpSpPr>
            <a:xfrm>
              <a:off x="6324600" y="5867400"/>
              <a:ext cx="304800" cy="457200"/>
              <a:chOff x="4114800" y="5257800"/>
              <a:chExt cx="304800" cy="457200"/>
            </a:xfrm>
          </p:grpSpPr>
          <p:sp>
            <p:nvSpPr>
              <p:cNvPr id="353" name="Google Shape;353;p23"/>
              <p:cNvSpPr/>
              <p:nvPr/>
            </p:nvSpPr>
            <p:spPr>
              <a:xfrm>
                <a:off x="4114800" y="5486400"/>
                <a:ext cx="228600" cy="228600"/>
              </a:xfrm>
              <a:prstGeom prst="ellipse">
                <a:avLst/>
              </a:prstGeom>
              <a:noFill/>
              <a:ln cap="flat" cmpd="sng" w="15875">
                <a:solidFill>
                  <a:srgbClr val="99FF99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54" name="Google Shape;354;p23"/>
              <p:cNvCxnSpPr/>
              <p:nvPr/>
            </p:nvCxnSpPr>
            <p:spPr>
              <a:xfrm flipH="1" rot="10800000">
                <a:off x="4267200" y="5257800"/>
                <a:ext cx="152400" cy="228600"/>
              </a:xfrm>
              <a:prstGeom prst="straightConnector1">
                <a:avLst/>
              </a:prstGeom>
              <a:noFill/>
              <a:ln cap="flat" cmpd="sng" w="15875">
                <a:solidFill>
                  <a:srgbClr val="99FF99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</p:cxnSp>
        </p:grpSp>
        <p:sp>
          <p:nvSpPr>
            <p:cNvPr id="355" name="Google Shape;355;p23"/>
            <p:cNvSpPr/>
            <p:nvPr/>
          </p:nvSpPr>
          <p:spPr>
            <a:xfrm>
              <a:off x="4800600" y="4495800"/>
              <a:ext cx="1752600" cy="838200"/>
            </a:xfrm>
            <a:prstGeom prst="wedgeRoundRectCallout">
              <a:avLst>
                <a:gd fmla="val 19135" name="adj1"/>
                <a:gd fmla="val 39518" name="adj2"/>
                <a:gd fmla="val 0" name="adj3"/>
              </a:avLst>
            </a:prstGeom>
            <a:noFill/>
            <a:ln cap="flat" cmpd="sng" w="15875">
              <a:solidFill>
                <a:srgbClr val="99FF99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9FF99"/>
                </a:buClr>
                <a:buFont typeface="Times New Roman"/>
                <a:buNone/>
              </a:pPr>
              <a:r>
                <a:rPr b="0" i="0" lang="en-US" sz="2400" u="none">
                  <a:solidFill>
                    <a:srgbClr val="99FF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Add a new node here</a:t>
              </a: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Constructing a heap II</a:t>
            </a:r>
            <a:endParaRPr/>
          </a:p>
        </p:txBody>
      </p:sp>
      <p:sp>
        <p:nvSpPr>
          <p:cNvPr id="361" name="Google Shape;361;p24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time we add a node, we may destroy the heap property of its parent node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fix this, we sift up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But each time we sift up, the value of the topmost node in the sift may increase, and this may destroy the heap property of </a:t>
            </a:r>
            <a:r>
              <a:rPr b="0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its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parent node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repeat the sifting up process, moving up in the tree, until either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reach nodes whose values don’t need to be swapped (because the parent is </a:t>
            </a:r>
            <a:r>
              <a:rPr b="0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still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larger than both children), or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reach the root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2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Constructing a heap III</a:t>
            </a:r>
            <a:endParaRPr/>
          </a:p>
        </p:txBody>
      </p:sp>
      <p:sp>
        <p:nvSpPr>
          <p:cNvPr id="367" name="Google Shape;367;p25"/>
          <p:cNvSpPr/>
          <p:nvPr/>
        </p:nvSpPr>
        <p:spPr>
          <a:xfrm>
            <a:off x="1295400" y="1752600"/>
            <a:ext cx="533400" cy="381000"/>
          </a:xfrm>
          <a:prstGeom prst="ellipse">
            <a:avLst/>
          </a:prstGeom>
          <a:noFill/>
          <a:ln cap="flat" cmpd="sng" w="1587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Verdana"/>
              <a:buNone/>
            </a:pPr>
            <a:r>
              <a:rPr b="0" i="0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8</a:t>
            </a:r>
            <a:endParaRPr/>
          </a:p>
        </p:txBody>
      </p:sp>
      <p:cxnSp>
        <p:nvCxnSpPr>
          <p:cNvPr id="368" name="Google Shape;368;p25"/>
          <p:cNvCxnSpPr/>
          <p:nvPr/>
        </p:nvCxnSpPr>
        <p:spPr>
          <a:xfrm>
            <a:off x="762000" y="3429000"/>
            <a:ext cx="7620000" cy="0"/>
          </a:xfrm>
          <a:prstGeom prst="straightConnector1">
            <a:avLst/>
          </a:prstGeom>
          <a:noFill/>
          <a:ln cap="flat" cmpd="sng" w="9525">
            <a:solidFill>
              <a:srgbClr val="66CCFF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369" name="Google Shape;369;p25"/>
          <p:cNvCxnSpPr/>
          <p:nvPr/>
        </p:nvCxnSpPr>
        <p:spPr>
          <a:xfrm>
            <a:off x="2590800" y="1600200"/>
            <a:ext cx="0" cy="1828800"/>
          </a:xfrm>
          <a:prstGeom prst="straightConnector1">
            <a:avLst/>
          </a:prstGeom>
          <a:noFill/>
          <a:ln cap="flat" cmpd="sng" w="9525">
            <a:solidFill>
              <a:srgbClr val="66CCFF"/>
            </a:solidFill>
            <a:prstDash val="solid"/>
            <a:miter lim="8000"/>
            <a:headEnd len="sm" w="sm" type="none"/>
            <a:tailEnd len="sm" w="sm" type="none"/>
          </a:ln>
        </p:spPr>
      </p:cxnSp>
      <p:grpSp>
        <p:nvGrpSpPr>
          <p:cNvPr id="370" name="Google Shape;370;p25"/>
          <p:cNvGrpSpPr/>
          <p:nvPr/>
        </p:nvGrpSpPr>
        <p:grpSpPr>
          <a:xfrm>
            <a:off x="2895600" y="1752600"/>
            <a:ext cx="990600" cy="1143000"/>
            <a:chOff x="2895600" y="1752600"/>
            <a:chExt cx="990600" cy="1143000"/>
          </a:xfrm>
        </p:grpSpPr>
        <p:sp>
          <p:nvSpPr>
            <p:cNvPr id="371" name="Google Shape;371;p25"/>
            <p:cNvSpPr/>
            <p:nvPr/>
          </p:nvSpPr>
          <p:spPr>
            <a:xfrm>
              <a:off x="3352800" y="1752600"/>
              <a:ext cx="533400" cy="381000"/>
            </a:xfrm>
            <a:prstGeom prst="ellipse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Verdana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8</a:t>
              </a:r>
              <a:endParaRPr/>
            </a:p>
          </p:txBody>
        </p:sp>
        <p:sp>
          <p:nvSpPr>
            <p:cNvPr id="372" name="Google Shape;372;p25"/>
            <p:cNvSpPr/>
            <p:nvPr/>
          </p:nvSpPr>
          <p:spPr>
            <a:xfrm>
              <a:off x="2895600" y="2514600"/>
              <a:ext cx="533400" cy="381000"/>
            </a:xfrm>
            <a:prstGeom prst="ellipse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Verdana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10</a:t>
              </a:r>
              <a:endParaRPr/>
            </a:p>
          </p:txBody>
        </p:sp>
        <p:cxnSp>
          <p:nvCxnSpPr>
            <p:cNvPr id="373" name="Google Shape;373;p25"/>
            <p:cNvCxnSpPr/>
            <p:nvPr/>
          </p:nvCxnSpPr>
          <p:spPr>
            <a:xfrm flipH="1">
              <a:off x="3200400" y="2133600"/>
              <a:ext cx="381000" cy="38100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</p:grpSp>
      <p:sp>
        <p:nvSpPr>
          <p:cNvPr id="374" name="Google Shape;374;p25"/>
          <p:cNvSpPr/>
          <p:nvPr/>
        </p:nvSpPr>
        <p:spPr>
          <a:xfrm>
            <a:off x="4191000" y="2133600"/>
            <a:ext cx="381000" cy="228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1587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75" name="Google Shape;375;p25"/>
          <p:cNvGrpSpPr/>
          <p:nvPr/>
        </p:nvGrpSpPr>
        <p:grpSpPr>
          <a:xfrm>
            <a:off x="3048000" y="2057400"/>
            <a:ext cx="650875" cy="533400"/>
            <a:chOff x="3048000" y="2057400"/>
            <a:chExt cx="650875" cy="533400"/>
          </a:xfrm>
        </p:grpSpPr>
        <p:sp>
          <p:nvSpPr>
            <p:cNvPr id="376" name="Google Shape;376;p25"/>
            <p:cNvSpPr/>
            <p:nvPr/>
          </p:nvSpPr>
          <p:spPr>
            <a:xfrm>
              <a:off x="3048000" y="2057400"/>
              <a:ext cx="257175" cy="419100"/>
            </a:xfrm>
            <a:custGeom>
              <a:rect b="b" l="l" r="r" t="t"/>
              <a:pathLst>
                <a:path extrusionOk="0" h="120000" w="120000">
                  <a:moveTo>
                    <a:pt x="0" y="120000"/>
                  </a:moveTo>
                  <a:cubicBezTo>
                    <a:pt x="3703" y="112272"/>
                    <a:pt x="11111" y="88636"/>
                    <a:pt x="22222" y="73636"/>
                  </a:cubicBezTo>
                  <a:cubicBezTo>
                    <a:pt x="33333" y="58636"/>
                    <a:pt x="50370" y="42272"/>
                    <a:pt x="66666" y="30000"/>
                  </a:cubicBezTo>
                  <a:cubicBezTo>
                    <a:pt x="82962" y="17727"/>
                    <a:pt x="108888" y="6363"/>
                    <a:pt x="120000" y="0"/>
                  </a:cubicBezTo>
                </a:path>
              </a:pathLst>
            </a:custGeom>
            <a:noFill/>
            <a:ln cap="flat" cmpd="sng" w="15875">
              <a:solidFill>
                <a:srgbClr val="FF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25"/>
            <p:cNvSpPr/>
            <p:nvPr/>
          </p:nvSpPr>
          <p:spPr>
            <a:xfrm>
              <a:off x="3429000" y="2181225"/>
              <a:ext cx="269875" cy="409575"/>
            </a:xfrm>
            <a:custGeom>
              <a:rect b="b" l="l" r="r" t="t"/>
              <a:pathLst>
                <a:path extrusionOk="0" h="120000" w="120000">
                  <a:moveTo>
                    <a:pt x="110117" y="0"/>
                  </a:moveTo>
                  <a:cubicBezTo>
                    <a:pt x="108705" y="9767"/>
                    <a:pt x="120000" y="38604"/>
                    <a:pt x="101647" y="58604"/>
                  </a:cubicBezTo>
                  <a:cubicBezTo>
                    <a:pt x="83294" y="78604"/>
                    <a:pt x="21176" y="107441"/>
                    <a:pt x="0" y="120000"/>
                  </a:cubicBezTo>
                </a:path>
              </a:pathLst>
            </a:custGeom>
            <a:noFill/>
            <a:ln cap="flat" cmpd="sng" w="15875">
              <a:solidFill>
                <a:srgbClr val="FF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78" name="Google Shape;378;p25"/>
          <p:cNvGrpSpPr/>
          <p:nvPr/>
        </p:nvGrpSpPr>
        <p:grpSpPr>
          <a:xfrm>
            <a:off x="4724400" y="1752600"/>
            <a:ext cx="990600" cy="1143000"/>
            <a:chOff x="4724400" y="1752600"/>
            <a:chExt cx="990600" cy="1143000"/>
          </a:xfrm>
        </p:grpSpPr>
        <p:sp>
          <p:nvSpPr>
            <p:cNvPr id="379" name="Google Shape;379;p25"/>
            <p:cNvSpPr/>
            <p:nvPr/>
          </p:nvSpPr>
          <p:spPr>
            <a:xfrm>
              <a:off x="5181600" y="1752600"/>
              <a:ext cx="533400" cy="381000"/>
            </a:xfrm>
            <a:prstGeom prst="ellipse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Verdana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10</a:t>
              </a:r>
              <a:endParaRPr/>
            </a:p>
          </p:txBody>
        </p:sp>
        <p:sp>
          <p:nvSpPr>
            <p:cNvPr id="380" name="Google Shape;380;p25"/>
            <p:cNvSpPr/>
            <p:nvPr/>
          </p:nvSpPr>
          <p:spPr>
            <a:xfrm>
              <a:off x="4724400" y="2514600"/>
              <a:ext cx="533400" cy="381000"/>
            </a:xfrm>
            <a:prstGeom prst="ellipse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Verdana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8</a:t>
              </a:r>
              <a:endParaRPr/>
            </a:p>
          </p:txBody>
        </p:sp>
        <p:cxnSp>
          <p:nvCxnSpPr>
            <p:cNvPr id="381" name="Google Shape;381;p25"/>
            <p:cNvCxnSpPr/>
            <p:nvPr/>
          </p:nvCxnSpPr>
          <p:spPr>
            <a:xfrm flipH="1">
              <a:off x="5029200" y="2133600"/>
              <a:ext cx="381000" cy="38100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</p:grpSp>
      <p:cxnSp>
        <p:nvCxnSpPr>
          <p:cNvPr id="382" name="Google Shape;382;p25"/>
          <p:cNvCxnSpPr/>
          <p:nvPr/>
        </p:nvCxnSpPr>
        <p:spPr>
          <a:xfrm>
            <a:off x="5943600" y="1600200"/>
            <a:ext cx="0" cy="1828800"/>
          </a:xfrm>
          <a:prstGeom prst="straightConnector1">
            <a:avLst/>
          </a:prstGeom>
          <a:noFill/>
          <a:ln cap="flat" cmpd="sng" w="9525">
            <a:solidFill>
              <a:srgbClr val="66CCFF"/>
            </a:solidFill>
            <a:prstDash val="solid"/>
            <a:miter lim="8000"/>
            <a:headEnd len="sm" w="sm" type="none"/>
            <a:tailEnd len="sm" w="sm" type="none"/>
          </a:ln>
        </p:spPr>
      </p:cxnSp>
      <p:grpSp>
        <p:nvGrpSpPr>
          <p:cNvPr id="383" name="Google Shape;383;p25"/>
          <p:cNvGrpSpPr/>
          <p:nvPr/>
        </p:nvGrpSpPr>
        <p:grpSpPr>
          <a:xfrm>
            <a:off x="6324600" y="1752600"/>
            <a:ext cx="1524000" cy="1143000"/>
            <a:chOff x="6324600" y="1752600"/>
            <a:chExt cx="1524000" cy="1143000"/>
          </a:xfrm>
        </p:grpSpPr>
        <p:sp>
          <p:nvSpPr>
            <p:cNvPr id="384" name="Google Shape;384;p25"/>
            <p:cNvSpPr/>
            <p:nvPr/>
          </p:nvSpPr>
          <p:spPr>
            <a:xfrm>
              <a:off x="6781800" y="1752600"/>
              <a:ext cx="533400" cy="381000"/>
            </a:xfrm>
            <a:prstGeom prst="ellipse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Verdana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10</a:t>
              </a:r>
              <a:endParaRPr/>
            </a:p>
          </p:txBody>
        </p:sp>
        <p:sp>
          <p:nvSpPr>
            <p:cNvPr id="385" name="Google Shape;385;p25"/>
            <p:cNvSpPr/>
            <p:nvPr/>
          </p:nvSpPr>
          <p:spPr>
            <a:xfrm>
              <a:off x="6324600" y="2514600"/>
              <a:ext cx="533400" cy="381000"/>
            </a:xfrm>
            <a:prstGeom prst="ellipse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Verdana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8</a:t>
              </a:r>
              <a:endParaRPr/>
            </a:p>
          </p:txBody>
        </p:sp>
        <p:cxnSp>
          <p:nvCxnSpPr>
            <p:cNvPr id="386" name="Google Shape;386;p25"/>
            <p:cNvCxnSpPr/>
            <p:nvPr/>
          </p:nvCxnSpPr>
          <p:spPr>
            <a:xfrm flipH="1">
              <a:off x="6629400" y="2133600"/>
              <a:ext cx="381000" cy="38100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sp>
          <p:nvSpPr>
            <p:cNvPr id="387" name="Google Shape;387;p25"/>
            <p:cNvSpPr/>
            <p:nvPr/>
          </p:nvSpPr>
          <p:spPr>
            <a:xfrm>
              <a:off x="7315200" y="2514600"/>
              <a:ext cx="533400" cy="381000"/>
            </a:xfrm>
            <a:prstGeom prst="ellipse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Verdana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5</a:t>
              </a:r>
              <a:endParaRPr/>
            </a:p>
          </p:txBody>
        </p:sp>
        <p:cxnSp>
          <p:nvCxnSpPr>
            <p:cNvPr id="388" name="Google Shape;388;p25"/>
            <p:cNvCxnSpPr/>
            <p:nvPr/>
          </p:nvCxnSpPr>
          <p:spPr>
            <a:xfrm>
              <a:off x="7086600" y="2133600"/>
              <a:ext cx="381000" cy="38100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</p:grpSp>
      <p:grpSp>
        <p:nvGrpSpPr>
          <p:cNvPr id="389" name="Google Shape;389;p25"/>
          <p:cNvGrpSpPr/>
          <p:nvPr/>
        </p:nvGrpSpPr>
        <p:grpSpPr>
          <a:xfrm>
            <a:off x="533400" y="3733800"/>
            <a:ext cx="2057400" cy="1905000"/>
            <a:chOff x="533400" y="3733800"/>
            <a:chExt cx="2057400" cy="1905000"/>
          </a:xfrm>
        </p:grpSpPr>
        <p:sp>
          <p:nvSpPr>
            <p:cNvPr id="390" name="Google Shape;390;p25"/>
            <p:cNvSpPr/>
            <p:nvPr/>
          </p:nvSpPr>
          <p:spPr>
            <a:xfrm>
              <a:off x="1524000" y="3733800"/>
              <a:ext cx="533400" cy="381000"/>
            </a:xfrm>
            <a:prstGeom prst="ellipse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Verdana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10</a:t>
              </a:r>
              <a:endParaRPr/>
            </a:p>
          </p:txBody>
        </p:sp>
        <p:sp>
          <p:nvSpPr>
            <p:cNvPr id="391" name="Google Shape;391;p25"/>
            <p:cNvSpPr/>
            <p:nvPr/>
          </p:nvSpPr>
          <p:spPr>
            <a:xfrm>
              <a:off x="1066800" y="4495800"/>
              <a:ext cx="533400" cy="381000"/>
            </a:xfrm>
            <a:prstGeom prst="ellipse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Verdana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8</a:t>
              </a:r>
              <a:endParaRPr/>
            </a:p>
          </p:txBody>
        </p:sp>
        <p:cxnSp>
          <p:nvCxnSpPr>
            <p:cNvPr id="392" name="Google Shape;392;p25"/>
            <p:cNvCxnSpPr/>
            <p:nvPr/>
          </p:nvCxnSpPr>
          <p:spPr>
            <a:xfrm flipH="1">
              <a:off x="1371600" y="4114800"/>
              <a:ext cx="381000" cy="38100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sp>
          <p:nvSpPr>
            <p:cNvPr id="393" name="Google Shape;393;p25"/>
            <p:cNvSpPr/>
            <p:nvPr/>
          </p:nvSpPr>
          <p:spPr>
            <a:xfrm>
              <a:off x="2057400" y="4495800"/>
              <a:ext cx="533400" cy="381000"/>
            </a:xfrm>
            <a:prstGeom prst="ellipse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Verdana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5</a:t>
              </a:r>
              <a:endParaRPr/>
            </a:p>
          </p:txBody>
        </p:sp>
        <p:cxnSp>
          <p:nvCxnSpPr>
            <p:cNvPr id="394" name="Google Shape;394;p25"/>
            <p:cNvCxnSpPr/>
            <p:nvPr/>
          </p:nvCxnSpPr>
          <p:spPr>
            <a:xfrm>
              <a:off x="1828800" y="4114800"/>
              <a:ext cx="381000" cy="38100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sp>
          <p:nvSpPr>
            <p:cNvPr id="395" name="Google Shape;395;p25"/>
            <p:cNvSpPr/>
            <p:nvPr/>
          </p:nvSpPr>
          <p:spPr>
            <a:xfrm>
              <a:off x="533400" y="5257800"/>
              <a:ext cx="533400" cy="381000"/>
            </a:xfrm>
            <a:prstGeom prst="ellipse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Verdana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12</a:t>
              </a:r>
              <a:endParaRPr/>
            </a:p>
          </p:txBody>
        </p:sp>
        <p:cxnSp>
          <p:nvCxnSpPr>
            <p:cNvPr id="396" name="Google Shape;396;p25"/>
            <p:cNvCxnSpPr/>
            <p:nvPr/>
          </p:nvCxnSpPr>
          <p:spPr>
            <a:xfrm flipH="1">
              <a:off x="838200" y="4876800"/>
              <a:ext cx="381000" cy="38100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</p:grpSp>
      <p:grpSp>
        <p:nvGrpSpPr>
          <p:cNvPr id="397" name="Google Shape;397;p25"/>
          <p:cNvGrpSpPr/>
          <p:nvPr/>
        </p:nvGrpSpPr>
        <p:grpSpPr>
          <a:xfrm>
            <a:off x="714375" y="4781550"/>
            <a:ext cx="619125" cy="552450"/>
            <a:chOff x="714375" y="4781550"/>
            <a:chExt cx="619125" cy="552450"/>
          </a:xfrm>
        </p:grpSpPr>
        <p:sp>
          <p:nvSpPr>
            <p:cNvPr id="398" name="Google Shape;398;p25"/>
            <p:cNvSpPr/>
            <p:nvPr/>
          </p:nvSpPr>
          <p:spPr>
            <a:xfrm>
              <a:off x="714375" y="4781550"/>
              <a:ext cx="257175" cy="419100"/>
            </a:xfrm>
            <a:custGeom>
              <a:rect b="b" l="l" r="r" t="t"/>
              <a:pathLst>
                <a:path extrusionOk="0" h="120000" w="120000">
                  <a:moveTo>
                    <a:pt x="0" y="120000"/>
                  </a:moveTo>
                  <a:cubicBezTo>
                    <a:pt x="3703" y="112272"/>
                    <a:pt x="11111" y="88636"/>
                    <a:pt x="22222" y="73636"/>
                  </a:cubicBezTo>
                  <a:cubicBezTo>
                    <a:pt x="33333" y="58636"/>
                    <a:pt x="50370" y="42272"/>
                    <a:pt x="66666" y="30000"/>
                  </a:cubicBezTo>
                  <a:cubicBezTo>
                    <a:pt x="82962" y="17727"/>
                    <a:pt x="108888" y="6363"/>
                    <a:pt x="120000" y="0"/>
                  </a:cubicBezTo>
                </a:path>
              </a:pathLst>
            </a:custGeom>
            <a:noFill/>
            <a:ln cap="flat" cmpd="sng" w="15875">
              <a:solidFill>
                <a:srgbClr val="FF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25"/>
            <p:cNvSpPr/>
            <p:nvPr/>
          </p:nvSpPr>
          <p:spPr>
            <a:xfrm>
              <a:off x="1104900" y="4953000"/>
              <a:ext cx="228600" cy="381000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cubicBezTo>
                    <a:pt x="115833" y="10500"/>
                    <a:pt x="115000" y="43000"/>
                    <a:pt x="95000" y="63000"/>
                  </a:cubicBezTo>
                  <a:cubicBezTo>
                    <a:pt x="75000" y="83000"/>
                    <a:pt x="20000" y="108000"/>
                    <a:pt x="0" y="120000"/>
                  </a:cubicBezTo>
                </a:path>
              </a:pathLst>
            </a:custGeom>
            <a:noFill/>
            <a:ln cap="flat" cmpd="sng" w="15875">
              <a:solidFill>
                <a:srgbClr val="FF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00" name="Google Shape;400;p25"/>
          <p:cNvGrpSpPr/>
          <p:nvPr/>
        </p:nvGrpSpPr>
        <p:grpSpPr>
          <a:xfrm>
            <a:off x="2971800" y="3733800"/>
            <a:ext cx="2057400" cy="1905000"/>
            <a:chOff x="2971800" y="3733800"/>
            <a:chExt cx="2057400" cy="1905000"/>
          </a:xfrm>
        </p:grpSpPr>
        <p:sp>
          <p:nvSpPr>
            <p:cNvPr id="401" name="Google Shape;401;p25"/>
            <p:cNvSpPr/>
            <p:nvPr/>
          </p:nvSpPr>
          <p:spPr>
            <a:xfrm>
              <a:off x="3962400" y="3733800"/>
              <a:ext cx="533400" cy="381000"/>
            </a:xfrm>
            <a:prstGeom prst="ellipse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Verdana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10</a:t>
              </a:r>
              <a:endParaRPr/>
            </a:p>
          </p:txBody>
        </p:sp>
        <p:sp>
          <p:nvSpPr>
            <p:cNvPr id="402" name="Google Shape;402;p25"/>
            <p:cNvSpPr/>
            <p:nvPr/>
          </p:nvSpPr>
          <p:spPr>
            <a:xfrm>
              <a:off x="3505200" y="4495800"/>
              <a:ext cx="533400" cy="381000"/>
            </a:xfrm>
            <a:prstGeom prst="ellipse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Verdana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12</a:t>
              </a:r>
              <a:endParaRPr/>
            </a:p>
          </p:txBody>
        </p:sp>
        <p:cxnSp>
          <p:nvCxnSpPr>
            <p:cNvPr id="403" name="Google Shape;403;p25"/>
            <p:cNvCxnSpPr/>
            <p:nvPr/>
          </p:nvCxnSpPr>
          <p:spPr>
            <a:xfrm flipH="1">
              <a:off x="3810000" y="4114800"/>
              <a:ext cx="381000" cy="38100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sp>
          <p:nvSpPr>
            <p:cNvPr id="404" name="Google Shape;404;p25"/>
            <p:cNvSpPr/>
            <p:nvPr/>
          </p:nvSpPr>
          <p:spPr>
            <a:xfrm>
              <a:off x="4495800" y="4495800"/>
              <a:ext cx="533400" cy="381000"/>
            </a:xfrm>
            <a:prstGeom prst="ellipse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Verdana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5</a:t>
              </a:r>
              <a:endParaRPr/>
            </a:p>
          </p:txBody>
        </p:sp>
        <p:cxnSp>
          <p:nvCxnSpPr>
            <p:cNvPr id="405" name="Google Shape;405;p25"/>
            <p:cNvCxnSpPr/>
            <p:nvPr/>
          </p:nvCxnSpPr>
          <p:spPr>
            <a:xfrm>
              <a:off x="4267200" y="4114800"/>
              <a:ext cx="381000" cy="38100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sp>
          <p:nvSpPr>
            <p:cNvPr id="406" name="Google Shape;406;p25"/>
            <p:cNvSpPr/>
            <p:nvPr/>
          </p:nvSpPr>
          <p:spPr>
            <a:xfrm>
              <a:off x="2971800" y="5257800"/>
              <a:ext cx="533400" cy="381000"/>
            </a:xfrm>
            <a:prstGeom prst="ellipse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Verdana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8</a:t>
              </a:r>
              <a:endParaRPr/>
            </a:p>
          </p:txBody>
        </p:sp>
        <p:cxnSp>
          <p:nvCxnSpPr>
            <p:cNvPr id="407" name="Google Shape;407;p25"/>
            <p:cNvCxnSpPr/>
            <p:nvPr/>
          </p:nvCxnSpPr>
          <p:spPr>
            <a:xfrm flipH="1">
              <a:off x="3276600" y="4876800"/>
              <a:ext cx="381000" cy="38100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</p:grpSp>
      <p:grpSp>
        <p:nvGrpSpPr>
          <p:cNvPr id="408" name="Google Shape;408;p25"/>
          <p:cNvGrpSpPr/>
          <p:nvPr/>
        </p:nvGrpSpPr>
        <p:grpSpPr>
          <a:xfrm>
            <a:off x="5410200" y="3733800"/>
            <a:ext cx="2057400" cy="1905000"/>
            <a:chOff x="5410200" y="3733800"/>
            <a:chExt cx="2057400" cy="1905000"/>
          </a:xfrm>
        </p:grpSpPr>
        <p:sp>
          <p:nvSpPr>
            <p:cNvPr id="409" name="Google Shape;409;p25"/>
            <p:cNvSpPr/>
            <p:nvPr/>
          </p:nvSpPr>
          <p:spPr>
            <a:xfrm>
              <a:off x="6400800" y="3733800"/>
              <a:ext cx="533400" cy="381000"/>
            </a:xfrm>
            <a:prstGeom prst="ellipse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Verdana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12</a:t>
              </a:r>
              <a:endParaRPr/>
            </a:p>
          </p:txBody>
        </p:sp>
        <p:sp>
          <p:nvSpPr>
            <p:cNvPr id="410" name="Google Shape;410;p25"/>
            <p:cNvSpPr/>
            <p:nvPr/>
          </p:nvSpPr>
          <p:spPr>
            <a:xfrm>
              <a:off x="5943600" y="4495800"/>
              <a:ext cx="533400" cy="381000"/>
            </a:xfrm>
            <a:prstGeom prst="ellipse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Verdana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10</a:t>
              </a:r>
              <a:endParaRPr/>
            </a:p>
          </p:txBody>
        </p:sp>
        <p:cxnSp>
          <p:nvCxnSpPr>
            <p:cNvPr id="411" name="Google Shape;411;p25"/>
            <p:cNvCxnSpPr/>
            <p:nvPr/>
          </p:nvCxnSpPr>
          <p:spPr>
            <a:xfrm flipH="1">
              <a:off x="6248400" y="4114800"/>
              <a:ext cx="381000" cy="38100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sp>
          <p:nvSpPr>
            <p:cNvPr id="412" name="Google Shape;412;p25"/>
            <p:cNvSpPr/>
            <p:nvPr/>
          </p:nvSpPr>
          <p:spPr>
            <a:xfrm>
              <a:off x="6934200" y="4495800"/>
              <a:ext cx="533400" cy="381000"/>
            </a:xfrm>
            <a:prstGeom prst="ellipse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Verdana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5</a:t>
              </a:r>
              <a:endParaRPr/>
            </a:p>
          </p:txBody>
        </p:sp>
        <p:cxnSp>
          <p:nvCxnSpPr>
            <p:cNvPr id="413" name="Google Shape;413;p25"/>
            <p:cNvCxnSpPr/>
            <p:nvPr/>
          </p:nvCxnSpPr>
          <p:spPr>
            <a:xfrm>
              <a:off x="6705600" y="4114800"/>
              <a:ext cx="381000" cy="38100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sp>
          <p:nvSpPr>
            <p:cNvPr id="414" name="Google Shape;414;p25"/>
            <p:cNvSpPr/>
            <p:nvPr/>
          </p:nvSpPr>
          <p:spPr>
            <a:xfrm>
              <a:off x="5410200" y="5257800"/>
              <a:ext cx="533400" cy="381000"/>
            </a:xfrm>
            <a:prstGeom prst="ellipse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Verdana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8</a:t>
              </a:r>
              <a:endParaRPr/>
            </a:p>
          </p:txBody>
        </p:sp>
        <p:cxnSp>
          <p:nvCxnSpPr>
            <p:cNvPr id="415" name="Google Shape;415;p25"/>
            <p:cNvCxnSpPr/>
            <p:nvPr/>
          </p:nvCxnSpPr>
          <p:spPr>
            <a:xfrm flipH="1">
              <a:off x="5715000" y="4876800"/>
              <a:ext cx="381000" cy="38100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</p:grpSp>
      <p:grpSp>
        <p:nvGrpSpPr>
          <p:cNvPr id="416" name="Google Shape;416;p25"/>
          <p:cNvGrpSpPr/>
          <p:nvPr/>
        </p:nvGrpSpPr>
        <p:grpSpPr>
          <a:xfrm>
            <a:off x="3648075" y="4038600"/>
            <a:ext cx="619125" cy="552450"/>
            <a:chOff x="3648075" y="4038600"/>
            <a:chExt cx="619125" cy="552450"/>
          </a:xfrm>
        </p:grpSpPr>
        <p:sp>
          <p:nvSpPr>
            <p:cNvPr id="417" name="Google Shape;417;p25"/>
            <p:cNvSpPr/>
            <p:nvPr/>
          </p:nvSpPr>
          <p:spPr>
            <a:xfrm>
              <a:off x="3648075" y="4038600"/>
              <a:ext cx="257175" cy="419100"/>
            </a:xfrm>
            <a:custGeom>
              <a:rect b="b" l="l" r="r" t="t"/>
              <a:pathLst>
                <a:path extrusionOk="0" h="120000" w="120000">
                  <a:moveTo>
                    <a:pt x="0" y="120000"/>
                  </a:moveTo>
                  <a:cubicBezTo>
                    <a:pt x="3703" y="112272"/>
                    <a:pt x="11111" y="88636"/>
                    <a:pt x="22222" y="73636"/>
                  </a:cubicBezTo>
                  <a:cubicBezTo>
                    <a:pt x="33333" y="58636"/>
                    <a:pt x="50370" y="42272"/>
                    <a:pt x="66666" y="30000"/>
                  </a:cubicBezTo>
                  <a:cubicBezTo>
                    <a:pt x="82962" y="17727"/>
                    <a:pt x="108888" y="6363"/>
                    <a:pt x="120000" y="0"/>
                  </a:cubicBezTo>
                </a:path>
              </a:pathLst>
            </a:custGeom>
            <a:noFill/>
            <a:ln cap="flat" cmpd="sng" w="15875">
              <a:solidFill>
                <a:srgbClr val="FF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p25"/>
            <p:cNvSpPr/>
            <p:nvPr/>
          </p:nvSpPr>
          <p:spPr>
            <a:xfrm>
              <a:off x="4038600" y="4210050"/>
              <a:ext cx="228600" cy="381000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cubicBezTo>
                    <a:pt x="115833" y="10500"/>
                    <a:pt x="115000" y="43000"/>
                    <a:pt x="95000" y="63000"/>
                  </a:cubicBezTo>
                  <a:cubicBezTo>
                    <a:pt x="75000" y="83000"/>
                    <a:pt x="20000" y="108000"/>
                    <a:pt x="0" y="120000"/>
                  </a:cubicBezTo>
                </a:path>
              </a:pathLst>
            </a:custGeom>
            <a:noFill/>
            <a:ln cap="flat" cmpd="sng" w="15875">
              <a:solidFill>
                <a:srgbClr val="FF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19" name="Google Shape;419;p25"/>
          <p:cNvSpPr/>
          <p:nvPr/>
        </p:nvSpPr>
        <p:spPr>
          <a:xfrm>
            <a:off x="2819400" y="4191000"/>
            <a:ext cx="381000" cy="228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1587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420;p25"/>
          <p:cNvSpPr/>
          <p:nvPr/>
        </p:nvSpPr>
        <p:spPr>
          <a:xfrm>
            <a:off x="5334000" y="4191000"/>
            <a:ext cx="381000" cy="228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1587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421;p25"/>
          <p:cNvSpPr txBox="1"/>
          <p:nvPr/>
        </p:nvSpPr>
        <p:spPr>
          <a:xfrm>
            <a:off x="2286000" y="3048000"/>
            <a:ext cx="381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CCFF"/>
              </a:buClr>
              <a:buFont typeface="Times New Roman"/>
              <a:buNone/>
            </a:pPr>
            <a:r>
              <a:rPr b="0" i="0" lang="en-US" sz="1800" u="none">
                <a:solidFill>
                  <a:srgbClr val="66CC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422" name="Google Shape;422;p25"/>
          <p:cNvSpPr txBox="1"/>
          <p:nvPr/>
        </p:nvSpPr>
        <p:spPr>
          <a:xfrm>
            <a:off x="5638800" y="3048000"/>
            <a:ext cx="381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CCFF"/>
              </a:buClr>
              <a:buFont typeface="Times New Roman"/>
              <a:buNone/>
            </a:pPr>
            <a:r>
              <a:rPr b="0" i="0" lang="en-US" sz="1800" u="none">
                <a:solidFill>
                  <a:srgbClr val="66CC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423" name="Google Shape;423;p25"/>
          <p:cNvSpPr txBox="1"/>
          <p:nvPr/>
        </p:nvSpPr>
        <p:spPr>
          <a:xfrm>
            <a:off x="8077200" y="3048000"/>
            <a:ext cx="381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CCFF"/>
              </a:buClr>
              <a:buFont typeface="Times New Roman"/>
              <a:buNone/>
            </a:pPr>
            <a:r>
              <a:rPr b="0" i="0" lang="en-US" sz="1800" u="none">
                <a:solidFill>
                  <a:srgbClr val="66CC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</p:txBody>
      </p:sp>
      <p:sp>
        <p:nvSpPr>
          <p:cNvPr id="424" name="Google Shape;424;p25"/>
          <p:cNvSpPr txBox="1"/>
          <p:nvPr/>
        </p:nvSpPr>
        <p:spPr>
          <a:xfrm>
            <a:off x="8077200" y="5500687"/>
            <a:ext cx="381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CCFF"/>
              </a:buClr>
              <a:buFont typeface="Times New Roman"/>
              <a:buNone/>
            </a:pPr>
            <a:r>
              <a:rPr b="0" i="0" lang="en-US" sz="1800" u="none">
                <a:solidFill>
                  <a:srgbClr val="66CC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2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Other children are not affected</a:t>
            </a:r>
            <a:endParaRPr/>
          </a:p>
        </p:txBody>
      </p:sp>
      <p:sp>
        <p:nvSpPr>
          <p:cNvPr id="430" name="Google Shape;430;p26"/>
          <p:cNvSpPr txBox="1"/>
          <p:nvPr>
            <p:ph idx="1" type="body"/>
          </p:nvPr>
        </p:nvSpPr>
        <p:spPr>
          <a:xfrm>
            <a:off x="457200" y="3962400"/>
            <a:ext cx="8077200" cy="28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node containing 8 is not affected because its parent gets larger, not smaller</a:t>
            </a:r>
            <a:endParaRPr/>
          </a:p>
        </p:txBody>
      </p:sp>
      <p:sp>
        <p:nvSpPr>
          <p:cNvPr id="431" name="Google Shape;431;p26"/>
          <p:cNvSpPr txBox="1"/>
          <p:nvPr>
            <p:ph idx="1" type="body"/>
          </p:nvPr>
        </p:nvSpPr>
        <p:spPr>
          <a:xfrm>
            <a:off x="457200" y="4891087"/>
            <a:ext cx="8067675" cy="1166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node containing 5 is not affected because its parent gets larger, not smaller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node containing 8 is still not affected because, although its parent got smaller, its parent is still greater than it was originally</a:t>
            </a:r>
            <a:endParaRPr/>
          </a:p>
        </p:txBody>
      </p:sp>
      <p:grpSp>
        <p:nvGrpSpPr>
          <p:cNvPr id="432" name="Google Shape;432;p26"/>
          <p:cNvGrpSpPr/>
          <p:nvPr/>
        </p:nvGrpSpPr>
        <p:grpSpPr>
          <a:xfrm>
            <a:off x="990600" y="1752600"/>
            <a:ext cx="2057400" cy="1905000"/>
            <a:chOff x="1219200" y="1752600"/>
            <a:chExt cx="2057400" cy="1905000"/>
          </a:xfrm>
        </p:grpSpPr>
        <p:grpSp>
          <p:nvGrpSpPr>
            <p:cNvPr id="433" name="Google Shape;433;p26"/>
            <p:cNvGrpSpPr/>
            <p:nvPr/>
          </p:nvGrpSpPr>
          <p:grpSpPr>
            <a:xfrm>
              <a:off x="1219200" y="1752600"/>
              <a:ext cx="2057400" cy="1905000"/>
              <a:chOff x="5410200" y="3733800"/>
              <a:chExt cx="2057400" cy="1905000"/>
            </a:xfrm>
          </p:grpSpPr>
          <p:sp>
            <p:nvSpPr>
              <p:cNvPr id="434" name="Google Shape;434;p26"/>
              <p:cNvSpPr/>
              <p:nvPr/>
            </p:nvSpPr>
            <p:spPr>
              <a:xfrm>
                <a:off x="6400800" y="3733800"/>
                <a:ext cx="533400" cy="381000"/>
              </a:xfrm>
              <a:prstGeom prst="ellipse">
                <a:avLst/>
              </a:prstGeom>
              <a:noFill/>
              <a:ln cap="flat" cmpd="sng" w="15875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Verdana"/>
                  <a:buNone/>
                </a:pPr>
                <a:r>
                  <a:rPr b="0" i="0" lang="en-US" sz="2000" u="none">
                    <a:solidFill>
                      <a:schemeClr val="dk1"/>
                    </a:solidFill>
                    <a:latin typeface="Verdana"/>
                    <a:ea typeface="Verdana"/>
                    <a:cs typeface="Verdana"/>
                    <a:sym typeface="Verdana"/>
                  </a:rPr>
                  <a:t>12</a:t>
                </a:r>
                <a:endParaRPr/>
              </a:p>
            </p:txBody>
          </p:sp>
          <p:sp>
            <p:nvSpPr>
              <p:cNvPr id="435" name="Google Shape;435;p26"/>
              <p:cNvSpPr/>
              <p:nvPr/>
            </p:nvSpPr>
            <p:spPr>
              <a:xfrm>
                <a:off x="5943600" y="4495800"/>
                <a:ext cx="533400" cy="381000"/>
              </a:xfrm>
              <a:prstGeom prst="ellipse">
                <a:avLst/>
              </a:prstGeom>
              <a:noFill/>
              <a:ln cap="flat" cmpd="sng" w="15875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Verdana"/>
                  <a:buNone/>
                </a:pPr>
                <a:r>
                  <a:rPr b="0" i="0" lang="en-US" sz="2000" u="none">
                    <a:solidFill>
                      <a:schemeClr val="dk1"/>
                    </a:solidFill>
                    <a:latin typeface="Verdana"/>
                    <a:ea typeface="Verdana"/>
                    <a:cs typeface="Verdana"/>
                    <a:sym typeface="Verdana"/>
                  </a:rPr>
                  <a:t>10</a:t>
                </a:r>
                <a:endParaRPr/>
              </a:p>
            </p:txBody>
          </p:sp>
          <p:cxnSp>
            <p:nvCxnSpPr>
              <p:cNvPr id="436" name="Google Shape;436;p26"/>
              <p:cNvCxnSpPr/>
              <p:nvPr/>
            </p:nvCxnSpPr>
            <p:spPr>
              <a:xfrm flipH="1">
                <a:off x="6248400" y="4114800"/>
                <a:ext cx="381000" cy="381000"/>
              </a:xfrm>
              <a:prstGeom prst="straightConnector1">
                <a:avLst/>
              </a:prstGeom>
              <a:noFill/>
              <a:ln cap="flat" cmpd="sng" w="15875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</p:cxnSp>
          <p:sp>
            <p:nvSpPr>
              <p:cNvPr id="437" name="Google Shape;437;p26"/>
              <p:cNvSpPr/>
              <p:nvPr/>
            </p:nvSpPr>
            <p:spPr>
              <a:xfrm>
                <a:off x="6934200" y="4495800"/>
                <a:ext cx="533400" cy="381000"/>
              </a:xfrm>
              <a:prstGeom prst="ellipse">
                <a:avLst/>
              </a:prstGeom>
              <a:noFill/>
              <a:ln cap="flat" cmpd="sng" w="15875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Verdana"/>
                  <a:buNone/>
                </a:pPr>
                <a:r>
                  <a:rPr b="0" i="0" lang="en-US" sz="2000" u="none">
                    <a:solidFill>
                      <a:schemeClr val="dk1"/>
                    </a:solidFill>
                    <a:latin typeface="Verdana"/>
                    <a:ea typeface="Verdana"/>
                    <a:cs typeface="Verdana"/>
                    <a:sym typeface="Verdana"/>
                  </a:rPr>
                  <a:t>5</a:t>
                </a:r>
                <a:endParaRPr/>
              </a:p>
            </p:txBody>
          </p:sp>
          <p:cxnSp>
            <p:nvCxnSpPr>
              <p:cNvPr id="438" name="Google Shape;438;p26"/>
              <p:cNvCxnSpPr/>
              <p:nvPr/>
            </p:nvCxnSpPr>
            <p:spPr>
              <a:xfrm>
                <a:off x="6705600" y="4114800"/>
                <a:ext cx="381000" cy="381000"/>
              </a:xfrm>
              <a:prstGeom prst="straightConnector1">
                <a:avLst/>
              </a:prstGeom>
              <a:noFill/>
              <a:ln cap="flat" cmpd="sng" w="15875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</p:cxnSp>
          <p:sp>
            <p:nvSpPr>
              <p:cNvPr id="439" name="Google Shape;439;p26"/>
              <p:cNvSpPr/>
              <p:nvPr/>
            </p:nvSpPr>
            <p:spPr>
              <a:xfrm>
                <a:off x="5410200" y="5257800"/>
                <a:ext cx="533400" cy="381000"/>
              </a:xfrm>
              <a:prstGeom prst="ellipse">
                <a:avLst/>
              </a:prstGeom>
              <a:noFill/>
              <a:ln cap="flat" cmpd="sng" w="15875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Verdana"/>
                  <a:buNone/>
                </a:pPr>
                <a:r>
                  <a:rPr b="0" i="0" lang="en-US" sz="2000" u="none">
                    <a:solidFill>
                      <a:schemeClr val="dk1"/>
                    </a:solidFill>
                    <a:latin typeface="Verdana"/>
                    <a:ea typeface="Verdana"/>
                    <a:cs typeface="Verdana"/>
                    <a:sym typeface="Verdana"/>
                  </a:rPr>
                  <a:t>8</a:t>
                </a:r>
                <a:endParaRPr/>
              </a:p>
            </p:txBody>
          </p:sp>
          <p:cxnSp>
            <p:nvCxnSpPr>
              <p:cNvPr id="440" name="Google Shape;440;p26"/>
              <p:cNvCxnSpPr/>
              <p:nvPr/>
            </p:nvCxnSpPr>
            <p:spPr>
              <a:xfrm flipH="1">
                <a:off x="5715000" y="4876800"/>
                <a:ext cx="381000" cy="381000"/>
              </a:xfrm>
              <a:prstGeom prst="straightConnector1">
                <a:avLst/>
              </a:prstGeom>
              <a:noFill/>
              <a:ln cap="flat" cmpd="sng" w="15875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</p:cxnSp>
        </p:grpSp>
        <p:sp>
          <p:nvSpPr>
            <p:cNvPr id="441" name="Google Shape;441;p26"/>
            <p:cNvSpPr/>
            <p:nvPr/>
          </p:nvSpPr>
          <p:spPr>
            <a:xfrm>
              <a:off x="2362200" y="3276600"/>
              <a:ext cx="533400" cy="381000"/>
            </a:xfrm>
            <a:prstGeom prst="ellipse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Verdana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14</a:t>
              </a:r>
              <a:endParaRPr/>
            </a:p>
          </p:txBody>
        </p:sp>
        <p:cxnSp>
          <p:nvCxnSpPr>
            <p:cNvPr id="442" name="Google Shape;442;p26"/>
            <p:cNvCxnSpPr/>
            <p:nvPr/>
          </p:nvCxnSpPr>
          <p:spPr>
            <a:xfrm>
              <a:off x="2133600" y="2895600"/>
              <a:ext cx="381000" cy="38100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</p:grpSp>
      <p:grpSp>
        <p:nvGrpSpPr>
          <p:cNvPr id="443" name="Google Shape;443;p26"/>
          <p:cNvGrpSpPr/>
          <p:nvPr/>
        </p:nvGrpSpPr>
        <p:grpSpPr>
          <a:xfrm>
            <a:off x="1828800" y="2771775"/>
            <a:ext cx="539749" cy="595312"/>
            <a:chOff x="2032000" y="2771775"/>
            <a:chExt cx="539749" cy="595312"/>
          </a:xfrm>
        </p:grpSpPr>
        <p:sp>
          <p:nvSpPr>
            <p:cNvPr id="444" name="Google Shape;444;p26"/>
            <p:cNvSpPr/>
            <p:nvPr/>
          </p:nvSpPr>
          <p:spPr>
            <a:xfrm>
              <a:off x="2032000" y="2954337"/>
              <a:ext cx="312737" cy="412750"/>
            </a:xfrm>
            <a:custGeom>
              <a:rect b="b" l="l" r="r" t="t"/>
              <a:pathLst>
                <a:path extrusionOk="0" h="120000" w="120000">
                  <a:moveTo>
                    <a:pt x="120000" y="120000"/>
                  </a:moveTo>
                  <a:cubicBezTo>
                    <a:pt x="111472" y="118153"/>
                    <a:pt x="85279" y="114923"/>
                    <a:pt x="69441" y="107538"/>
                  </a:cubicBezTo>
                  <a:cubicBezTo>
                    <a:pt x="53604" y="100153"/>
                    <a:pt x="36548" y="93692"/>
                    <a:pt x="24974" y="75692"/>
                  </a:cubicBezTo>
                  <a:cubicBezTo>
                    <a:pt x="13401" y="57692"/>
                    <a:pt x="5482" y="15692"/>
                    <a:pt x="0" y="0"/>
                  </a:cubicBezTo>
                </a:path>
              </a:pathLst>
            </a:custGeom>
            <a:noFill/>
            <a:ln cap="flat" cmpd="sng" w="15875">
              <a:solidFill>
                <a:srgbClr val="FF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45;p26"/>
            <p:cNvSpPr/>
            <p:nvPr/>
          </p:nvSpPr>
          <p:spPr>
            <a:xfrm>
              <a:off x="2322512" y="2771775"/>
              <a:ext cx="249237" cy="449262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cubicBezTo>
                    <a:pt x="11464" y="2968"/>
                    <a:pt x="51210" y="6784"/>
                    <a:pt x="69554" y="17385"/>
                  </a:cubicBezTo>
                  <a:cubicBezTo>
                    <a:pt x="87898" y="27985"/>
                    <a:pt x="104713" y="47067"/>
                    <a:pt x="112356" y="64028"/>
                  </a:cubicBezTo>
                  <a:cubicBezTo>
                    <a:pt x="120000" y="80989"/>
                    <a:pt x="115414" y="108551"/>
                    <a:pt x="116178" y="120000"/>
                  </a:cubicBezTo>
                </a:path>
              </a:pathLst>
            </a:custGeom>
            <a:noFill/>
            <a:ln cap="flat" cmpd="sng" w="15875">
              <a:solidFill>
                <a:srgbClr val="FF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46" name="Google Shape;446;p26"/>
          <p:cNvSpPr/>
          <p:nvPr/>
        </p:nvSpPr>
        <p:spPr>
          <a:xfrm>
            <a:off x="3352800" y="2286000"/>
            <a:ext cx="381000" cy="228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1587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47" name="Google Shape;447;p26"/>
          <p:cNvGrpSpPr/>
          <p:nvPr/>
        </p:nvGrpSpPr>
        <p:grpSpPr>
          <a:xfrm>
            <a:off x="3505200" y="1752600"/>
            <a:ext cx="2057400" cy="1905000"/>
            <a:chOff x="1219200" y="1752600"/>
            <a:chExt cx="2057400" cy="1905000"/>
          </a:xfrm>
        </p:grpSpPr>
        <p:grpSp>
          <p:nvGrpSpPr>
            <p:cNvPr id="448" name="Google Shape;448;p26"/>
            <p:cNvGrpSpPr/>
            <p:nvPr/>
          </p:nvGrpSpPr>
          <p:grpSpPr>
            <a:xfrm>
              <a:off x="1219200" y="1752600"/>
              <a:ext cx="2057400" cy="1905000"/>
              <a:chOff x="5410200" y="3733800"/>
              <a:chExt cx="2057400" cy="1905000"/>
            </a:xfrm>
          </p:grpSpPr>
          <p:sp>
            <p:nvSpPr>
              <p:cNvPr id="449" name="Google Shape;449;p26"/>
              <p:cNvSpPr/>
              <p:nvPr/>
            </p:nvSpPr>
            <p:spPr>
              <a:xfrm>
                <a:off x="6400800" y="3733800"/>
                <a:ext cx="533400" cy="381000"/>
              </a:xfrm>
              <a:prstGeom prst="ellipse">
                <a:avLst/>
              </a:prstGeom>
              <a:noFill/>
              <a:ln cap="flat" cmpd="sng" w="15875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Verdana"/>
                  <a:buNone/>
                </a:pPr>
                <a:r>
                  <a:rPr b="0" i="0" lang="en-US" sz="2000" u="none">
                    <a:solidFill>
                      <a:schemeClr val="dk1"/>
                    </a:solidFill>
                    <a:latin typeface="Verdana"/>
                    <a:ea typeface="Verdana"/>
                    <a:cs typeface="Verdana"/>
                    <a:sym typeface="Verdana"/>
                  </a:rPr>
                  <a:t>12</a:t>
                </a:r>
                <a:endParaRPr/>
              </a:p>
            </p:txBody>
          </p:sp>
          <p:sp>
            <p:nvSpPr>
              <p:cNvPr id="450" name="Google Shape;450;p26"/>
              <p:cNvSpPr/>
              <p:nvPr/>
            </p:nvSpPr>
            <p:spPr>
              <a:xfrm>
                <a:off x="5943600" y="4495800"/>
                <a:ext cx="533400" cy="381000"/>
              </a:xfrm>
              <a:prstGeom prst="ellipse">
                <a:avLst/>
              </a:prstGeom>
              <a:noFill/>
              <a:ln cap="flat" cmpd="sng" w="15875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Verdana"/>
                  <a:buNone/>
                </a:pPr>
                <a:r>
                  <a:rPr b="0" i="0" lang="en-US" sz="2000" u="none">
                    <a:solidFill>
                      <a:schemeClr val="dk1"/>
                    </a:solidFill>
                    <a:latin typeface="Verdana"/>
                    <a:ea typeface="Verdana"/>
                    <a:cs typeface="Verdana"/>
                    <a:sym typeface="Verdana"/>
                  </a:rPr>
                  <a:t>14</a:t>
                </a:r>
                <a:endParaRPr/>
              </a:p>
            </p:txBody>
          </p:sp>
          <p:cxnSp>
            <p:nvCxnSpPr>
              <p:cNvPr id="451" name="Google Shape;451;p26"/>
              <p:cNvCxnSpPr/>
              <p:nvPr/>
            </p:nvCxnSpPr>
            <p:spPr>
              <a:xfrm flipH="1">
                <a:off x="6248400" y="4114800"/>
                <a:ext cx="381000" cy="381000"/>
              </a:xfrm>
              <a:prstGeom prst="straightConnector1">
                <a:avLst/>
              </a:prstGeom>
              <a:noFill/>
              <a:ln cap="flat" cmpd="sng" w="15875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</p:cxnSp>
          <p:sp>
            <p:nvSpPr>
              <p:cNvPr id="452" name="Google Shape;452;p26"/>
              <p:cNvSpPr/>
              <p:nvPr/>
            </p:nvSpPr>
            <p:spPr>
              <a:xfrm>
                <a:off x="6934200" y="4495800"/>
                <a:ext cx="533400" cy="381000"/>
              </a:xfrm>
              <a:prstGeom prst="ellipse">
                <a:avLst/>
              </a:prstGeom>
              <a:noFill/>
              <a:ln cap="flat" cmpd="sng" w="15875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Verdana"/>
                  <a:buNone/>
                </a:pPr>
                <a:r>
                  <a:rPr b="0" i="0" lang="en-US" sz="2000" u="none">
                    <a:solidFill>
                      <a:schemeClr val="dk1"/>
                    </a:solidFill>
                    <a:latin typeface="Verdana"/>
                    <a:ea typeface="Verdana"/>
                    <a:cs typeface="Verdana"/>
                    <a:sym typeface="Verdana"/>
                  </a:rPr>
                  <a:t>5</a:t>
                </a:r>
                <a:endParaRPr/>
              </a:p>
            </p:txBody>
          </p:sp>
          <p:cxnSp>
            <p:nvCxnSpPr>
              <p:cNvPr id="453" name="Google Shape;453;p26"/>
              <p:cNvCxnSpPr/>
              <p:nvPr/>
            </p:nvCxnSpPr>
            <p:spPr>
              <a:xfrm>
                <a:off x="6705600" y="4114800"/>
                <a:ext cx="381000" cy="381000"/>
              </a:xfrm>
              <a:prstGeom prst="straightConnector1">
                <a:avLst/>
              </a:prstGeom>
              <a:noFill/>
              <a:ln cap="flat" cmpd="sng" w="15875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</p:cxnSp>
          <p:sp>
            <p:nvSpPr>
              <p:cNvPr id="454" name="Google Shape;454;p26"/>
              <p:cNvSpPr/>
              <p:nvPr/>
            </p:nvSpPr>
            <p:spPr>
              <a:xfrm>
                <a:off x="5410200" y="5257800"/>
                <a:ext cx="533400" cy="381000"/>
              </a:xfrm>
              <a:prstGeom prst="ellipse">
                <a:avLst/>
              </a:prstGeom>
              <a:noFill/>
              <a:ln cap="flat" cmpd="sng" w="15875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Verdana"/>
                  <a:buNone/>
                </a:pPr>
                <a:r>
                  <a:rPr b="0" i="0" lang="en-US" sz="2000" u="none">
                    <a:solidFill>
                      <a:schemeClr val="dk1"/>
                    </a:solidFill>
                    <a:latin typeface="Verdana"/>
                    <a:ea typeface="Verdana"/>
                    <a:cs typeface="Verdana"/>
                    <a:sym typeface="Verdana"/>
                  </a:rPr>
                  <a:t>8</a:t>
                </a:r>
                <a:endParaRPr/>
              </a:p>
            </p:txBody>
          </p:sp>
          <p:cxnSp>
            <p:nvCxnSpPr>
              <p:cNvPr id="455" name="Google Shape;455;p26"/>
              <p:cNvCxnSpPr/>
              <p:nvPr/>
            </p:nvCxnSpPr>
            <p:spPr>
              <a:xfrm flipH="1">
                <a:off x="5715000" y="4876800"/>
                <a:ext cx="381000" cy="381000"/>
              </a:xfrm>
              <a:prstGeom prst="straightConnector1">
                <a:avLst/>
              </a:prstGeom>
              <a:noFill/>
              <a:ln cap="flat" cmpd="sng" w="15875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</p:cxnSp>
        </p:grpSp>
        <p:sp>
          <p:nvSpPr>
            <p:cNvPr id="456" name="Google Shape;456;p26"/>
            <p:cNvSpPr/>
            <p:nvPr/>
          </p:nvSpPr>
          <p:spPr>
            <a:xfrm>
              <a:off x="2362200" y="3276600"/>
              <a:ext cx="533400" cy="381000"/>
            </a:xfrm>
            <a:prstGeom prst="ellipse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Verdana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10</a:t>
              </a:r>
              <a:endParaRPr/>
            </a:p>
          </p:txBody>
        </p:sp>
        <p:cxnSp>
          <p:nvCxnSpPr>
            <p:cNvPr id="457" name="Google Shape;457;p26"/>
            <p:cNvCxnSpPr/>
            <p:nvPr/>
          </p:nvCxnSpPr>
          <p:spPr>
            <a:xfrm>
              <a:off x="2133600" y="2895600"/>
              <a:ext cx="381000" cy="38100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</p:grpSp>
      <p:sp>
        <p:nvSpPr>
          <p:cNvPr id="458" name="Google Shape;458;p26"/>
          <p:cNvSpPr/>
          <p:nvPr/>
        </p:nvSpPr>
        <p:spPr>
          <a:xfrm>
            <a:off x="5943600" y="2286000"/>
            <a:ext cx="381000" cy="228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1587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59" name="Google Shape;459;p26"/>
          <p:cNvGrpSpPr/>
          <p:nvPr/>
        </p:nvGrpSpPr>
        <p:grpSpPr>
          <a:xfrm>
            <a:off x="6172200" y="1752600"/>
            <a:ext cx="2057400" cy="1905000"/>
            <a:chOff x="1219200" y="1752600"/>
            <a:chExt cx="2057400" cy="1905000"/>
          </a:xfrm>
        </p:grpSpPr>
        <p:grpSp>
          <p:nvGrpSpPr>
            <p:cNvPr id="460" name="Google Shape;460;p26"/>
            <p:cNvGrpSpPr/>
            <p:nvPr/>
          </p:nvGrpSpPr>
          <p:grpSpPr>
            <a:xfrm>
              <a:off x="1219200" y="1752600"/>
              <a:ext cx="2057400" cy="1905000"/>
              <a:chOff x="5410200" y="3733800"/>
              <a:chExt cx="2057400" cy="1905000"/>
            </a:xfrm>
          </p:grpSpPr>
          <p:sp>
            <p:nvSpPr>
              <p:cNvPr id="461" name="Google Shape;461;p26"/>
              <p:cNvSpPr/>
              <p:nvPr/>
            </p:nvSpPr>
            <p:spPr>
              <a:xfrm>
                <a:off x="6400800" y="3733800"/>
                <a:ext cx="533400" cy="381000"/>
              </a:xfrm>
              <a:prstGeom prst="ellipse">
                <a:avLst/>
              </a:prstGeom>
              <a:noFill/>
              <a:ln cap="flat" cmpd="sng" w="15875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Verdana"/>
                  <a:buNone/>
                </a:pPr>
                <a:r>
                  <a:rPr b="0" i="0" lang="en-US" sz="2000" u="none">
                    <a:solidFill>
                      <a:schemeClr val="dk1"/>
                    </a:solidFill>
                    <a:latin typeface="Verdana"/>
                    <a:ea typeface="Verdana"/>
                    <a:cs typeface="Verdana"/>
                    <a:sym typeface="Verdana"/>
                  </a:rPr>
                  <a:t>14</a:t>
                </a:r>
                <a:endParaRPr/>
              </a:p>
            </p:txBody>
          </p:sp>
          <p:sp>
            <p:nvSpPr>
              <p:cNvPr id="462" name="Google Shape;462;p26"/>
              <p:cNvSpPr/>
              <p:nvPr/>
            </p:nvSpPr>
            <p:spPr>
              <a:xfrm>
                <a:off x="5943600" y="4495800"/>
                <a:ext cx="533400" cy="381000"/>
              </a:xfrm>
              <a:prstGeom prst="ellipse">
                <a:avLst/>
              </a:prstGeom>
              <a:noFill/>
              <a:ln cap="flat" cmpd="sng" w="15875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Verdana"/>
                  <a:buNone/>
                </a:pPr>
                <a:r>
                  <a:rPr b="0" i="0" lang="en-US" sz="2000" u="none">
                    <a:solidFill>
                      <a:schemeClr val="dk1"/>
                    </a:solidFill>
                    <a:latin typeface="Verdana"/>
                    <a:ea typeface="Verdana"/>
                    <a:cs typeface="Verdana"/>
                    <a:sym typeface="Verdana"/>
                  </a:rPr>
                  <a:t>12</a:t>
                </a:r>
                <a:endParaRPr/>
              </a:p>
            </p:txBody>
          </p:sp>
          <p:cxnSp>
            <p:nvCxnSpPr>
              <p:cNvPr id="463" name="Google Shape;463;p26"/>
              <p:cNvCxnSpPr/>
              <p:nvPr/>
            </p:nvCxnSpPr>
            <p:spPr>
              <a:xfrm flipH="1">
                <a:off x="6248400" y="4114800"/>
                <a:ext cx="381000" cy="381000"/>
              </a:xfrm>
              <a:prstGeom prst="straightConnector1">
                <a:avLst/>
              </a:prstGeom>
              <a:noFill/>
              <a:ln cap="flat" cmpd="sng" w="15875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</p:cxnSp>
          <p:sp>
            <p:nvSpPr>
              <p:cNvPr id="464" name="Google Shape;464;p26"/>
              <p:cNvSpPr/>
              <p:nvPr/>
            </p:nvSpPr>
            <p:spPr>
              <a:xfrm>
                <a:off x="6934200" y="4495800"/>
                <a:ext cx="533400" cy="381000"/>
              </a:xfrm>
              <a:prstGeom prst="ellipse">
                <a:avLst/>
              </a:prstGeom>
              <a:noFill/>
              <a:ln cap="flat" cmpd="sng" w="15875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Verdana"/>
                  <a:buNone/>
                </a:pPr>
                <a:r>
                  <a:rPr b="0" i="0" lang="en-US" sz="2000" u="none">
                    <a:solidFill>
                      <a:schemeClr val="dk1"/>
                    </a:solidFill>
                    <a:latin typeface="Verdana"/>
                    <a:ea typeface="Verdana"/>
                    <a:cs typeface="Verdana"/>
                    <a:sym typeface="Verdana"/>
                  </a:rPr>
                  <a:t>5</a:t>
                </a:r>
                <a:endParaRPr/>
              </a:p>
            </p:txBody>
          </p:sp>
          <p:cxnSp>
            <p:nvCxnSpPr>
              <p:cNvPr id="465" name="Google Shape;465;p26"/>
              <p:cNvCxnSpPr/>
              <p:nvPr/>
            </p:nvCxnSpPr>
            <p:spPr>
              <a:xfrm>
                <a:off x="6705600" y="4114800"/>
                <a:ext cx="381000" cy="381000"/>
              </a:xfrm>
              <a:prstGeom prst="straightConnector1">
                <a:avLst/>
              </a:prstGeom>
              <a:noFill/>
              <a:ln cap="flat" cmpd="sng" w="15875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</p:cxnSp>
          <p:sp>
            <p:nvSpPr>
              <p:cNvPr id="466" name="Google Shape;466;p26"/>
              <p:cNvSpPr/>
              <p:nvPr/>
            </p:nvSpPr>
            <p:spPr>
              <a:xfrm>
                <a:off x="5410200" y="5257800"/>
                <a:ext cx="533400" cy="381000"/>
              </a:xfrm>
              <a:prstGeom prst="ellipse">
                <a:avLst/>
              </a:prstGeom>
              <a:noFill/>
              <a:ln cap="flat" cmpd="sng" w="15875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Verdana"/>
                  <a:buNone/>
                </a:pPr>
                <a:r>
                  <a:rPr b="0" i="0" lang="en-US" sz="2000" u="none">
                    <a:solidFill>
                      <a:schemeClr val="dk1"/>
                    </a:solidFill>
                    <a:latin typeface="Verdana"/>
                    <a:ea typeface="Verdana"/>
                    <a:cs typeface="Verdana"/>
                    <a:sym typeface="Verdana"/>
                  </a:rPr>
                  <a:t>8</a:t>
                </a:r>
                <a:endParaRPr/>
              </a:p>
            </p:txBody>
          </p:sp>
          <p:cxnSp>
            <p:nvCxnSpPr>
              <p:cNvPr id="467" name="Google Shape;467;p26"/>
              <p:cNvCxnSpPr/>
              <p:nvPr/>
            </p:nvCxnSpPr>
            <p:spPr>
              <a:xfrm flipH="1">
                <a:off x="5715000" y="4876800"/>
                <a:ext cx="381000" cy="381000"/>
              </a:xfrm>
              <a:prstGeom prst="straightConnector1">
                <a:avLst/>
              </a:prstGeom>
              <a:noFill/>
              <a:ln cap="flat" cmpd="sng" w="15875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</p:cxnSp>
        </p:grpSp>
        <p:sp>
          <p:nvSpPr>
            <p:cNvPr id="468" name="Google Shape;468;p26"/>
            <p:cNvSpPr/>
            <p:nvPr/>
          </p:nvSpPr>
          <p:spPr>
            <a:xfrm>
              <a:off x="2362200" y="3276600"/>
              <a:ext cx="533400" cy="381000"/>
            </a:xfrm>
            <a:prstGeom prst="ellipse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Verdana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10</a:t>
              </a:r>
              <a:endParaRPr/>
            </a:p>
          </p:txBody>
        </p:sp>
        <p:cxnSp>
          <p:nvCxnSpPr>
            <p:cNvPr id="469" name="Google Shape;469;p26"/>
            <p:cNvCxnSpPr/>
            <p:nvPr/>
          </p:nvCxnSpPr>
          <p:spPr>
            <a:xfrm>
              <a:off x="2133600" y="2895600"/>
              <a:ext cx="381000" cy="38100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</p:grpSp>
      <p:grpSp>
        <p:nvGrpSpPr>
          <p:cNvPr id="470" name="Google Shape;470;p26"/>
          <p:cNvGrpSpPr/>
          <p:nvPr/>
        </p:nvGrpSpPr>
        <p:grpSpPr>
          <a:xfrm>
            <a:off x="4181475" y="2038350"/>
            <a:ext cx="619125" cy="552450"/>
            <a:chOff x="3648075" y="4038600"/>
            <a:chExt cx="619125" cy="552450"/>
          </a:xfrm>
        </p:grpSpPr>
        <p:sp>
          <p:nvSpPr>
            <p:cNvPr id="471" name="Google Shape;471;p26"/>
            <p:cNvSpPr/>
            <p:nvPr/>
          </p:nvSpPr>
          <p:spPr>
            <a:xfrm>
              <a:off x="3648075" y="4038600"/>
              <a:ext cx="257175" cy="419100"/>
            </a:xfrm>
            <a:custGeom>
              <a:rect b="b" l="l" r="r" t="t"/>
              <a:pathLst>
                <a:path extrusionOk="0" h="120000" w="120000">
                  <a:moveTo>
                    <a:pt x="0" y="120000"/>
                  </a:moveTo>
                  <a:cubicBezTo>
                    <a:pt x="3703" y="112272"/>
                    <a:pt x="11111" y="88636"/>
                    <a:pt x="22222" y="73636"/>
                  </a:cubicBezTo>
                  <a:cubicBezTo>
                    <a:pt x="33333" y="58636"/>
                    <a:pt x="50370" y="42272"/>
                    <a:pt x="66666" y="30000"/>
                  </a:cubicBezTo>
                  <a:cubicBezTo>
                    <a:pt x="82962" y="17727"/>
                    <a:pt x="108888" y="6363"/>
                    <a:pt x="120000" y="0"/>
                  </a:cubicBezTo>
                </a:path>
              </a:pathLst>
            </a:custGeom>
            <a:noFill/>
            <a:ln cap="flat" cmpd="sng" w="15875">
              <a:solidFill>
                <a:srgbClr val="FF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2;p26"/>
            <p:cNvSpPr/>
            <p:nvPr/>
          </p:nvSpPr>
          <p:spPr>
            <a:xfrm>
              <a:off x="4038600" y="4210050"/>
              <a:ext cx="228600" cy="381000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cubicBezTo>
                    <a:pt x="115833" y="10500"/>
                    <a:pt x="115000" y="43000"/>
                    <a:pt x="95000" y="63000"/>
                  </a:cubicBezTo>
                  <a:cubicBezTo>
                    <a:pt x="75000" y="83000"/>
                    <a:pt x="20000" y="108000"/>
                    <a:pt x="0" y="120000"/>
                  </a:cubicBezTo>
                </a:path>
              </a:pathLst>
            </a:custGeom>
            <a:noFill/>
            <a:ln cap="flat" cmpd="sng" w="15875">
              <a:solidFill>
                <a:srgbClr val="FF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2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sample heap</a:t>
            </a:r>
            <a:endParaRPr/>
          </a:p>
        </p:txBody>
      </p:sp>
      <p:sp>
        <p:nvSpPr>
          <p:cNvPr id="478" name="Google Shape;478;p27"/>
          <p:cNvSpPr txBox="1"/>
          <p:nvPr>
            <p:ph idx="1" type="body"/>
          </p:nvPr>
        </p:nvSpPr>
        <p:spPr>
          <a:xfrm>
            <a:off x="685800" y="12954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Here’s a sample binary tree after it has been heapified</a:t>
            </a:r>
            <a:endParaRPr/>
          </a:p>
        </p:txBody>
      </p:sp>
      <p:sp>
        <p:nvSpPr>
          <p:cNvPr id="479" name="Google Shape;479;p27"/>
          <p:cNvSpPr txBox="1"/>
          <p:nvPr>
            <p:ph idx="1" type="body"/>
          </p:nvPr>
        </p:nvSpPr>
        <p:spPr>
          <a:xfrm>
            <a:off x="685800" y="4953000"/>
            <a:ext cx="7772400" cy="16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Notice that heapified does </a:t>
            </a:r>
            <a:r>
              <a:rPr b="0" i="1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mean sorted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Heapifying does </a:t>
            </a:r>
            <a:r>
              <a:rPr b="0" i="1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change the shape of the binary tree; this binary tree is balanced and left-justified because it started out that way</a:t>
            </a:r>
            <a:endParaRPr/>
          </a:p>
        </p:txBody>
      </p:sp>
      <p:grpSp>
        <p:nvGrpSpPr>
          <p:cNvPr id="480" name="Google Shape;480;p27"/>
          <p:cNvGrpSpPr/>
          <p:nvPr/>
        </p:nvGrpSpPr>
        <p:grpSpPr>
          <a:xfrm>
            <a:off x="990600" y="1981200"/>
            <a:ext cx="6781800" cy="2590800"/>
            <a:chOff x="990600" y="1981200"/>
            <a:chExt cx="6781800" cy="2590800"/>
          </a:xfrm>
        </p:grpSpPr>
        <p:sp>
          <p:nvSpPr>
            <p:cNvPr id="481" name="Google Shape;481;p27"/>
            <p:cNvSpPr/>
            <p:nvPr/>
          </p:nvSpPr>
          <p:spPr>
            <a:xfrm>
              <a:off x="1524000" y="3581400"/>
              <a:ext cx="533400" cy="381000"/>
            </a:xfrm>
            <a:prstGeom prst="ellipse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Verdana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19</a:t>
              </a:r>
              <a:endParaRPr/>
            </a:p>
          </p:txBody>
        </p:sp>
        <p:sp>
          <p:nvSpPr>
            <p:cNvPr id="482" name="Google Shape;482;p27"/>
            <p:cNvSpPr/>
            <p:nvPr/>
          </p:nvSpPr>
          <p:spPr>
            <a:xfrm>
              <a:off x="2057400" y="4191000"/>
              <a:ext cx="533400" cy="381000"/>
            </a:xfrm>
            <a:prstGeom prst="ellipse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Verdana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14</a:t>
              </a:r>
              <a:endParaRPr/>
            </a:p>
          </p:txBody>
        </p:sp>
        <p:sp>
          <p:nvSpPr>
            <p:cNvPr id="483" name="Google Shape;483;p27"/>
            <p:cNvSpPr/>
            <p:nvPr/>
          </p:nvSpPr>
          <p:spPr>
            <a:xfrm>
              <a:off x="990600" y="4191000"/>
              <a:ext cx="533400" cy="381000"/>
            </a:xfrm>
            <a:prstGeom prst="ellipse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Verdana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18</a:t>
              </a:r>
              <a:endParaRPr/>
            </a:p>
          </p:txBody>
        </p:sp>
        <p:cxnSp>
          <p:nvCxnSpPr>
            <p:cNvPr id="484" name="Google Shape;484;p27"/>
            <p:cNvCxnSpPr/>
            <p:nvPr/>
          </p:nvCxnSpPr>
          <p:spPr>
            <a:xfrm flipH="1">
              <a:off x="1371600" y="3886200"/>
              <a:ext cx="228600" cy="30480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485" name="Google Shape;485;p27"/>
            <p:cNvCxnSpPr/>
            <p:nvPr/>
          </p:nvCxnSpPr>
          <p:spPr>
            <a:xfrm>
              <a:off x="1981200" y="3886200"/>
              <a:ext cx="228600" cy="30480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sp>
          <p:nvSpPr>
            <p:cNvPr id="486" name="Google Shape;486;p27"/>
            <p:cNvSpPr/>
            <p:nvPr/>
          </p:nvSpPr>
          <p:spPr>
            <a:xfrm>
              <a:off x="3429000" y="3581400"/>
              <a:ext cx="533400" cy="381000"/>
            </a:xfrm>
            <a:prstGeom prst="ellipse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Verdana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22</a:t>
              </a:r>
              <a:endParaRPr/>
            </a:p>
          </p:txBody>
        </p:sp>
        <p:sp>
          <p:nvSpPr>
            <p:cNvPr id="487" name="Google Shape;487;p27"/>
            <p:cNvSpPr/>
            <p:nvPr/>
          </p:nvSpPr>
          <p:spPr>
            <a:xfrm>
              <a:off x="3962400" y="4191000"/>
              <a:ext cx="533400" cy="381000"/>
            </a:xfrm>
            <a:prstGeom prst="ellipse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Verdana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3</a:t>
              </a:r>
              <a:endParaRPr/>
            </a:p>
          </p:txBody>
        </p:sp>
        <p:sp>
          <p:nvSpPr>
            <p:cNvPr id="488" name="Google Shape;488;p27"/>
            <p:cNvSpPr/>
            <p:nvPr/>
          </p:nvSpPr>
          <p:spPr>
            <a:xfrm>
              <a:off x="2895600" y="4191000"/>
              <a:ext cx="533400" cy="381000"/>
            </a:xfrm>
            <a:prstGeom prst="ellipse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Verdana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21</a:t>
              </a:r>
              <a:endParaRPr/>
            </a:p>
          </p:txBody>
        </p:sp>
        <p:cxnSp>
          <p:nvCxnSpPr>
            <p:cNvPr id="489" name="Google Shape;489;p27"/>
            <p:cNvCxnSpPr/>
            <p:nvPr/>
          </p:nvCxnSpPr>
          <p:spPr>
            <a:xfrm flipH="1">
              <a:off x="3276600" y="3886200"/>
              <a:ext cx="228600" cy="30480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490" name="Google Shape;490;p27"/>
            <p:cNvCxnSpPr/>
            <p:nvPr/>
          </p:nvCxnSpPr>
          <p:spPr>
            <a:xfrm>
              <a:off x="3886200" y="3886200"/>
              <a:ext cx="228600" cy="30480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sp>
          <p:nvSpPr>
            <p:cNvPr id="491" name="Google Shape;491;p27"/>
            <p:cNvSpPr/>
            <p:nvPr/>
          </p:nvSpPr>
          <p:spPr>
            <a:xfrm>
              <a:off x="5334000" y="3581400"/>
              <a:ext cx="533400" cy="381000"/>
            </a:xfrm>
            <a:prstGeom prst="ellipse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Verdana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14</a:t>
              </a:r>
              <a:endParaRPr/>
            </a:p>
          </p:txBody>
        </p:sp>
        <p:sp>
          <p:nvSpPr>
            <p:cNvPr id="492" name="Google Shape;492;p27"/>
            <p:cNvSpPr/>
            <p:nvPr/>
          </p:nvSpPr>
          <p:spPr>
            <a:xfrm>
              <a:off x="5867400" y="4191000"/>
              <a:ext cx="533400" cy="381000"/>
            </a:xfrm>
            <a:prstGeom prst="ellipse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Verdana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11</a:t>
              </a:r>
              <a:endParaRPr/>
            </a:p>
          </p:txBody>
        </p:sp>
        <p:sp>
          <p:nvSpPr>
            <p:cNvPr id="493" name="Google Shape;493;p27"/>
            <p:cNvSpPr/>
            <p:nvPr/>
          </p:nvSpPr>
          <p:spPr>
            <a:xfrm>
              <a:off x="4800600" y="4191000"/>
              <a:ext cx="533400" cy="381000"/>
            </a:xfrm>
            <a:prstGeom prst="ellipse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Verdana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9</a:t>
              </a:r>
              <a:endParaRPr/>
            </a:p>
          </p:txBody>
        </p:sp>
        <p:cxnSp>
          <p:nvCxnSpPr>
            <p:cNvPr id="494" name="Google Shape;494;p27"/>
            <p:cNvCxnSpPr/>
            <p:nvPr/>
          </p:nvCxnSpPr>
          <p:spPr>
            <a:xfrm flipH="1">
              <a:off x="5181600" y="3886200"/>
              <a:ext cx="228600" cy="30480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495" name="Google Shape;495;p27"/>
            <p:cNvCxnSpPr/>
            <p:nvPr/>
          </p:nvCxnSpPr>
          <p:spPr>
            <a:xfrm>
              <a:off x="5791200" y="3886200"/>
              <a:ext cx="228600" cy="30480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sp>
          <p:nvSpPr>
            <p:cNvPr id="496" name="Google Shape;496;p27"/>
            <p:cNvSpPr/>
            <p:nvPr/>
          </p:nvSpPr>
          <p:spPr>
            <a:xfrm>
              <a:off x="7239000" y="3581400"/>
              <a:ext cx="533400" cy="381000"/>
            </a:xfrm>
            <a:prstGeom prst="ellipse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Verdana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15</a:t>
              </a:r>
              <a:endParaRPr/>
            </a:p>
          </p:txBody>
        </p:sp>
        <p:sp>
          <p:nvSpPr>
            <p:cNvPr id="497" name="Google Shape;497;p27"/>
            <p:cNvSpPr/>
            <p:nvPr/>
          </p:nvSpPr>
          <p:spPr>
            <a:xfrm>
              <a:off x="4419600" y="1981200"/>
              <a:ext cx="533400" cy="381000"/>
            </a:xfrm>
            <a:prstGeom prst="ellipse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Verdana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25</a:t>
              </a:r>
              <a:endParaRPr/>
            </a:p>
          </p:txBody>
        </p:sp>
        <p:sp>
          <p:nvSpPr>
            <p:cNvPr id="498" name="Google Shape;498;p27"/>
            <p:cNvSpPr/>
            <p:nvPr/>
          </p:nvSpPr>
          <p:spPr>
            <a:xfrm>
              <a:off x="6324600" y="2590800"/>
              <a:ext cx="533400" cy="381000"/>
            </a:xfrm>
            <a:prstGeom prst="ellipse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Verdana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17</a:t>
              </a:r>
              <a:endParaRPr/>
            </a:p>
          </p:txBody>
        </p:sp>
        <p:sp>
          <p:nvSpPr>
            <p:cNvPr id="499" name="Google Shape;499;p27"/>
            <p:cNvSpPr/>
            <p:nvPr/>
          </p:nvSpPr>
          <p:spPr>
            <a:xfrm>
              <a:off x="2590800" y="2590800"/>
              <a:ext cx="533400" cy="381000"/>
            </a:xfrm>
            <a:prstGeom prst="ellipse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Verdana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22</a:t>
              </a:r>
              <a:endParaRPr/>
            </a:p>
          </p:txBody>
        </p:sp>
        <p:cxnSp>
          <p:nvCxnSpPr>
            <p:cNvPr id="500" name="Google Shape;500;p27"/>
            <p:cNvCxnSpPr/>
            <p:nvPr/>
          </p:nvCxnSpPr>
          <p:spPr>
            <a:xfrm flipH="1">
              <a:off x="3048000" y="2286000"/>
              <a:ext cx="1447800" cy="38100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501" name="Google Shape;501;p27"/>
            <p:cNvCxnSpPr/>
            <p:nvPr/>
          </p:nvCxnSpPr>
          <p:spPr>
            <a:xfrm>
              <a:off x="4953000" y="2286000"/>
              <a:ext cx="1447800" cy="38100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502" name="Google Shape;502;p27"/>
            <p:cNvCxnSpPr/>
            <p:nvPr/>
          </p:nvCxnSpPr>
          <p:spPr>
            <a:xfrm flipH="1">
              <a:off x="1981200" y="2895600"/>
              <a:ext cx="685800" cy="68580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503" name="Google Shape;503;p27"/>
            <p:cNvCxnSpPr/>
            <p:nvPr/>
          </p:nvCxnSpPr>
          <p:spPr>
            <a:xfrm>
              <a:off x="3048000" y="2895600"/>
              <a:ext cx="533400" cy="68580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504" name="Google Shape;504;p27"/>
            <p:cNvCxnSpPr/>
            <p:nvPr/>
          </p:nvCxnSpPr>
          <p:spPr>
            <a:xfrm flipH="1">
              <a:off x="5715000" y="2895600"/>
              <a:ext cx="685800" cy="68580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505" name="Google Shape;505;p27"/>
            <p:cNvCxnSpPr/>
            <p:nvPr/>
          </p:nvCxnSpPr>
          <p:spPr>
            <a:xfrm>
              <a:off x="6781800" y="2895600"/>
              <a:ext cx="609600" cy="68580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2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Removing the root</a:t>
            </a:r>
            <a:endParaRPr/>
          </a:p>
        </p:txBody>
      </p:sp>
      <p:sp>
        <p:nvSpPr>
          <p:cNvPr id="511" name="Google Shape;511;p28"/>
          <p:cNvSpPr txBox="1"/>
          <p:nvPr>
            <p:ph idx="1" type="body"/>
          </p:nvPr>
        </p:nvSpPr>
        <p:spPr>
          <a:xfrm>
            <a:off x="685800" y="1295400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Notice that the largest number is now in the root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Suppose we </a:t>
            </a:r>
            <a:r>
              <a:rPr b="0" i="1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discard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the root:</a:t>
            </a:r>
            <a:endParaRPr/>
          </a:p>
        </p:txBody>
      </p:sp>
      <p:sp>
        <p:nvSpPr>
          <p:cNvPr id="512" name="Google Shape;512;p28"/>
          <p:cNvSpPr txBox="1"/>
          <p:nvPr>
            <p:ph idx="1" type="body"/>
          </p:nvPr>
        </p:nvSpPr>
        <p:spPr>
          <a:xfrm>
            <a:off x="685800" y="4953000"/>
            <a:ext cx="7772400" cy="16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can we fix the binary tree so it is once again </a:t>
            </a:r>
            <a:r>
              <a:rPr b="0" i="1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balanced and left-justified?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Solution: remove the rightmost leaf at the deepest level and use it for the new root</a:t>
            </a:r>
            <a:endParaRPr/>
          </a:p>
        </p:txBody>
      </p:sp>
      <p:grpSp>
        <p:nvGrpSpPr>
          <p:cNvPr id="513" name="Google Shape;513;p28"/>
          <p:cNvGrpSpPr/>
          <p:nvPr/>
        </p:nvGrpSpPr>
        <p:grpSpPr>
          <a:xfrm>
            <a:off x="990600" y="2514600"/>
            <a:ext cx="6781800" cy="2286000"/>
            <a:chOff x="990600" y="2514600"/>
            <a:chExt cx="6781800" cy="2286000"/>
          </a:xfrm>
        </p:grpSpPr>
        <p:sp>
          <p:nvSpPr>
            <p:cNvPr id="514" name="Google Shape;514;p28"/>
            <p:cNvSpPr/>
            <p:nvPr/>
          </p:nvSpPr>
          <p:spPr>
            <a:xfrm>
              <a:off x="1524000" y="3810000"/>
              <a:ext cx="533400" cy="381000"/>
            </a:xfrm>
            <a:prstGeom prst="ellipse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Verdana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19</a:t>
              </a:r>
              <a:endParaRPr/>
            </a:p>
          </p:txBody>
        </p:sp>
        <p:sp>
          <p:nvSpPr>
            <p:cNvPr id="515" name="Google Shape;515;p28"/>
            <p:cNvSpPr/>
            <p:nvPr/>
          </p:nvSpPr>
          <p:spPr>
            <a:xfrm>
              <a:off x="2057400" y="4419600"/>
              <a:ext cx="533400" cy="381000"/>
            </a:xfrm>
            <a:prstGeom prst="ellipse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Verdana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14</a:t>
              </a:r>
              <a:endParaRPr/>
            </a:p>
          </p:txBody>
        </p:sp>
        <p:sp>
          <p:nvSpPr>
            <p:cNvPr id="516" name="Google Shape;516;p28"/>
            <p:cNvSpPr/>
            <p:nvPr/>
          </p:nvSpPr>
          <p:spPr>
            <a:xfrm>
              <a:off x="990600" y="4419600"/>
              <a:ext cx="533400" cy="381000"/>
            </a:xfrm>
            <a:prstGeom prst="ellipse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Verdana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18</a:t>
              </a:r>
              <a:endParaRPr/>
            </a:p>
          </p:txBody>
        </p:sp>
        <p:cxnSp>
          <p:nvCxnSpPr>
            <p:cNvPr id="517" name="Google Shape;517;p28"/>
            <p:cNvCxnSpPr/>
            <p:nvPr/>
          </p:nvCxnSpPr>
          <p:spPr>
            <a:xfrm flipH="1">
              <a:off x="1371600" y="4114800"/>
              <a:ext cx="228600" cy="30480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518" name="Google Shape;518;p28"/>
            <p:cNvCxnSpPr/>
            <p:nvPr/>
          </p:nvCxnSpPr>
          <p:spPr>
            <a:xfrm>
              <a:off x="1981200" y="4114800"/>
              <a:ext cx="228600" cy="30480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sp>
          <p:nvSpPr>
            <p:cNvPr id="519" name="Google Shape;519;p28"/>
            <p:cNvSpPr/>
            <p:nvPr/>
          </p:nvSpPr>
          <p:spPr>
            <a:xfrm>
              <a:off x="3429000" y="3810000"/>
              <a:ext cx="533400" cy="381000"/>
            </a:xfrm>
            <a:prstGeom prst="ellipse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Verdana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22</a:t>
              </a:r>
              <a:endParaRPr/>
            </a:p>
          </p:txBody>
        </p:sp>
        <p:sp>
          <p:nvSpPr>
            <p:cNvPr id="520" name="Google Shape;520;p28"/>
            <p:cNvSpPr/>
            <p:nvPr/>
          </p:nvSpPr>
          <p:spPr>
            <a:xfrm>
              <a:off x="3962400" y="4419600"/>
              <a:ext cx="533400" cy="381000"/>
            </a:xfrm>
            <a:prstGeom prst="ellipse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Verdana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3</a:t>
              </a:r>
              <a:endParaRPr/>
            </a:p>
          </p:txBody>
        </p:sp>
        <p:sp>
          <p:nvSpPr>
            <p:cNvPr id="521" name="Google Shape;521;p28"/>
            <p:cNvSpPr/>
            <p:nvPr/>
          </p:nvSpPr>
          <p:spPr>
            <a:xfrm>
              <a:off x="2895600" y="4419600"/>
              <a:ext cx="533400" cy="381000"/>
            </a:xfrm>
            <a:prstGeom prst="ellipse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Verdana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21</a:t>
              </a:r>
              <a:endParaRPr/>
            </a:p>
          </p:txBody>
        </p:sp>
        <p:cxnSp>
          <p:nvCxnSpPr>
            <p:cNvPr id="522" name="Google Shape;522;p28"/>
            <p:cNvCxnSpPr/>
            <p:nvPr/>
          </p:nvCxnSpPr>
          <p:spPr>
            <a:xfrm flipH="1">
              <a:off x="3276600" y="4114800"/>
              <a:ext cx="228600" cy="30480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523" name="Google Shape;523;p28"/>
            <p:cNvCxnSpPr/>
            <p:nvPr/>
          </p:nvCxnSpPr>
          <p:spPr>
            <a:xfrm>
              <a:off x="3886200" y="4114800"/>
              <a:ext cx="228600" cy="30480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sp>
          <p:nvSpPr>
            <p:cNvPr id="524" name="Google Shape;524;p28"/>
            <p:cNvSpPr/>
            <p:nvPr/>
          </p:nvSpPr>
          <p:spPr>
            <a:xfrm>
              <a:off x="5334000" y="3810000"/>
              <a:ext cx="533400" cy="381000"/>
            </a:xfrm>
            <a:prstGeom prst="ellipse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Verdana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14</a:t>
              </a:r>
              <a:endParaRPr/>
            </a:p>
          </p:txBody>
        </p:sp>
        <p:sp>
          <p:nvSpPr>
            <p:cNvPr id="525" name="Google Shape;525;p28"/>
            <p:cNvSpPr/>
            <p:nvPr/>
          </p:nvSpPr>
          <p:spPr>
            <a:xfrm>
              <a:off x="5867400" y="4419600"/>
              <a:ext cx="533400" cy="381000"/>
            </a:xfrm>
            <a:prstGeom prst="ellipse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Verdana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11</a:t>
              </a:r>
              <a:endParaRPr/>
            </a:p>
          </p:txBody>
        </p:sp>
        <p:sp>
          <p:nvSpPr>
            <p:cNvPr id="526" name="Google Shape;526;p28"/>
            <p:cNvSpPr/>
            <p:nvPr/>
          </p:nvSpPr>
          <p:spPr>
            <a:xfrm>
              <a:off x="4800600" y="4419600"/>
              <a:ext cx="533400" cy="381000"/>
            </a:xfrm>
            <a:prstGeom prst="ellipse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Verdana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9</a:t>
              </a:r>
              <a:endParaRPr/>
            </a:p>
          </p:txBody>
        </p:sp>
        <p:cxnSp>
          <p:nvCxnSpPr>
            <p:cNvPr id="527" name="Google Shape;527;p28"/>
            <p:cNvCxnSpPr/>
            <p:nvPr/>
          </p:nvCxnSpPr>
          <p:spPr>
            <a:xfrm flipH="1">
              <a:off x="5181600" y="4114800"/>
              <a:ext cx="228600" cy="30480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528" name="Google Shape;528;p28"/>
            <p:cNvCxnSpPr/>
            <p:nvPr/>
          </p:nvCxnSpPr>
          <p:spPr>
            <a:xfrm>
              <a:off x="5791200" y="4114800"/>
              <a:ext cx="228600" cy="30480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sp>
          <p:nvSpPr>
            <p:cNvPr id="529" name="Google Shape;529;p28"/>
            <p:cNvSpPr/>
            <p:nvPr/>
          </p:nvSpPr>
          <p:spPr>
            <a:xfrm>
              <a:off x="7239000" y="3810000"/>
              <a:ext cx="533400" cy="381000"/>
            </a:xfrm>
            <a:prstGeom prst="ellipse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Verdana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15</a:t>
              </a:r>
              <a:endParaRPr/>
            </a:p>
          </p:txBody>
        </p:sp>
        <p:sp>
          <p:nvSpPr>
            <p:cNvPr id="530" name="Google Shape;530;p28"/>
            <p:cNvSpPr/>
            <p:nvPr/>
          </p:nvSpPr>
          <p:spPr>
            <a:xfrm>
              <a:off x="6324600" y="2819400"/>
              <a:ext cx="533400" cy="381000"/>
            </a:xfrm>
            <a:prstGeom prst="ellipse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Verdana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17</a:t>
              </a:r>
              <a:endParaRPr/>
            </a:p>
          </p:txBody>
        </p:sp>
        <p:sp>
          <p:nvSpPr>
            <p:cNvPr id="531" name="Google Shape;531;p28"/>
            <p:cNvSpPr/>
            <p:nvPr/>
          </p:nvSpPr>
          <p:spPr>
            <a:xfrm>
              <a:off x="2590800" y="2819400"/>
              <a:ext cx="533400" cy="381000"/>
            </a:xfrm>
            <a:prstGeom prst="ellipse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Verdana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22</a:t>
              </a:r>
              <a:endParaRPr/>
            </a:p>
          </p:txBody>
        </p:sp>
        <p:cxnSp>
          <p:nvCxnSpPr>
            <p:cNvPr id="532" name="Google Shape;532;p28"/>
            <p:cNvCxnSpPr/>
            <p:nvPr/>
          </p:nvCxnSpPr>
          <p:spPr>
            <a:xfrm flipH="1">
              <a:off x="3048000" y="2514600"/>
              <a:ext cx="1447800" cy="38100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533" name="Google Shape;533;p28"/>
            <p:cNvCxnSpPr/>
            <p:nvPr/>
          </p:nvCxnSpPr>
          <p:spPr>
            <a:xfrm>
              <a:off x="4953000" y="2514600"/>
              <a:ext cx="1447800" cy="38100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534" name="Google Shape;534;p28"/>
            <p:cNvCxnSpPr/>
            <p:nvPr/>
          </p:nvCxnSpPr>
          <p:spPr>
            <a:xfrm flipH="1">
              <a:off x="1981200" y="3124200"/>
              <a:ext cx="685800" cy="68580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535" name="Google Shape;535;p28"/>
            <p:cNvCxnSpPr/>
            <p:nvPr/>
          </p:nvCxnSpPr>
          <p:spPr>
            <a:xfrm>
              <a:off x="3048000" y="3124200"/>
              <a:ext cx="533400" cy="68580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536" name="Google Shape;536;p28"/>
            <p:cNvCxnSpPr/>
            <p:nvPr/>
          </p:nvCxnSpPr>
          <p:spPr>
            <a:xfrm flipH="1">
              <a:off x="5715000" y="3124200"/>
              <a:ext cx="685800" cy="68580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537" name="Google Shape;537;p28"/>
            <p:cNvCxnSpPr/>
            <p:nvPr/>
          </p:nvCxnSpPr>
          <p:spPr>
            <a:xfrm>
              <a:off x="6781800" y="3124200"/>
              <a:ext cx="609600" cy="68580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</p:grpSp>
      <p:sp>
        <p:nvSpPr>
          <p:cNvPr id="538" name="Google Shape;538;p28"/>
          <p:cNvSpPr/>
          <p:nvPr/>
        </p:nvSpPr>
        <p:spPr>
          <a:xfrm>
            <a:off x="4705350" y="2638425"/>
            <a:ext cx="1517650" cy="1781175"/>
          </a:xfrm>
          <a:custGeom>
            <a:rect b="b" l="l" r="r" t="t"/>
            <a:pathLst>
              <a:path extrusionOk="0" h="120000" w="120000">
                <a:moveTo>
                  <a:pt x="115983" y="120000"/>
                </a:moveTo>
                <a:cubicBezTo>
                  <a:pt x="117991" y="107165"/>
                  <a:pt x="120000" y="94331"/>
                  <a:pt x="115983" y="84064"/>
                </a:cubicBezTo>
                <a:cubicBezTo>
                  <a:pt x="111966" y="73796"/>
                  <a:pt x="104058" y="63957"/>
                  <a:pt x="91882" y="58395"/>
                </a:cubicBezTo>
                <a:cubicBezTo>
                  <a:pt x="79707" y="52834"/>
                  <a:pt x="56234" y="53903"/>
                  <a:pt x="42928" y="50695"/>
                </a:cubicBezTo>
                <a:cubicBezTo>
                  <a:pt x="29623" y="47486"/>
                  <a:pt x="19205" y="47593"/>
                  <a:pt x="12050" y="39144"/>
                </a:cubicBezTo>
                <a:cubicBezTo>
                  <a:pt x="4895" y="30695"/>
                  <a:pt x="2510" y="8128"/>
                  <a:pt x="0" y="0"/>
                </a:cubicBezTo>
              </a:path>
            </a:pathLst>
          </a:custGeom>
          <a:noFill/>
          <a:ln cap="flat" cmpd="sng" w="15875">
            <a:solidFill>
              <a:srgbClr val="FF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39" name="Google Shape;539;p28"/>
          <p:cNvGrpSpPr/>
          <p:nvPr/>
        </p:nvGrpSpPr>
        <p:grpSpPr>
          <a:xfrm>
            <a:off x="4419600" y="2209800"/>
            <a:ext cx="2133600" cy="2667000"/>
            <a:chOff x="4419600" y="2209800"/>
            <a:chExt cx="2133600" cy="2667000"/>
          </a:xfrm>
        </p:grpSpPr>
        <p:sp>
          <p:nvSpPr>
            <p:cNvPr id="540" name="Google Shape;540;p28"/>
            <p:cNvSpPr/>
            <p:nvPr/>
          </p:nvSpPr>
          <p:spPr>
            <a:xfrm>
              <a:off x="4419600" y="2209800"/>
              <a:ext cx="533400" cy="381000"/>
            </a:xfrm>
            <a:prstGeom prst="ellipse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Verdana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11</a:t>
              </a:r>
              <a:endParaRPr/>
            </a:p>
          </p:txBody>
        </p:sp>
        <p:sp>
          <p:nvSpPr>
            <p:cNvPr id="541" name="Google Shape;541;p28"/>
            <p:cNvSpPr txBox="1"/>
            <p:nvPr/>
          </p:nvSpPr>
          <p:spPr>
            <a:xfrm>
              <a:off x="5791200" y="4114800"/>
              <a:ext cx="762000" cy="762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29"/>
          <p:cNvSpPr txBox="1"/>
          <p:nvPr>
            <p:ph type="title"/>
          </p:nvPr>
        </p:nvSpPr>
        <p:spPr>
          <a:xfrm>
            <a:off x="457200" y="-1524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b="0" i="0" lang="en-US" sz="4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reHeap</a:t>
            </a: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method I</a:t>
            </a:r>
            <a:endParaRPr/>
          </a:p>
        </p:txBody>
      </p:sp>
      <p:sp>
        <p:nvSpPr>
          <p:cNvPr id="547" name="Google Shape;547;p29"/>
          <p:cNvSpPr txBox="1"/>
          <p:nvPr>
            <p:ph idx="1" type="body"/>
          </p:nvPr>
        </p:nvSpPr>
        <p:spPr>
          <a:xfrm>
            <a:off x="685800" y="990600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Our tree is balanced and left-justified, but no longer a heap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However, </a:t>
            </a:r>
            <a:r>
              <a:rPr b="0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only the root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lacks the heap property</a:t>
            </a:r>
            <a:endParaRPr/>
          </a:p>
        </p:txBody>
      </p:sp>
      <p:sp>
        <p:nvSpPr>
          <p:cNvPr id="548" name="Google Shape;548;p29"/>
          <p:cNvSpPr txBox="1"/>
          <p:nvPr>
            <p:ph idx="1" type="body"/>
          </p:nvPr>
        </p:nvSpPr>
        <p:spPr>
          <a:xfrm>
            <a:off x="685800" y="5562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can </a:t>
            </a:r>
            <a:r>
              <a:rPr b="0" i="0" lang="en-US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siftUp()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the root</a:t>
            </a:r>
            <a:endParaRPr b="0" i="1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After doing this, one and only one of its children may have lost the heap property</a:t>
            </a:r>
            <a:endParaRPr/>
          </a:p>
        </p:txBody>
      </p:sp>
      <p:grpSp>
        <p:nvGrpSpPr>
          <p:cNvPr id="549" name="Google Shape;549;p29"/>
          <p:cNvGrpSpPr/>
          <p:nvPr/>
        </p:nvGrpSpPr>
        <p:grpSpPr>
          <a:xfrm>
            <a:off x="990600" y="2590800"/>
            <a:ext cx="6781800" cy="2590800"/>
            <a:chOff x="990600" y="2209800"/>
            <a:chExt cx="6781800" cy="2590800"/>
          </a:xfrm>
        </p:grpSpPr>
        <p:sp>
          <p:nvSpPr>
            <p:cNvPr id="550" name="Google Shape;550;p29"/>
            <p:cNvSpPr/>
            <p:nvPr/>
          </p:nvSpPr>
          <p:spPr>
            <a:xfrm>
              <a:off x="1524000" y="3810000"/>
              <a:ext cx="533400" cy="381000"/>
            </a:xfrm>
            <a:prstGeom prst="ellipse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Verdana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19</a:t>
              </a:r>
              <a:endParaRPr/>
            </a:p>
          </p:txBody>
        </p:sp>
        <p:sp>
          <p:nvSpPr>
            <p:cNvPr id="551" name="Google Shape;551;p29"/>
            <p:cNvSpPr/>
            <p:nvPr/>
          </p:nvSpPr>
          <p:spPr>
            <a:xfrm>
              <a:off x="2057400" y="4419600"/>
              <a:ext cx="533400" cy="381000"/>
            </a:xfrm>
            <a:prstGeom prst="ellipse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Verdana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14</a:t>
              </a:r>
              <a:endParaRPr/>
            </a:p>
          </p:txBody>
        </p:sp>
        <p:sp>
          <p:nvSpPr>
            <p:cNvPr id="552" name="Google Shape;552;p29"/>
            <p:cNvSpPr/>
            <p:nvPr/>
          </p:nvSpPr>
          <p:spPr>
            <a:xfrm>
              <a:off x="990600" y="4419600"/>
              <a:ext cx="533400" cy="381000"/>
            </a:xfrm>
            <a:prstGeom prst="ellipse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Verdana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18</a:t>
              </a:r>
              <a:endParaRPr/>
            </a:p>
          </p:txBody>
        </p:sp>
        <p:cxnSp>
          <p:nvCxnSpPr>
            <p:cNvPr id="553" name="Google Shape;553;p29"/>
            <p:cNvCxnSpPr/>
            <p:nvPr/>
          </p:nvCxnSpPr>
          <p:spPr>
            <a:xfrm flipH="1">
              <a:off x="1371600" y="4114800"/>
              <a:ext cx="228600" cy="30480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554" name="Google Shape;554;p29"/>
            <p:cNvCxnSpPr/>
            <p:nvPr/>
          </p:nvCxnSpPr>
          <p:spPr>
            <a:xfrm>
              <a:off x="1981200" y="4114800"/>
              <a:ext cx="228600" cy="30480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sp>
          <p:nvSpPr>
            <p:cNvPr id="555" name="Google Shape;555;p29"/>
            <p:cNvSpPr/>
            <p:nvPr/>
          </p:nvSpPr>
          <p:spPr>
            <a:xfrm>
              <a:off x="3429000" y="3810000"/>
              <a:ext cx="533400" cy="381000"/>
            </a:xfrm>
            <a:prstGeom prst="ellipse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Verdana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22</a:t>
              </a:r>
              <a:endParaRPr/>
            </a:p>
          </p:txBody>
        </p:sp>
        <p:sp>
          <p:nvSpPr>
            <p:cNvPr id="556" name="Google Shape;556;p29"/>
            <p:cNvSpPr/>
            <p:nvPr/>
          </p:nvSpPr>
          <p:spPr>
            <a:xfrm>
              <a:off x="3962400" y="4419600"/>
              <a:ext cx="533400" cy="381000"/>
            </a:xfrm>
            <a:prstGeom prst="ellipse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Verdana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3</a:t>
              </a:r>
              <a:endParaRPr/>
            </a:p>
          </p:txBody>
        </p:sp>
        <p:sp>
          <p:nvSpPr>
            <p:cNvPr id="557" name="Google Shape;557;p29"/>
            <p:cNvSpPr/>
            <p:nvPr/>
          </p:nvSpPr>
          <p:spPr>
            <a:xfrm>
              <a:off x="2895600" y="4419600"/>
              <a:ext cx="533400" cy="381000"/>
            </a:xfrm>
            <a:prstGeom prst="ellipse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Verdana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21</a:t>
              </a:r>
              <a:endParaRPr/>
            </a:p>
          </p:txBody>
        </p:sp>
        <p:cxnSp>
          <p:nvCxnSpPr>
            <p:cNvPr id="558" name="Google Shape;558;p29"/>
            <p:cNvCxnSpPr/>
            <p:nvPr/>
          </p:nvCxnSpPr>
          <p:spPr>
            <a:xfrm flipH="1">
              <a:off x="3276600" y="4114800"/>
              <a:ext cx="228600" cy="30480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559" name="Google Shape;559;p29"/>
            <p:cNvCxnSpPr/>
            <p:nvPr/>
          </p:nvCxnSpPr>
          <p:spPr>
            <a:xfrm>
              <a:off x="3886200" y="4114800"/>
              <a:ext cx="228600" cy="30480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sp>
          <p:nvSpPr>
            <p:cNvPr id="560" name="Google Shape;560;p29"/>
            <p:cNvSpPr/>
            <p:nvPr/>
          </p:nvSpPr>
          <p:spPr>
            <a:xfrm>
              <a:off x="5334000" y="3810000"/>
              <a:ext cx="533400" cy="381000"/>
            </a:xfrm>
            <a:prstGeom prst="ellipse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Verdana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14</a:t>
              </a:r>
              <a:endParaRPr/>
            </a:p>
          </p:txBody>
        </p:sp>
        <p:sp>
          <p:nvSpPr>
            <p:cNvPr id="561" name="Google Shape;561;p29"/>
            <p:cNvSpPr/>
            <p:nvPr/>
          </p:nvSpPr>
          <p:spPr>
            <a:xfrm>
              <a:off x="4800600" y="4419600"/>
              <a:ext cx="533400" cy="381000"/>
            </a:xfrm>
            <a:prstGeom prst="ellipse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Verdana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9</a:t>
              </a:r>
              <a:endParaRPr/>
            </a:p>
          </p:txBody>
        </p:sp>
        <p:cxnSp>
          <p:nvCxnSpPr>
            <p:cNvPr id="562" name="Google Shape;562;p29"/>
            <p:cNvCxnSpPr/>
            <p:nvPr/>
          </p:nvCxnSpPr>
          <p:spPr>
            <a:xfrm flipH="1">
              <a:off x="5181600" y="4114800"/>
              <a:ext cx="228600" cy="30480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sp>
          <p:nvSpPr>
            <p:cNvPr id="563" name="Google Shape;563;p29"/>
            <p:cNvSpPr/>
            <p:nvPr/>
          </p:nvSpPr>
          <p:spPr>
            <a:xfrm>
              <a:off x="7239000" y="3810000"/>
              <a:ext cx="533400" cy="381000"/>
            </a:xfrm>
            <a:prstGeom prst="ellipse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Verdana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15</a:t>
              </a:r>
              <a:endParaRPr/>
            </a:p>
          </p:txBody>
        </p:sp>
        <p:sp>
          <p:nvSpPr>
            <p:cNvPr id="564" name="Google Shape;564;p29"/>
            <p:cNvSpPr/>
            <p:nvPr/>
          </p:nvSpPr>
          <p:spPr>
            <a:xfrm>
              <a:off x="6324600" y="2819400"/>
              <a:ext cx="533400" cy="381000"/>
            </a:xfrm>
            <a:prstGeom prst="ellipse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Verdana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17</a:t>
              </a:r>
              <a:endParaRPr/>
            </a:p>
          </p:txBody>
        </p:sp>
        <p:sp>
          <p:nvSpPr>
            <p:cNvPr id="565" name="Google Shape;565;p29"/>
            <p:cNvSpPr/>
            <p:nvPr/>
          </p:nvSpPr>
          <p:spPr>
            <a:xfrm>
              <a:off x="2590800" y="2819400"/>
              <a:ext cx="533400" cy="381000"/>
            </a:xfrm>
            <a:prstGeom prst="ellipse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Verdana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22</a:t>
              </a:r>
              <a:endParaRPr/>
            </a:p>
          </p:txBody>
        </p:sp>
        <p:cxnSp>
          <p:nvCxnSpPr>
            <p:cNvPr id="566" name="Google Shape;566;p29"/>
            <p:cNvCxnSpPr/>
            <p:nvPr/>
          </p:nvCxnSpPr>
          <p:spPr>
            <a:xfrm flipH="1">
              <a:off x="3048000" y="2514600"/>
              <a:ext cx="1447800" cy="38100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567" name="Google Shape;567;p29"/>
            <p:cNvCxnSpPr/>
            <p:nvPr/>
          </p:nvCxnSpPr>
          <p:spPr>
            <a:xfrm>
              <a:off x="4953000" y="2514600"/>
              <a:ext cx="1447800" cy="38100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568" name="Google Shape;568;p29"/>
            <p:cNvCxnSpPr/>
            <p:nvPr/>
          </p:nvCxnSpPr>
          <p:spPr>
            <a:xfrm flipH="1">
              <a:off x="1981200" y="3124200"/>
              <a:ext cx="685800" cy="68580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569" name="Google Shape;569;p29"/>
            <p:cNvCxnSpPr/>
            <p:nvPr/>
          </p:nvCxnSpPr>
          <p:spPr>
            <a:xfrm>
              <a:off x="3048000" y="3124200"/>
              <a:ext cx="533400" cy="68580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570" name="Google Shape;570;p29"/>
            <p:cNvCxnSpPr/>
            <p:nvPr/>
          </p:nvCxnSpPr>
          <p:spPr>
            <a:xfrm flipH="1">
              <a:off x="5715000" y="3124200"/>
              <a:ext cx="685800" cy="68580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571" name="Google Shape;571;p29"/>
            <p:cNvCxnSpPr/>
            <p:nvPr/>
          </p:nvCxnSpPr>
          <p:spPr>
            <a:xfrm>
              <a:off x="6781800" y="3124200"/>
              <a:ext cx="609600" cy="68580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sp>
          <p:nvSpPr>
            <p:cNvPr id="572" name="Google Shape;572;p29"/>
            <p:cNvSpPr/>
            <p:nvPr/>
          </p:nvSpPr>
          <p:spPr>
            <a:xfrm>
              <a:off x="4419600" y="2209800"/>
              <a:ext cx="533400" cy="381000"/>
            </a:xfrm>
            <a:prstGeom prst="ellipse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9999"/>
                </a:buClr>
                <a:buFont typeface="Verdana"/>
                <a:buNone/>
              </a:pPr>
              <a:r>
                <a:rPr b="0" i="0" lang="en-US" sz="2000" u="none">
                  <a:solidFill>
                    <a:srgbClr val="FF9999"/>
                  </a:solidFill>
                  <a:latin typeface="Verdana"/>
                  <a:ea typeface="Verdana"/>
                  <a:cs typeface="Verdana"/>
                  <a:sym typeface="Verdana"/>
                </a:rPr>
                <a:t>11</a:t>
              </a:r>
              <a:endParaRPr/>
            </a:p>
          </p:txBody>
        </p:sp>
      </p:grpSp>
      <p:sp>
        <p:nvSpPr>
          <p:cNvPr id="573" name="Google Shape;573;p29"/>
          <p:cNvSpPr/>
          <p:nvPr/>
        </p:nvSpPr>
        <p:spPr>
          <a:xfrm>
            <a:off x="3043237" y="2655887"/>
            <a:ext cx="1298575" cy="466725"/>
          </a:xfrm>
          <a:custGeom>
            <a:rect b="b" l="l" r="r" t="t"/>
            <a:pathLst>
              <a:path extrusionOk="0" h="120000" w="120000">
                <a:moveTo>
                  <a:pt x="0" y="120000"/>
                </a:moveTo>
                <a:cubicBezTo>
                  <a:pt x="8823" y="90810"/>
                  <a:pt x="17647" y="61621"/>
                  <a:pt x="28235" y="42162"/>
                </a:cubicBezTo>
                <a:cubicBezTo>
                  <a:pt x="38823" y="22702"/>
                  <a:pt x="48235" y="6486"/>
                  <a:pt x="63529" y="3243"/>
                </a:cubicBezTo>
                <a:cubicBezTo>
                  <a:pt x="78823" y="0"/>
                  <a:pt x="99411" y="11351"/>
                  <a:pt x="120000" y="22702"/>
                </a:cubicBezTo>
              </a:path>
            </a:pathLst>
          </a:custGeom>
          <a:noFill/>
          <a:ln cap="flat" cmpd="sng" w="15875">
            <a:solidFill>
              <a:srgbClr val="FF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4" name="Google Shape;574;p29"/>
          <p:cNvSpPr/>
          <p:nvPr/>
        </p:nvSpPr>
        <p:spPr>
          <a:xfrm>
            <a:off x="3200400" y="3048000"/>
            <a:ext cx="1371600" cy="469900"/>
          </a:xfrm>
          <a:custGeom>
            <a:rect b="b" l="l" r="r" t="t"/>
            <a:pathLst>
              <a:path extrusionOk="0" h="120000" w="120000">
                <a:moveTo>
                  <a:pt x="120000" y="0"/>
                </a:moveTo>
                <a:cubicBezTo>
                  <a:pt x="112777" y="29189"/>
                  <a:pt x="105555" y="58378"/>
                  <a:pt x="93333" y="77837"/>
                </a:cubicBezTo>
                <a:cubicBezTo>
                  <a:pt x="81111" y="97297"/>
                  <a:pt x="62222" y="113513"/>
                  <a:pt x="46666" y="116756"/>
                </a:cubicBezTo>
                <a:cubicBezTo>
                  <a:pt x="31111" y="120000"/>
                  <a:pt x="6666" y="100540"/>
                  <a:pt x="0" y="97297"/>
                </a:cubicBezTo>
              </a:path>
            </a:pathLst>
          </a:custGeom>
          <a:noFill/>
          <a:ln cap="flat" cmpd="sng" w="15875">
            <a:solidFill>
              <a:srgbClr val="FF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3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b="0" i="0" lang="en-US" sz="4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reHeap</a:t>
            </a: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method II</a:t>
            </a:r>
            <a:endParaRPr/>
          </a:p>
        </p:txBody>
      </p:sp>
      <p:sp>
        <p:nvSpPr>
          <p:cNvPr id="580" name="Google Shape;580;p30"/>
          <p:cNvSpPr txBox="1"/>
          <p:nvPr>
            <p:ph idx="1" type="body"/>
          </p:nvPr>
        </p:nvSpPr>
        <p:spPr>
          <a:xfrm>
            <a:off x="685800" y="1295400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Now the left child of the root (still the number </a:t>
            </a:r>
            <a:r>
              <a:rPr b="0" i="0" lang="en-US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11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lacks the heap property</a:t>
            </a:r>
            <a:endParaRPr/>
          </a:p>
        </p:txBody>
      </p:sp>
      <p:sp>
        <p:nvSpPr>
          <p:cNvPr id="581" name="Google Shape;581;p30"/>
          <p:cNvSpPr txBox="1"/>
          <p:nvPr>
            <p:ph idx="1" type="body"/>
          </p:nvPr>
        </p:nvSpPr>
        <p:spPr>
          <a:xfrm>
            <a:off x="685800" y="5181600"/>
            <a:ext cx="7772400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can </a:t>
            </a:r>
            <a:r>
              <a:rPr b="0" i="0" lang="en-US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siftUp()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this node</a:t>
            </a:r>
            <a:endParaRPr b="0" i="1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After doing this, one and only one of its children may have lost the heap property</a:t>
            </a:r>
            <a:endParaRPr/>
          </a:p>
        </p:txBody>
      </p:sp>
      <p:grpSp>
        <p:nvGrpSpPr>
          <p:cNvPr id="582" name="Google Shape;582;p30"/>
          <p:cNvGrpSpPr/>
          <p:nvPr/>
        </p:nvGrpSpPr>
        <p:grpSpPr>
          <a:xfrm>
            <a:off x="990600" y="2209800"/>
            <a:ext cx="6781800" cy="2590800"/>
            <a:chOff x="990600" y="2209800"/>
            <a:chExt cx="6781800" cy="2590800"/>
          </a:xfrm>
        </p:grpSpPr>
        <p:sp>
          <p:nvSpPr>
            <p:cNvPr id="583" name="Google Shape;583;p30"/>
            <p:cNvSpPr/>
            <p:nvPr/>
          </p:nvSpPr>
          <p:spPr>
            <a:xfrm>
              <a:off x="1524000" y="3810000"/>
              <a:ext cx="533400" cy="381000"/>
            </a:xfrm>
            <a:prstGeom prst="ellipse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Verdana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19</a:t>
              </a:r>
              <a:endParaRPr/>
            </a:p>
          </p:txBody>
        </p:sp>
        <p:sp>
          <p:nvSpPr>
            <p:cNvPr id="584" name="Google Shape;584;p30"/>
            <p:cNvSpPr/>
            <p:nvPr/>
          </p:nvSpPr>
          <p:spPr>
            <a:xfrm>
              <a:off x="2057400" y="4419600"/>
              <a:ext cx="533400" cy="381000"/>
            </a:xfrm>
            <a:prstGeom prst="ellipse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Verdana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14</a:t>
              </a:r>
              <a:endParaRPr/>
            </a:p>
          </p:txBody>
        </p:sp>
        <p:sp>
          <p:nvSpPr>
            <p:cNvPr id="585" name="Google Shape;585;p30"/>
            <p:cNvSpPr/>
            <p:nvPr/>
          </p:nvSpPr>
          <p:spPr>
            <a:xfrm>
              <a:off x="990600" y="4419600"/>
              <a:ext cx="533400" cy="381000"/>
            </a:xfrm>
            <a:prstGeom prst="ellipse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Verdana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18</a:t>
              </a:r>
              <a:endParaRPr/>
            </a:p>
          </p:txBody>
        </p:sp>
        <p:cxnSp>
          <p:nvCxnSpPr>
            <p:cNvPr id="586" name="Google Shape;586;p30"/>
            <p:cNvCxnSpPr/>
            <p:nvPr/>
          </p:nvCxnSpPr>
          <p:spPr>
            <a:xfrm flipH="1">
              <a:off x="1371600" y="4114800"/>
              <a:ext cx="228600" cy="30480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587" name="Google Shape;587;p30"/>
            <p:cNvCxnSpPr/>
            <p:nvPr/>
          </p:nvCxnSpPr>
          <p:spPr>
            <a:xfrm>
              <a:off x="1981200" y="4114800"/>
              <a:ext cx="228600" cy="30480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sp>
          <p:nvSpPr>
            <p:cNvPr id="588" name="Google Shape;588;p30"/>
            <p:cNvSpPr/>
            <p:nvPr/>
          </p:nvSpPr>
          <p:spPr>
            <a:xfrm>
              <a:off x="3429000" y="3810000"/>
              <a:ext cx="533400" cy="381000"/>
            </a:xfrm>
            <a:prstGeom prst="ellipse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Verdana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22</a:t>
              </a:r>
              <a:endParaRPr/>
            </a:p>
          </p:txBody>
        </p:sp>
        <p:sp>
          <p:nvSpPr>
            <p:cNvPr id="589" name="Google Shape;589;p30"/>
            <p:cNvSpPr/>
            <p:nvPr/>
          </p:nvSpPr>
          <p:spPr>
            <a:xfrm>
              <a:off x="3962400" y="4419600"/>
              <a:ext cx="533400" cy="381000"/>
            </a:xfrm>
            <a:prstGeom prst="ellipse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Verdana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3</a:t>
              </a:r>
              <a:endParaRPr/>
            </a:p>
          </p:txBody>
        </p:sp>
        <p:sp>
          <p:nvSpPr>
            <p:cNvPr id="590" name="Google Shape;590;p30"/>
            <p:cNvSpPr/>
            <p:nvPr/>
          </p:nvSpPr>
          <p:spPr>
            <a:xfrm>
              <a:off x="2895600" y="4419600"/>
              <a:ext cx="533400" cy="381000"/>
            </a:xfrm>
            <a:prstGeom prst="ellipse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Verdana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21</a:t>
              </a:r>
              <a:endParaRPr/>
            </a:p>
          </p:txBody>
        </p:sp>
        <p:cxnSp>
          <p:nvCxnSpPr>
            <p:cNvPr id="591" name="Google Shape;591;p30"/>
            <p:cNvCxnSpPr/>
            <p:nvPr/>
          </p:nvCxnSpPr>
          <p:spPr>
            <a:xfrm flipH="1">
              <a:off x="3276600" y="4114800"/>
              <a:ext cx="228600" cy="30480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592" name="Google Shape;592;p30"/>
            <p:cNvCxnSpPr/>
            <p:nvPr/>
          </p:nvCxnSpPr>
          <p:spPr>
            <a:xfrm>
              <a:off x="3886200" y="4114800"/>
              <a:ext cx="228600" cy="30480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sp>
          <p:nvSpPr>
            <p:cNvPr id="593" name="Google Shape;593;p30"/>
            <p:cNvSpPr/>
            <p:nvPr/>
          </p:nvSpPr>
          <p:spPr>
            <a:xfrm>
              <a:off x="5334000" y="3810000"/>
              <a:ext cx="533400" cy="381000"/>
            </a:xfrm>
            <a:prstGeom prst="ellipse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Verdana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14</a:t>
              </a:r>
              <a:endParaRPr/>
            </a:p>
          </p:txBody>
        </p:sp>
        <p:sp>
          <p:nvSpPr>
            <p:cNvPr id="594" name="Google Shape;594;p30"/>
            <p:cNvSpPr/>
            <p:nvPr/>
          </p:nvSpPr>
          <p:spPr>
            <a:xfrm>
              <a:off x="4800600" y="4419600"/>
              <a:ext cx="533400" cy="381000"/>
            </a:xfrm>
            <a:prstGeom prst="ellipse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Verdana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9</a:t>
              </a:r>
              <a:endParaRPr/>
            </a:p>
          </p:txBody>
        </p:sp>
        <p:cxnSp>
          <p:nvCxnSpPr>
            <p:cNvPr id="595" name="Google Shape;595;p30"/>
            <p:cNvCxnSpPr/>
            <p:nvPr/>
          </p:nvCxnSpPr>
          <p:spPr>
            <a:xfrm flipH="1">
              <a:off x="5181600" y="4114800"/>
              <a:ext cx="228600" cy="30480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sp>
          <p:nvSpPr>
            <p:cNvPr id="596" name="Google Shape;596;p30"/>
            <p:cNvSpPr/>
            <p:nvPr/>
          </p:nvSpPr>
          <p:spPr>
            <a:xfrm>
              <a:off x="7239000" y="3810000"/>
              <a:ext cx="533400" cy="381000"/>
            </a:xfrm>
            <a:prstGeom prst="ellipse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Verdana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15</a:t>
              </a:r>
              <a:endParaRPr/>
            </a:p>
          </p:txBody>
        </p:sp>
        <p:sp>
          <p:nvSpPr>
            <p:cNvPr id="597" name="Google Shape;597;p30"/>
            <p:cNvSpPr/>
            <p:nvPr/>
          </p:nvSpPr>
          <p:spPr>
            <a:xfrm>
              <a:off x="6324600" y="2819400"/>
              <a:ext cx="533400" cy="381000"/>
            </a:xfrm>
            <a:prstGeom prst="ellipse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Verdana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17</a:t>
              </a:r>
              <a:endParaRPr/>
            </a:p>
          </p:txBody>
        </p:sp>
        <p:sp>
          <p:nvSpPr>
            <p:cNvPr id="598" name="Google Shape;598;p30"/>
            <p:cNvSpPr/>
            <p:nvPr/>
          </p:nvSpPr>
          <p:spPr>
            <a:xfrm>
              <a:off x="2590800" y="2819400"/>
              <a:ext cx="533400" cy="381000"/>
            </a:xfrm>
            <a:prstGeom prst="ellipse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9999"/>
                </a:buClr>
                <a:buFont typeface="Verdana"/>
                <a:buNone/>
              </a:pPr>
              <a:r>
                <a:rPr b="0" i="0" lang="en-US" sz="2000" u="none">
                  <a:solidFill>
                    <a:srgbClr val="FF9999"/>
                  </a:solidFill>
                  <a:latin typeface="Verdana"/>
                  <a:ea typeface="Verdana"/>
                  <a:cs typeface="Verdana"/>
                  <a:sym typeface="Verdana"/>
                </a:rPr>
                <a:t>11</a:t>
              </a:r>
              <a:endParaRPr/>
            </a:p>
          </p:txBody>
        </p:sp>
        <p:cxnSp>
          <p:nvCxnSpPr>
            <p:cNvPr id="599" name="Google Shape;599;p30"/>
            <p:cNvCxnSpPr/>
            <p:nvPr/>
          </p:nvCxnSpPr>
          <p:spPr>
            <a:xfrm flipH="1">
              <a:off x="3048000" y="2514600"/>
              <a:ext cx="1447800" cy="38100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600" name="Google Shape;600;p30"/>
            <p:cNvCxnSpPr/>
            <p:nvPr/>
          </p:nvCxnSpPr>
          <p:spPr>
            <a:xfrm>
              <a:off x="4953000" y="2514600"/>
              <a:ext cx="1447800" cy="38100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601" name="Google Shape;601;p30"/>
            <p:cNvCxnSpPr/>
            <p:nvPr/>
          </p:nvCxnSpPr>
          <p:spPr>
            <a:xfrm flipH="1">
              <a:off x="1981200" y="3124200"/>
              <a:ext cx="685800" cy="68580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602" name="Google Shape;602;p30"/>
            <p:cNvCxnSpPr/>
            <p:nvPr/>
          </p:nvCxnSpPr>
          <p:spPr>
            <a:xfrm>
              <a:off x="3048000" y="3124200"/>
              <a:ext cx="533400" cy="68580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603" name="Google Shape;603;p30"/>
            <p:cNvCxnSpPr/>
            <p:nvPr/>
          </p:nvCxnSpPr>
          <p:spPr>
            <a:xfrm flipH="1">
              <a:off x="5715000" y="3124200"/>
              <a:ext cx="685800" cy="68580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604" name="Google Shape;604;p30"/>
            <p:cNvCxnSpPr/>
            <p:nvPr/>
          </p:nvCxnSpPr>
          <p:spPr>
            <a:xfrm>
              <a:off x="6781800" y="3124200"/>
              <a:ext cx="609600" cy="68580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sp>
          <p:nvSpPr>
            <p:cNvPr id="605" name="Google Shape;605;p30"/>
            <p:cNvSpPr/>
            <p:nvPr/>
          </p:nvSpPr>
          <p:spPr>
            <a:xfrm>
              <a:off x="4419600" y="2209800"/>
              <a:ext cx="533400" cy="381000"/>
            </a:xfrm>
            <a:prstGeom prst="ellipse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Verdana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22</a:t>
              </a:r>
              <a:endParaRPr/>
            </a:p>
          </p:txBody>
        </p:sp>
      </p:grpSp>
      <p:sp>
        <p:nvSpPr>
          <p:cNvPr id="606" name="Google Shape;606;p30"/>
          <p:cNvSpPr/>
          <p:nvPr/>
        </p:nvSpPr>
        <p:spPr>
          <a:xfrm>
            <a:off x="3190875" y="3071812"/>
            <a:ext cx="523875" cy="652462"/>
          </a:xfrm>
          <a:custGeom>
            <a:rect b="b" l="l" r="r" t="t"/>
            <a:pathLst>
              <a:path extrusionOk="0" h="120000" w="120000">
                <a:moveTo>
                  <a:pt x="0" y="875"/>
                </a:moveTo>
                <a:cubicBezTo>
                  <a:pt x="10909" y="2043"/>
                  <a:pt x="47636" y="0"/>
                  <a:pt x="65454" y="7883"/>
                </a:cubicBezTo>
                <a:cubicBezTo>
                  <a:pt x="83272" y="15766"/>
                  <a:pt x="97818" y="29489"/>
                  <a:pt x="106909" y="48175"/>
                </a:cubicBezTo>
                <a:cubicBezTo>
                  <a:pt x="116000" y="66861"/>
                  <a:pt x="117454" y="105109"/>
                  <a:pt x="120000" y="120000"/>
                </a:cubicBezTo>
              </a:path>
            </a:pathLst>
          </a:custGeom>
          <a:noFill/>
          <a:ln cap="flat" cmpd="sng" w="15875">
            <a:solidFill>
              <a:srgbClr val="FF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7" name="Google Shape;607;p30"/>
          <p:cNvSpPr/>
          <p:nvPr/>
        </p:nvSpPr>
        <p:spPr>
          <a:xfrm>
            <a:off x="2857500" y="3286125"/>
            <a:ext cx="514350" cy="628650"/>
          </a:xfrm>
          <a:custGeom>
            <a:rect b="b" l="l" r="r" t="t"/>
            <a:pathLst>
              <a:path extrusionOk="0" h="120000" w="120000">
                <a:moveTo>
                  <a:pt x="120000" y="119999"/>
                </a:moveTo>
                <a:cubicBezTo>
                  <a:pt x="109629" y="117878"/>
                  <a:pt x="76296" y="115454"/>
                  <a:pt x="57777" y="105454"/>
                </a:cubicBezTo>
                <a:cubicBezTo>
                  <a:pt x="39259" y="95454"/>
                  <a:pt x="17777" y="77575"/>
                  <a:pt x="8888" y="59999"/>
                </a:cubicBezTo>
                <a:cubicBezTo>
                  <a:pt x="0" y="42424"/>
                  <a:pt x="5185" y="12424"/>
                  <a:pt x="4444" y="0"/>
                </a:cubicBezTo>
              </a:path>
            </a:pathLst>
          </a:custGeom>
          <a:noFill/>
          <a:ln cap="flat" cmpd="sng" w="15875">
            <a:solidFill>
              <a:srgbClr val="FF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3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b="0" i="0" lang="en-US" sz="4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reHeap</a:t>
            </a: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method III</a:t>
            </a:r>
            <a:endParaRPr/>
          </a:p>
        </p:txBody>
      </p:sp>
      <p:sp>
        <p:nvSpPr>
          <p:cNvPr id="613" name="Google Shape;613;p31"/>
          <p:cNvSpPr txBox="1"/>
          <p:nvPr>
            <p:ph idx="1" type="body"/>
          </p:nvPr>
        </p:nvSpPr>
        <p:spPr>
          <a:xfrm>
            <a:off x="685800" y="1295400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Now the right child of the left child of the root (still the number </a:t>
            </a:r>
            <a:r>
              <a:rPr b="0" i="0" lang="en-US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11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lacks the heap property:</a:t>
            </a:r>
            <a:endParaRPr/>
          </a:p>
        </p:txBody>
      </p:sp>
      <p:sp>
        <p:nvSpPr>
          <p:cNvPr id="614" name="Google Shape;614;p31"/>
          <p:cNvSpPr txBox="1"/>
          <p:nvPr>
            <p:ph idx="1" type="body"/>
          </p:nvPr>
        </p:nvSpPr>
        <p:spPr>
          <a:xfrm>
            <a:off x="685800" y="5181600"/>
            <a:ext cx="7772400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can </a:t>
            </a:r>
            <a:r>
              <a:rPr b="0" i="0" lang="en-US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siftUp()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this node</a:t>
            </a:r>
            <a:endParaRPr b="0" i="1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After doing this, one and only one of its children may have lost the heap property —but it doesn’t, because it’s a leaf</a:t>
            </a:r>
            <a:endParaRPr/>
          </a:p>
        </p:txBody>
      </p:sp>
      <p:grpSp>
        <p:nvGrpSpPr>
          <p:cNvPr id="615" name="Google Shape;615;p31"/>
          <p:cNvGrpSpPr/>
          <p:nvPr/>
        </p:nvGrpSpPr>
        <p:grpSpPr>
          <a:xfrm>
            <a:off x="990600" y="2209800"/>
            <a:ext cx="6781800" cy="2590800"/>
            <a:chOff x="990600" y="2209800"/>
            <a:chExt cx="6781800" cy="2590800"/>
          </a:xfrm>
        </p:grpSpPr>
        <p:sp>
          <p:nvSpPr>
            <p:cNvPr id="616" name="Google Shape;616;p31"/>
            <p:cNvSpPr/>
            <p:nvPr/>
          </p:nvSpPr>
          <p:spPr>
            <a:xfrm>
              <a:off x="1524000" y="3810000"/>
              <a:ext cx="533400" cy="381000"/>
            </a:xfrm>
            <a:prstGeom prst="ellipse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Verdana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19</a:t>
              </a:r>
              <a:endParaRPr/>
            </a:p>
          </p:txBody>
        </p:sp>
        <p:sp>
          <p:nvSpPr>
            <p:cNvPr id="617" name="Google Shape;617;p31"/>
            <p:cNvSpPr/>
            <p:nvPr/>
          </p:nvSpPr>
          <p:spPr>
            <a:xfrm>
              <a:off x="2057400" y="4419600"/>
              <a:ext cx="533400" cy="381000"/>
            </a:xfrm>
            <a:prstGeom prst="ellipse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Verdana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14</a:t>
              </a:r>
              <a:endParaRPr/>
            </a:p>
          </p:txBody>
        </p:sp>
        <p:sp>
          <p:nvSpPr>
            <p:cNvPr id="618" name="Google Shape;618;p31"/>
            <p:cNvSpPr/>
            <p:nvPr/>
          </p:nvSpPr>
          <p:spPr>
            <a:xfrm>
              <a:off x="990600" y="4419600"/>
              <a:ext cx="533400" cy="381000"/>
            </a:xfrm>
            <a:prstGeom prst="ellipse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Verdana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18</a:t>
              </a:r>
              <a:endParaRPr/>
            </a:p>
          </p:txBody>
        </p:sp>
        <p:cxnSp>
          <p:nvCxnSpPr>
            <p:cNvPr id="619" name="Google Shape;619;p31"/>
            <p:cNvCxnSpPr/>
            <p:nvPr/>
          </p:nvCxnSpPr>
          <p:spPr>
            <a:xfrm flipH="1">
              <a:off x="1371600" y="4114800"/>
              <a:ext cx="228600" cy="30480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620" name="Google Shape;620;p31"/>
            <p:cNvCxnSpPr/>
            <p:nvPr/>
          </p:nvCxnSpPr>
          <p:spPr>
            <a:xfrm>
              <a:off x="1981200" y="4114800"/>
              <a:ext cx="228600" cy="30480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sp>
          <p:nvSpPr>
            <p:cNvPr id="621" name="Google Shape;621;p31"/>
            <p:cNvSpPr/>
            <p:nvPr/>
          </p:nvSpPr>
          <p:spPr>
            <a:xfrm>
              <a:off x="3429000" y="3810000"/>
              <a:ext cx="533400" cy="381000"/>
            </a:xfrm>
            <a:prstGeom prst="ellipse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9999"/>
                </a:buClr>
                <a:buFont typeface="Verdana"/>
                <a:buNone/>
              </a:pPr>
              <a:r>
                <a:rPr b="0" i="0" lang="en-US" sz="2000" u="none">
                  <a:solidFill>
                    <a:srgbClr val="FF9999"/>
                  </a:solidFill>
                  <a:latin typeface="Verdana"/>
                  <a:ea typeface="Verdana"/>
                  <a:cs typeface="Verdana"/>
                  <a:sym typeface="Verdana"/>
                </a:rPr>
                <a:t>11</a:t>
              </a:r>
              <a:endParaRPr/>
            </a:p>
          </p:txBody>
        </p:sp>
        <p:sp>
          <p:nvSpPr>
            <p:cNvPr id="622" name="Google Shape;622;p31"/>
            <p:cNvSpPr/>
            <p:nvPr/>
          </p:nvSpPr>
          <p:spPr>
            <a:xfrm>
              <a:off x="3962400" y="4419600"/>
              <a:ext cx="533400" cy="381000"/>
            </a:xfrm>
            <a:prstGeom prst="ellipse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Verdana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3</a:t>
              </a:r>
              <a:endParaRPr/>
            </a:p>
          </p:txBody>
        </p:sp>
        <p:sp>
          <p:nvSpPr>
            <p:cNvPr id="623" name="Google Shape;623;p31"/>
            <p:cNvSpPr/>
            <p:nvPr/>
          </p:nvSpPr>
          <p:spPr>
            <a:xfrm>
              <a:off x="2895600" y="4419600"/>
              <a:ext cx="533400" cy="381000"/>
            </a:xfrm>
            <a:prstGeom prst="ellipse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Verdana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21</a:t>
              </a:r>
              <a:endParaRPr/>
            </a:p>
          </p:txBody>
        </p:sp>
        <p:cxnSp>
          <p:nvCxnSpPr>
            <p:cNvPr id="624" name="Google Shape;624;p31"/>
            <p:cNvCxnSpPr/>
            <p:nvPr/>
          </p:nvCxnSpPr>
          <p:spPr>
            <a:xfrm flipH="1">
              <a:off x="3276600" y="4114800"/>
              <a:ext cx="228600" cy="30480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625" name="Google Shape;625;p31"/>
            <p:cNvCxnSpPr/>
            <p:nvPr/>
          </p:nvCxnSpPr>
          <p:spPr>
            <a:xfrm>
              <a:off x="3886200" y="4114800"/>
              <a:ext cx="228600" cy="30480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sp>
          <p:nvSpPr>
            <p:cNvPr id="626" name="Google Shape;626;p31"/>
            <p:cNvSpPr/>
            <p:nvPr/>
          </p:nvSpPr>
          <p:spPr>
            <a:xfrm>
              <a:off x="5334000" y="3810000"/>
              <a:ext cx="533400" cy="381000"/>
            </a:xfrm>
            <a:prstGeom prst="ellipse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Verdana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14</a:t>
              </a:r>
              <a:endParaRPr/>
            </a:p>
          </p:txBody>
        </p:sp>
        <p:sp>
          <p:nvSpPr>
            <p:cNvPr id="627" name="Google Shape;627;p31"/>
            <p:cNvSpPr/>
            <p:nvPr/>
          </p:nvSpPr>
          <p:spPr>
            <a:xfrm>
              <a:off x="4800600" y="4419600"/>
              <a:ext cx="533400" cy="381000"/>
            </a:xfrm>
            <a:prstGeom prst="ellipse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Verdana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9</a:t>
              </a:r>
              <a:endParaRPr/>
            </a:p>
          </p:txBody>
        </p:sp>
        <p:cxnSp>
          <p:nvCxnSpPr>
            <p:cNvPr id="628" name="Google Shape;628;p31"/>
            <p:cNvCxnSpPr/>
            <p:nvPr/>
          </p:nvCxnSpPr>
          <p:spPr>
            <a:xfrm flipH="1">
              <a:off x="5181600" y="4114800"/>
              <a:ext cx="228600" cy="30480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sp>
          <p:nvSpPr>
            <p:cNvPr id="629" name="Google Shape;629;p31"/>
            <p:cNvSpPr/>
            <p:nvPr/>
          </p:nvSpPr>
          <p:spPr>
            <a:xfrm>
              <a:off x="7239000" y="3810000"/>
              <a:ext cx="533400" cy="381000"/>
            </a:xfrm>
            <a:prstGeom prst="ellipse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Verdana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15</a:t>
              </a:r>
              <a:endParaRPr/>
            </a:p>
          </p:txBody>
        </p:sp>
        <p:sp>
          <p:nvSpPr>
            <p:cNvPr id="630" name="Google Shape;630;p31"/>
            <p:cNvSpPr/>
            <p:nvPr/>
          </p:nvSpPr>
          <p:spPr>
            <a:xfrm>
              <a:off x="6324600" y="2819400"/>
              <a:ext cx="533400" cy="381000"/>
            </a:xfrm>
            <a:prstGeom prst="ellipse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Verdana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17</a:t>
              </a:r>
              <a:endParaRPr/>
            </a:p>
          </p:txBody>
        </p:sp>
        <p:sp>
          <p:nvSpPr>
            <p:cNvPr id="631" name="Google Shape;631;p31"/>
            <p:cNvSpPr/>
            <p:nvPr/>
          </p:nvSpPr>
          <p:spPr>
            <a:xfrm>
              <a:off x="2590800" y="2819400"/>
              <a:ext cx="533400" cy="381000"/>
            </a:xfrm>
            <a:prstGeom prst="ellipse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Verdana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22</a:t>
              </a:r>
              <a:endParaRPr/>
            </a:p>
          </p:txBody>
        </p:sp>
        <p:cxnSp>
          <p:nvCxnSpPr>
            <p:cNvPr id="632" name="Google Shape;632;p31"/>
            <p:cNvCxnSpPr/>
            <p:nvPr/>
          </p:nvCxnSpPr>
          <p:spPr>
            <a:xfrm flipH="1">
              <a:off x="3048000" y="2514600"/>
              <a:ext cx="1447800" cy="38100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633" name="Google Shape;633;p31"/>
            <p:cNvCxnSpPr/>
            <p:nvPr/>
          </p:nvCxnSpPr>
          <p:spPr>
            <a:xfrm>
              <a:off x="4953000" y="2514600"/>
              <a:ext cx="1447800" cy="38100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634" name="Google Shape;634;p31"/>
            <p:cNvCxnSpPr/>
            <p:nvPr/>
          </p:nvCxnSpPr>
          <p:spPr>
            <a:xfrm flipH="1">
              <a:off x="1981200" y="3124200"/>
              <a:ext cx="685800" cy="68580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635" name="Google Shape;635;p31"/>
            <p:cNvCxnSpPr/>
            <p:nvPr/>
          </p:nvCxnSpPr>
          <p:spPr>
            <a:xfrm>
              <a:off x="3048000" y="3124200"/>
              <a:ext cx="533400" cy="68580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636" name="Google Shape;636;p31"/>
            <p:cNvCxnSpPr/>
            <p:nvPr/>
          </p:nvCxnSpPr>
          <p:spPr>
            <a:xfrm flipH="1">
              <a:off x="5715000" y="3124200"/>
              <a:ext cx="685800" cy="68580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637" name="Google Shape;637;p31"/>
            <p:cNvCxnSpPr/>
            <p:nvPr/>
          </p:nvCxnSpPr>
          <p:spPr>
            <a:xfrm>
              <a:off x="6781800" y="3124200"/>
              <a:ext cx="609600" cy="68580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sp>
          <p:nvSpPr>
            <p:cNvPr id="638" name="Google Shape;638;p31"/>
            <p:cNvSpPr/>
            <p:nvPr/>
          </p:nvSpPr>
          <p:spPr>
            <a:xfrm>
              <a:off x="4419600" y="2209800"/>
              <a:ext cx="533400" cy="381000"/>
            </a:xfrm>
            <a:prstGeom prst="ellipse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Verdana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22</a:t>
              </a:r>
              <a:endParaRPr/>
            </a:p>
          </p:txBody>
        </p:sp>
      </p:grpSp>
      <p:sp>
        <p:nvSpPr>
          <p:cNvPr id="639" name="Google Shape;639;p31"/>
          <p:cNvSpPr/>
          <p:nvPr/>
        </p:nvSpPr>
        <p:spPr>
          <a:xfrm>
            <a:off x="3019425" y="3975100"/>
            <a:ext cx="412750" cy="415925"/>
          </a:xfrm>
          <a:custGeom>
            <a:rect b="b" l="l" r="r" t="t"/>
            <a:pathLst>
              <a:path extrusionOk="0" h="120000" w="120000">
                <a:moveTo>
                  <a:pt x="0" y="120000"/>
                </a:moveTo>
                <a:cubicBezTo>
                  <a:pt x="2307" y="111297"/>
                  <a:pt x="6923" y="82442"/>
                  <a:pt x="13846" y="67786"/>
                </a:cubicBezTo>
                <a:cubicBezTo>
                  <a:pt x="20769" y="53129"/>
                  <a:pt x="24000" y="43511"/>
                  <a:pt x="41538" y="32061"/>
                </a:cubicBezTo>
                <a:cubicBezTo>
                  <a:pt x="59076" y="20610"/>
                  <a:pt x="103846" y="6870"/>
                  <a:pt x="120000" y="0"/>
                </a:cubicBezTo>
              </a:path>
            </a:pathLst>
          </a:custGeom>
          <a:noFill/>
          <a:ln cap="flat" cmpd="sng" w="15875">
            <a:solidFill>
              <a:srgbClr val="FF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0" name="Google Shape;640;p31"/>
          <p:cNvSpPr/>
          <p:nvPr/>
        </p:nvSpPr>
        <p:spPr>
          <a:xfrm>
            <a:off x="3448050" y="4219575"/>
            <a:ext cx="263525" cy="390525"/>
          </a:xfrm>
          <a:custGeom>
            <a:rect b="b" l="l" r="r" t="t"/>
            <a:pathLst>
              <a:path extrusionOk="0" h="120000" w="120000">
                <a:moveTo>
                  <a:pt x="108433" y="0"/>
                </a:moveTo>
                <a:cubicBezTo>
                  <a:pt x="109879" y="7804"/>
                  <a:pt x="119999" y="33658"/>
                  <a:pt x="117108" y="46829"/>
                </a:cubicBezTo>
                <a:cubicBezTo>
                  <a:pt x="114216" y="60000"/>
                  <a:pt x="110602" y="66829"/>
                  <a:pt x="91084" y="79024"/>
                </a:cubicBezTo>
                <a:cubicBezTo>
                  <a:pt x="71566" y="91219"/>
                  <a:pt x="18795" y="111707"/>
                  <a:pt x="0" y="120000"/>
                </a:cubicBezTo>
              </a:path>
            </a:pathLst>
          </a:custGeom>
          <a:noFill/>
          <a:ln cap="flat" cmpd="sng" w="15875">
            <a:solidFill>
              <a:srgbClr val="FF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>
            <p:ph idx="4294967295" type="title"/>
          </p:nvPr>
        </p:nvSpPr>
        <p:spPr>
          <a:xfrm>
            <a:off x="152400" y="152400"/>
            <a:ext cx="8763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Font typeface="Calibri"/>
              <a:buNone/>
            </a:pPr>
            <a:r>
              <a:rPr b="0" i="0" lang="en-US" sz="4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Data Structures &amp; Algorithms</a:t>
            </a:r>
            <a:endParaRPr/>
          </a:p>
        </p:txBody>
      </p:sp>
      <p:sp>
        <p:nvSpPr>
          <p:cNvPr id="95" name="Google Shape;95;p14"/>
          <p:cNvSpPr txBox="1"/>
          <p:nvPr>
            <p:ph idx="4294967295" type="body"/>
          </p:nvPr>
        </p:nvSpPr>
        <p:spPr>
          <a:xfrm>
            <a:off x="304800" y="1066800"/>
            <a:ext cx="8534400" cy="55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600" lvl="0" marL="609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Font typeface="Arial"/>
              <a:buNone/>
            </a:pPr>
            <a:r>
              <a:rPr b="0" i="0" lang="en-US" sz="28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Topics</a:t>
            </a:r>
            <a:endParaRPr/>
          </a:p>
          <a:p>
            <a:pPr indent="-609600" lvl="0" marL="6096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Noto Sans Symbols"/>
              <a:buChar char="✓"/>
            </a:pPr>
            <a:r>
              <a:rPr b="0" i="0" lang="en-US" sz="28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Why Study DS &amp; Algorithms?</a:t>
            </a:r>
            <a:endParaRPr/>
          </a:p>
          <a:p>
            <a:pPr indent="-609600" lvl="0" marL="6096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Noto Sans Symbols"/>
              <a:buChar char="✓"/>
            </a:pPr>
            <a:r>
              <a:rPr b="0" i="0" lang="en-US" sz="28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Abstract Data Types</a:t>
            </a:r>
            <a:endParaRPr/>
          </a:p>
          <a:p>
            <a:pPr indent="-609600" lvl="0" marL="6096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Noto Sans Symbols"/>
              <a:buChar char="✓"/>
            </a:pPr>
            <a:r>
              <a:rPr b="0" i="0" lang="en-US" sz="28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Arrays and Linked Lists</a:t>
            </a:r>
            <a:endParaRPr/>
          </a:p>
          <a:p>
            <a:pPr indent="-609600" lvl="0" marL="6096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Noto Sans Symbols"/>
              <a:buChar char="✓"/>
            </a:pPr>
            <a:r>
              <a:rPr b="0" i="0" lang="en-US" sz="28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Stacks &amp; Queues</a:t>
            </a:r>
            <a:endParaRPr/>
          </a:p>
          <a:p>
            <a:pPr indent="-609600" lvl="0" marL="6096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Noto Sans Symbols"/>
              <a:buChar char="✓"/>
            </a:pPr>
            <a:r>
              <a:rPr b="0" i="0" lang="en-US" sz="28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Trees &amp; Graphs</a:t>
            </a:r>
            <a:endParaRPr/>
          </a:p>
          <a:p>
            <a:pPr indent="-431800" lvl="0" marL="6096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609600" lvl="0" marL="6096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Noto Sans Symbols"/>
              <a:buChar char="✓"/>
            </a:pPr>
            <a:r>
              <a:rPr b="0" i="0" lang="en-US" sz="28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Sorting and Searching </a:t>
            </a:r>
            <a:endParaRPr/>
          </a:p>
          <a:p>
            <a:pPr indent="-431800" lvl="0" marL="6096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609600" lvl="0" marL="6096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Char char="✓"/>
            </a:pPr>
            <a:r>
              <a:rPr b="0" i="0" lang="en-US" sz="28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Complexity of Algorithms 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32"/>
          <p:cNvSpPr txBox="1"/>
          <p:nvPr>
            <p:ph type="title"/>
          </p:nvPr>
        </p:nvSpPr>
        <p:spPr>
          <a:xfrm>
            <a:off x="457200" y="-762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b="0" i="0" lang="en-US" sz="3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reHeap</a:t>
            </a: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method IV</a:t>
            </a:r>
            <a:endParaRPr/>
          </a:p>
        </p:txBody>
      </p:sp>
      <p:sp>
        <p:nvSpPr>
          <p:cNvPr id="646" name="Google Shape;646;p32"/>
          <p:cNvSpPr txBox="1"/>
          <p:nvPr>
            <p:ph idx="1" type="body"/>
          </p:nvPr>
        </p:nvSpPr>
        <p:spPr>
          <a:xfrm>
            <a:off x="685800" y="1066800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Our tree is once again a heap, because every node in it has the heap property</a:t>
            </a:r>
            <a:endParaRPr/>
          </a:p>
        </p:txBody>
      </p:sp>
      <p:sp>
        <p:nvSpPr>
          <p:cNvPr id="647" name="Google Shape;647;p32"/>
          <p:cNvSpPr txBox="1"/>
          <p:nvPr>
            <p:ph idx="1" type="body"/>
          </p:nvPr>
        </p:nvSpPr>
        <p:spPr>
          <a:xfrm>
            <a:off x="685800" y="5181600"/>
            <a:ext cx="8305800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Once again, the largest (or</a:t>
            </a:r>
            <a:r>
              <a:rPr b="0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largest) value is in the root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can repeat this process until the tree becomes empty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produces a sequence of values in order largest to smallest</a:t>
            </a:r>
            <a:endParaRPr/>
          </a:p>
        </p:txBody>
      </p:sp>
      <p:grpSp>
        <p:nvGrpSpPr>
          <p:cNvPr id="648" name="Google Shape;648;p32"/>
          <p:cNvGrpSpPr/>
          <p:nvPr/>
        </p:nvGrpSpPr>
        <p:grpSpPr>
          <a:xfrm>
            <a:off x="990600" y="2209800"/>
            <a:ext cx="6781800" cy="2590800"/>
            <a:chOff x="990600" y="2209800"/>
            <a:chExt cx="6781800" cy="2590800"/>
          </a:xfrm>
        </p:grpSpPr>
        <p:sp>
          <p:nvSpPr>
            <p:cNvPr id="649" name="Google Shape;649;p32"/>
            <p:cNvSpPr/>
            <p:nvPr/>
          </p:nvSpPr>
          <p:spPr>
            <a:xfrm>
              <a:off x="1524000" y="3810000"/>
              <a:ext cx="533400" cy="381000"/>
            </a:xfrm>
            <a:prstGeom prst="ellipse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Verdana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19</a:t>
              </a:r>
              <a:endParaRPr/>
            </a:p>
          </p:txBody>
        </p:sp>
        <p:sp>
          <p:nvSpPr>
            <p:cNvPr id="650" name="Google Shape;650;p32"/>
            <p:cNvSpPr/>
            <p:nvPr/>
          </p:nvSpPr>
          <p:spPr>
            <a:xfrm>
              <a:off x="2057400" y="4419600"/>
              <a:ext cx="533400" cy="381000"/>
            </a:xfrm>
            <a:prstGeom prst="ellipse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Verdana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14</a:t>
              </a:r>
              <a:endParaRPr/>
            </a:p>
          </p:txBody>
        </p:sp>
        <p:sp>
          <p:nvSpPr>
            <p:cNvPr id="651" name="Google Shape;651;p32"/>
            <p:cNvSpPr/>
            <p:nvPr/>
          </p:nvSpPr>
          <p:spPr>
            <a:xfrm>
              <a:off x="990600" y="4419600"/>
              <a:ext cx="533400" cy="381000"/>
            </a:xfrm>
            <a:prstGeom prst="ellipse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Verdana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18</a:t>
              </a:r>
              <a:endParaRPr/>
            </a:p>
          </p:txBody>
        </p:sp>
        <p:cxnSp>
          <p:nvCxnSpPr>
            <p:cNvPr id="652" name="Google Shape;652;p32"/>
            <p:cNvCxnSpPr/>
            <p:nvPr/>
          </p:nvCxnSpPr>
          <p:spPr>
            <a:xfrm flipH="1">
              <a:off x="1371600" y="4114800"/>
              <a:ext cx="228600" cy="30480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653" name="Google Shape;653;p32"/>
            <p:cNvCxnSpPr/>
            <p:nvPr/>
          </p:nvCxnSpPr>
          <p:spPr>
            <a:xfrm>
              <a:off x="1981200" y="4114800"/>
              <a:ext cx="228600" cy="30480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sp>
          <p:nvSpPr>
            <p:cNvPr id="654" name="Google Shape;654;p32"/>
            <p:cNvSpPr/>
            <p:nvPr/>
          </p:nvSpPr>
          <p:spPr>
            <a:xfrm>
              <a:off x="3429000" y="3810000"/>
              <a:ext cx="533400" cy="381000"/>
            </a:xfrm>
            <a:prstGeom prst="ellipse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Verdana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21</a:t>
              </a:r>
              <a:endParaRPr/>
            </a:p>
          </p:txBody>
        </p:sp>
        <p:sp>
          <p:nvSpPr>
            <p:cNvPr id="655" name="Google Shape;655;p32"/>
            <p:cNvSpPr/>
            <p:nvPr/>
          </p:nvSpPr>
          <p:spPr>
            <a:xfrm>
              <a:off x="3962400" y="4419600"/>
              <a:ext cx="533400" cy="381000"/>
            </a:xfrm>
            <a:prstGeom prst="ellipse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Verdana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3</a:t>
              </a:r>
              <a:endParaRPr/>
            </a:p>
          </p:txBody>
        </p:sp>
        <p:sp>
          <p:nvSpPr>
            <p:cNvPr id="656" name="Google Shape;656;p32"/>
            <p:cNvSpPr/>
            <p:nvPr/>
          </p:nvSpPr>
          <p:spPr>
            <a:xfrm>
              <a:off x="2895600" y="4419600"/>
              <a:ext cx="533400" cy="381000"/>
            </a:xfrm>
            <a:prstGeom prst="ellipse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Verdana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11</a:t>
              </a:r>
              <a:endParaRPr/>
            </a:p>
          </p:txBody>
        </p:sp>
        <p:cxnSp>
          <p:nvCxnSpPr>
            <p:cNvPr id="657" name="Google Shape;657;p32"/>
            <p:cNvCxnSpPr/>
            <p:nvPr/>
          </p:nvCxnSpPr>
          <p:spPr>
            <a:xfrm flipH="1">
              <a:off x="3276600" y="4114800"/>
              <a:ext cx="228600" cy="30480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658" name="Google Shape;658;p32"/>
            <p:cNvCxnSpPr/>
            <p:nvPr/>
          </p:nvCxnSpPr>
          <p:spPr>
            <a:xfrm>
              <a:off x="3886200" y="4114800"/>
              <a:ext cx="228600" cy="30480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sp>
          <p:nvSpPr>
            <p:cNvPr id="659" name="Google Shape;659;p32"/>
            <p:cNvSpPr/>
            <p:nvPr/>
          </p:nvSpPr>
          <p:spPr>
            <a:xfrm>
              <a:off x="5334000" y="3810000"/>
              <a:ext cx="533400" cy="381000"/>
            </a:xfrm>
            <a:prstGeom prst="ellipse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Verdana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14</a:t>
              </a:r>
              <a:endParaRPr/>
            </a:p>
          </p:txBody>
        </p:sp>
        <p:sp>
          <p:nvSpPr>
            <p:cNvPr id="660" name="Google Shape;660;p32"/>
            <p:cNvSpPr/>
            <p:nvPr/>
          </p:nvSpPr>
          <p:spPr>
            <a:xfrm>
              <a:off x="4800600" y="4419600"/>
              <a:ext cx="533400" cy="381000"/>
            </a:xfrm>
            <a:prstGeom prst="ellipse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Verdana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9</a:t>
              </a:r>
              <a:endParaRPr/>
            </a:p>
          </p:txBody>
        </p:sp>
        <p:cxnSp>
          <p:nvCxnSpPr>
            <p:cNvPr id="661" name="Google Shape;661;p32"/>
            <p:cNvCxnSpPr/>
            <p:nvPr/>
          </p:nvCxnSpPr>
          <p:spPr>
            <a:xfrm flipH="1">
              <a:off x="5181600" y="4114800"/>
              <a:ext cx="228600" cy="30480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sp>
          <p:nvSpPr>
            <p:cNvPr id="662" name="Google Shape;662;p32"/>
            <p:cNvSpPr/>
            <p:nvPr/>
          </p:nvSpPr>
          <p:spPr>
            <a:xfrm>
              <a:off x="7239000" y="3810000"/>
              <a:ext cx="533400" cy="381000"/>
            </a:xfrm>
            <a:prstGeom prst="ellipse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Verdana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15</a:t>
              </a:r>
              <a:endParaRPr/>
            </a:p>
          </p:txBody>
        </p:sp>
        <p:sp>
          <p:nvSpPr>
            <p:cNvPr id="663" name="Google Shape;663;p32"/>
            <p:cNvSpPr/>
            <p:nvPr/>
          </p:nvSpPr>
          <p:spPr>
            <a:xfrm>
              <a:off x="6324600" y="2819400"/>
              <a:ext cx="533400" cy="381000"/>
            </a:xfrm>
            <a:prstGeom prst="ellipse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Verdana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17</a:t>
              </a:r>
              <a:endParaRPr/>
            </a:p>
          </p:txBody>
        </p:sp>
        <p:sp>
          <p:nvSpPr>
            <p:cNvPr id="664" name="Google Shape;664;p32"/>
            <p:cNvSpPr/>
            <p:nvPr/>
          </p:nvSpPr>
          <p:spPr>
            <a:xfrm>
              <a:off x="2590800" y="2819400"/>
              <a:ext cx="533400" cy="381000"/>
            </a:xfrm>
            <a:prstGeom prst="ellipse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Verdana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22</a:t>
              </a:r>
              <a:endParaRPr/>
            </a:p>
          </p:txBody>
        </p:sp>
        <p:cxnSp>
          <p:nvCxnSpPr>
            <p:cNvPr id="665" name="Google Shape;665;p32"/>
            <p:cNvCxnSpPr/>
            <p:nvPr/>
          </p:nvCxnSpPr>
          <p:spPr>
            <a:xfrm flipH="1">
              <a:off x="3048000" y="2514600"/>
              <a:ext cx="1447800" cy="38100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666" name="Google Shape;666;p32"/>
            <p:cNvCxnSpPr/>
            <p:nvPr/>
          </p:nvCxnSpPr>
          <p:spPr>
            <a:xfrm>
              <a:off x="4953000" y="2514600"/>
              <a:ext cx="1447800" cy="38100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667" name="Google Shape;667;p32"/>
            <p:cNvCxnSpPr/>
            <p:nvPr/>
          </p:nvCxnSpPr>
          <p:spPr>
            <a:xfrm flipH="1">
              <a:off x="1981200" y="3124200"/>
              <a:ext cx="685800" cy="68580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668" name="Google Shape;668;p32"/>
            <p:cNvCxnSpPr/>
            <p:nvPr/>
          </p:nvCxnSpPr>
          <p:spPr>
            <a:xfrm>
              <a:off x="3048000" y="3124200"/>
              <a:ext cx="533400" cy="68580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669" name="Google Shape;669;p32"/>
            <p:cNvCxnSpPr/>
            <p:nvPr/>
          </p:nvCxnSpPr>
          <p:spPr>
            <a:xfrm flipH="1">
              <a:off x="5715000" y="3124200"/>
              <a:ext cx="685800" cy="68580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670" name="Google Shape;670;p32"/>
            <p:cNvCxnSpPr/>
            <p:nvPr/>
          </p:nvCxnSpPr>
          <p:spPr>
            <a:xfrm>
              <a:off x="6781800" y="3124200"/>
              <a:ext cx="609600" cy="68580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sp>
          <p:nvSpPr>
            <p:cNvPr id="671" name="Google Shape;671;p32"/>
            <p:cNvSpPr/>
            <p:nvPr/>
          </p:nvSpPr>
          <p:spPr>
            <a:xfrm>
              <a:off x="4419600" y="2209800"/>
              <a:ext cx="533400" cy="381000"/>
            </a:xfrm>
            <a:prstGeom prst="ellipse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Verdana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22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3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Sorting</a:t>
            </a:r>
            <a:endParaRPr/>
          </a:p>
        </p:txBody>
      </p:sp>
      <p:sp>
        <p:nvSpPr>
          <p:cNvPr id="677" name="Google Shape;677;p33"/>
          <p:cNvSpPr txBox="1"/>
          <p:nvPr>
            <p:ph idx="1" type="body"/>
          </p:nvPr>
        </p:nvSpPr>
        <p:spPr>
          <a:xfrm>
            <a:off x="457200" y="1600200"/>
            <a:ext cx="82296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do heaps have to do with sorting an array?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Here’s the neat part: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Because the binary tree is </a:t>
            </a:r>
            <a:r>
              <a:rPr b="0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balanced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b="0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left justified,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it can be represented as an array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our operations on binary trees can be represented as operations on </a:t>
            </a:r>
            <a:r>
              <a:rPr b="0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arrays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sort:</a:t>
            </a:r>
            <a:endParaRPr/>
          </a:p>
          <a:p>
            <a:pPr indent="-228600" lvl="2" marL="11430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 "/>
            </a:pPr>
            <a:r>
              <a:rPr b="0" i="0" lang="en-US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heapify the array;</a:t>
            </a:r>
            <a:endParaRPr/>
          </a:p>
          <a:p>
            <a:pPr indent="-228600" lvl="2" marL="11430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 "/>
            </a:pPr>
            <a:r>
              <a:rPr b="0" i="0" lang="en-US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while the array isn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’</a:t>
            </a:r>
            <a:r>
              <a:rPr b="0" i="0" lang="en-US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 empty {</a:t>
            </a:r>
            <a:endParaRPr/>
          </a:p>
          <a:p>
            <a:pPr indent="-228600" lvl="2" marL="11430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 "/>
            </a:pPr>
            <a:r>
              <a:rPr b="0" i="0" lang="en-US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remove and replace the root;</a:t>
            </a:r>
            <a:endParaRPr/>
          </a:p>
          <a:p>
            <a:pPr indent="-228600" lvl="2" marL="11430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 "/>
            </a:pPr>
            <a:r>
              <a:rPr b="0" i="0" lang="en-US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reheap the new root node;</a:t>
            </a:r>
            <a:br>
              <a:rPr b="0" i="0" lang="en-US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34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Mapping into an array</a:t>
            </a:r>
            <a:endParaRPr/>
          </a:p>
        </p:txBody>
      </p:sp>
      <p:sp>
        <p:nvSpPr>
          <p:cNvPr id="683" name="Google Shape;683;p34"/>
          <p:cNvSpPr txBox="1"/>
          <p:nvPr>
            <p:ph idx="1" type="body"/>
          </p:nvPr>
        </p:nvSpPr>
        <p:spPr>
          <a:xfrm>
            <a:off x="685800" y="4800600"/>
            <a:ext cx="82296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Notice: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left child of index</a:t>
            </a:r>
            <a:r>
              <a:rPr b="0" i="0" lang="en-US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i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at index</a:t>
            </a:r>
            <a:r>
              <a:rPr b="0" i="0" lang="en-US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2*i+1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right child of index </a:t>
            </a:r>
            <a:r>
              <a:rPr b="0" i="0" lang="en-US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at index</a:t>
            </a:r>
            <a:r>
              <a:rPr b="0" i="0" lang="en-US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2*i+2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 the children of node </a:t>
            </a:r>
            <a:r>
              <a:rPr b="0" i="0" lang="en-US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3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(19) are </a:t>
            </a:r>
            <a:r>
              <a:rPr b="0" i="0" lang="en-US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7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(18) and </a:t>
            </a:r>
            <a:r>
              <a:rPr b="0" i="0" lang="en-US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8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(14)</a:t>
            </a:r>
            <a:endParaRPr/>
          </a:p>
        </p:txBody>
      </p:sp>
      <p:grpSp>
        <p:nvGrpSpPr>
          <p:cNvPr id="684" name="Google Shape;684;p34"/>
          <p:cNvGrpSpPr/>
          <p:nvPr/>
        </p:nvGrpSpPr>
        <p:grpSpPr>
          <a:xfrm>
            <a:off x="990600" y="1219200"/>
            <a:ext cx="6781800" cy="2590800"/>
            <a:chOff x="990600" y="1981200"/>
            <a:chExt cx="6781800" cy="2590800"/>
          </a:xfrm>
        </p:grpSpPr>
        <p:sp>
          <p:nvSpPr>
            <p:cNvPr id="685" name="Google Shape;685;p34"/>
            <p:cNvSpPr/>
            <p:nvPr/>
          </p:nvSpPr>
          <p:spPr>
            <a:xfrm>
              <a:off x="1524000" y="3581400"/>
              <a:ext cx="533400" cy="381000"/>
            </a:xfrm>
            <a:prstGeom prst="ellipse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Verdana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19</a:t>
              </a:r>
              <a:endParaRPr/>
            </a:p>
          </p:txBody>
        </p:sp>
        <p:sp>
          <p:nvSpPr>
            <p:cNvPr id="686" name="Google Shape;686;p34"/>
            <p:cNvSpPr/>
            <p:nvPr/>
          </p:nvSpPr>
          <p:spPr>
            <a:xfrm>
              <a:off x="2057400" y="4191000"/>
              <a:ext cx="533400" cy="381000"/>
            </a:xfrm>
            <a:prstGeom prst="ellipse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Verdana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14</a:t>
              </a:r>
              <a:endParaRPr/>
            </a:p>
          </p:txBody>
        </p:sp>
        <p:sp>
          <p:nvSpPr>
            <p:cNvPr id="687" name="Google Shape;687;p34"/>
            <p:cNvSpPr/>
            <p:nvPr/>
          </p:nvSpPr>
          <p:spPr>
            <a:xfrm>
              <a:off x="990600" y="4191000"/>
              <a:ext cx="533400" cy="381000"/>
            </a:xfrm>
            <a:prstGeom prst="ellipse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Verdana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18</a:t>
              </a:r>
              <a:endParaRPr/>
            </a:p>
          </p:txBody>
        </p:sp>
        <p:cxnSp>
          <p:nvCxnSpPr>
            <p:cNvPr id="688" name="Google Shape;688;p34"/>
            <p:cNvCxnSpPr/>
            <p:nvPr/>
          </p:nvCxnSpPr>
          <p:spPr>
            <a:xfrm flipH="1">
              <a:off x="1371600" y="3886200"/>
              <a:ext cx="228600" cy="30480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689" name="Google Shape;689;p34"/>
            <p:cNvCxnSpPr/>
            <p:nvPr/>
          </p:nvCxnSpPr>
          <p:spPr>
            <a:xfrm>
              <a:off x="1981200" y="3886200"/>
              <a:ext cx="228600" cy="30480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sp>
          <p:nvSpPr>
            <p:cNvPr id="690" name="Google Shape;690;p34"/>
            <p:cNvSpPr/>
            <p:nvPr/>
          </p:nvSpPr>
          <p:spPr>
            <a:xfrm>
              <a:off x="3429000" y="3581400"/>
              <a:ext cx="533400" cy="381000"/>
            </a:xfrm>
            <a:prstGeom prst="ellipse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Verdana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22</a:t>
              </a:r>
              <a:endParaRPr/>
            </a:p>
          </p:txBody>
        </p:sp>
        <p:sp>
          <p:nvSpPr>
            <p:cNvPr id="691" name="Google Shape;691;p34"/>
            <p:cNvSpPr/>
            <p:nvPr/>
          </p:nvSpPr>
          <p:spPr>
            <a:xfrm>
              <a:off x="3962400" y="4191000"/>
              <a:ext cx="533400" cy="381000"/>
            </a:xfrm>
            <a:prstGeom prst="ellipse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Verdana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3</a:t>
              </a:r>
              <a:endParaRPr/>
            </a:p>
          </p:txBody>
        </p:sp>
        <p:sp>
          <p:nvSpPr>
            <p:cNvPr id="692" name="Google Shape;692;p34"/>
            <p:cNvSpPr/>
            <p:nvPr/>
          </p:nvSpPr>
          <p:spPr>
            <a:xfrm>
              <a:off x="2895600" y="4191000"/>
              <a:ext cx="533400" cy="381000"/>
            </a:xfrm>
            <a:prstGeom prst="ellipse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Verdana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21</a:t>
              </a:r>
              <a:endParaRPr/>
            </a:p>
          </p:txBody>
        </p:sp>
        <p:cxnSp>
          <p:nvCxnSpPr>
            <p:cNvPr id="693" name="Google Shape;693;p34"/>
            <p:cNvCxnSpPr/>
            <p:nvPr/>
          </p:nvCxnSpPr>
          <p:spPr>
            <a:xfrm flipH="1">
              <a:off x="3276600" y="3886200"/>
              <a:ext cx="228600" cy="30480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694" name="Google Shape;694;p34"/>
            <p:cNvCxnSpPr/>
            <p:nvPr/>
          </p:nvCxnSpPr>
          <p:spPr>
            <a:xfrm>
              <a:off x="3886200" y="3886200"/>
              <a:ext cx="228600" cy="30480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sp>
          <p:nvSpPr>
            <p:cNvPr id="695" name="Google Shape;695;p34"/>
            <p:cNvSpPr/>
            <p:nvPr/>
          </p:nvSpPr>
          <p:spPr>
            <a:xfrm>
              <a:off x="5334000" y="3581400"/>
              <a:ext cx="533400" cy="381000"/>
            </a:xfrm>
            <a:prstGeom prst="ellipse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Verdana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14</a:t>
              </a:r>
              <a:endParaRPr/>
            </a:p>
          </p:txBody>
        </p:sp>
        <p:sp>
          <p:nvSpPr>
            <p:cNvPr id="696" name="Google Shape;696;p34"/>
            <p:cNvSpPr/>
            <p:nvPr/>
          </p:nvSpPr>
          <p:spPr>
            <a:xfrm>
              <a:off x="5867400" y="4191000"/>
              <a:ext cx="533400" cy="381000"/>
            </a:xfrm>
            <a:prstGeom prst="ellipse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Verdana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11</a:t>
              </a:r>
              <a:endParaRPr/>
            </a:p>
          </p:txBody>
        </p:sp>
        <p:sp>
          <p:nvSpPr>
            <p:cNvPr id="697" name="Google Shape;697;p34"/>
            <p:cNvSpPr/>
            <p:nvPr/>
          </p:nvSpPr>
          <p:spPr>
            <a:xfrm>
              <a:off x="4800600" y="4191000"/>
              <a:ext cx="533400" cy="381000"/>
            </a:xfrm>
            <a:prstGeom prst="ellipse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Verdana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9</a:t>
              </a:r>
              <a:endParaRPr/>
            </a:p>
          </p:txBody>
        </p:sp>
        <p:cxnSp>
          <p:nvCxnSpPr>
            <p:cNvPr id="698" name="Google Shape;698;p34"/>
            <p:cNvCxnSpPr/>
            <p:nvPr/>
          </p:nvCxnSpPr>
          <p:spPr>
            <a:xfrm flipH="1">
              <a:off x="5181600" y="3886200"/>
              <a:ext cx="228600" cy="30480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699" name="Google Shape;699;p34"/>
            <p:cNvCxnSpPr/>
            <p:nvPr/>
          </p:nvCxnSpPr>
          <p:spPr>
            <a:xfrm>
              <a:off x="5791200" y="3886200"/>
              <a:ext cx="228600" cy="30480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sp>
          <p:nvSpPr>
            <p:cNvPr id="700" name="Google Shape;700;p34"/>
            <p:cNvSpPr/>
            <p:nvPr/>
          </p:nvSpPr>
          <p:spPr>
            <a:xfrm>
              <a:off x="7239000" y="3581400"/>
              <a:ext cx="533400" cy="381000"/>
            </a:xfrm>
            <a:prstGeom prst="ellipse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Verdana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15</a:t>
              </a:r>
              <a:endParaRPr/>
            </a:p>
          </p:txBody>
        </p:sp>
        <p:sp>
          <p:nvSpPr>
            <p:cNvPr id="701" name="Google Shape;701;p34"/>
            <p:cNvSpPr/>
            <p:nvPr/>
          </p:nvSpPr>
          <p:spPr>
            <a:xfrm>
              <a:off x="4419600" y="1981200"/>
              <a:ext cx="533400" cy="381000"/>
            </a:xfrm>
            <a:prstGeom prst="ellipse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Verdana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25</a:t>
              </a:r>
              <a:endParaRPr/>
            </a:p>
          </p:txBody>
        </p:sp>
        <p:sp>
          <p:nvSpPr>
            <p:cNvPr id="702" name="Google Shape;702;p34"/>
            <p:cNvSpPr/>
            <p:nvPr/>
          </p:nvSpPr>
          <p:spPr>
            <a:xfrm>
              <a:off x="6324600" y="2590800"/>
              <a:ext cx="533400" cy="381000"/>
            </a:xfrm>
            <a:prstGeom prst="ellipse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Verdana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17</a:t>
              </a:r>
              <a:endParaRPr/>
            </a:p>
          </p:txBody>
        </p:sp>
        <p:sp>
          <p:nvSpPr>
            <p:cNvPr id="703" name="Google Shape;703;p34"/>
            <p:cNvSpPr/>
            <p:nvPr/>
          </p:nvSpPr>
          <p:spPr>
            <a:xfrm>
              <a:off x="2590800" y="2590800"/>
              <a:ext cx="533400" cy="381000"/>
            </a:xfrm>
            <a:prstGeom prst="ellipse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Verdana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22</a:t>
              </a:r>
              <a:endParaRPr/>
            </a:p>
          </p:txBody>
        </p:sp>
        <p:cxnSp>
          <p:nvCxnSpPr>
            <p:cNvPr id="704" name="Google Shape;704;p34"/>
            <p:cNvCxnSpPr/>
            <p:nvPr/>
          </p:nvCxnSpPr>
          <p:spPr>
            <a:xfrm flipH="1">
              <a:off x="3048000" y="2286000"/>
              <a:ext cx="1447800" cy="38100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705" name="Google Shape;705;p34"/>
            <p:cNvCxnSpPr/>
            <p:nvPr/>
          </p:nvCxnSpPr>
          <p:spPr>
            <a:xfrm>
              <a:off x="4953000" y="2286000"/>
              <a:ext cx="1447800" cy="38100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706" name="Google Shape;706;p34"/>
            <p:cNvCxnSpPr/>
            <p:nvPr/>
          </p:nvCxnSpPr>
          <p:spPr>
            <a:xfrm flipH="1">
              <a:off x="1981200" y="2895600"/>
              <a:ext cx="685800" cy="68580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707" name="Google Shape;707;p34"/>
            <p:cNvCxnSpPr/>
            <p:nvPr/>
          </p:nvCxnSpPr>
          <p:spPr>
            <a:xfrm>
              <a:off x="3048000" y="2895600"/>
              <a:ext cx="533400" cy="68580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708" name="Google Shape;708;p34"/>
            <p:cNvCxnSpPr/>
            <p:nvPr/>
          </p:nvCxnSpPr>
          <p:spPr>
            <a:xfrm flipH="1">
              <a:off x="5715000" y="2895600"/>
              <a:ext cx="685800" cy="68580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709" name="Google Shape;709;p34"/>
            <p:cNvCxnSpPr/>
            <p:nvPr/>
          </p:nvCxnSpPr>
          <p:spPr>
            <a:xfrm>
              <a:off x="6781800" y="2895600"/>
              <a:ext cx="609600" cy="68580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</p:grpSp>
      <p:grpSp>
        <p:nvGrpSpPr>
          <p:cNvPr id="710" name="Google Shape;710;p34"/>
          <p:cNvGrpSpPr/>
          <p:nvPr/>
        </p:nvGrpSpPr>
        <p:grpSpPr>
          <a:xfrm>
            <a:off x="990600" y="4006850"/>
            <a:ext cx="6324600" cy="717550"/>
            <a:chOff x="990600" y="4006850"/>
            <a:chExt cx="6324600" cy="717550"/>
          </a:xfrm>
        </p:grpSpPr>
        <p:sp>
          <p:nvSpPr>
            <p:cNvPr id="711" name="Google Shape;711;p34"/>
            <p:cNvSpPr txBox="1"/>
            <p:nvPr/>
          </p:nvSpPr>
          <p:spPr>
            <a:xfrm>
              <a:off x="1066800" y="4343400"/>
              <a:ext cx="457200" cy="381000"/>
            </a:xfrm>
            <a:prstGeom prst="rect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Verdana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25</a:t>
              </a:r>
              <a:endParaRPr/>
            </a:p>
          </p:txBody>
        </p:sp>
        <p:sp>
          <p:nvSpPr>
            <p:cNvPr id="712" name="Google Shape;712;p34"/>
            <p:cNvSpPr txBox="1"/>
            <p:nvPr/>
          </p:nvSpPr>
          <p:spPr>
            <a:xfrm>
              <a:off x="1524000" y="4343400"/>
              <a:ext cx="457200" cy="381000"/>
            </a:xfrm>
            <a:prstGeom prst="rect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Verdana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22</a:t>
              </a:r>
              <a:endParaRPr/>
            </a:p>
          </p:txBody>
        </p:sp>
        <p:sp>
          <p:nvSpPr>
            <p:cNvPr id="713" name="Google Shape;713;p34"/>
            <p:cNvSpPr txBox="1"/>
            <p:nvPr/>
          </p:nvSpPr>
          <p:spPr>
            <a:xfrm>
              <a:off x="1981200" y="4343400"/>
              <a:ext cx="457200" cy="381000"/>
            </a:xfrm>
            <a:prstGeom prst="rect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Verdana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17</a:t>
              </a:r>
              <a:endParaRPr/>
            </a:p>
          </p:txBody>
        </p:sp>
        <p:sp>
          <p:nvSpPr>
            <p:cNvPr id="714" name="Google Shape;714;p34"/>
            <p:cNvSpPr txBox="1"/>
            <p:nvPr/>
          </p:nvSpPr>
          <p:spPr>
            <a:xfrm>
              <a:off x="2438400" y="4343400"/>
              <a:ext cx="457200" cy="381000"/>
            </a:xfrm>
            <a:prstGeom prst="rect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Verdana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19</a:t>
              </a:r>
              <a:endParaRPr/>
            </a:p>
          </p:txBody>
        </p:sp>
        <p:sp>
          <p:nvSpPr>
            <p:cNvPr id="715" name="Google Shape;715;p34"/>
            <p:cNvSpPr txBox="1"/>
            <p:nvPr/>
          </p:nvSpPr>
          <p:spPr>
            <a:xfrm>
              <a:off x="2895600" y="4343400"/>
              <a:ext cx="457200" cy="381000"/>
            </a:xfrm>
            <a:prstGeom prst="rect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Verdana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22</a:t>
              </a:r>
              <a:endParaRPr/>
            </a:p>
          </p:txBody>
        </p:sp>
        <p:sp>
          <p:nvSpPr>
            <p:cNvPr id="716" name="Google Shape;716;p34"/>
            <p:cNvSpPr txBox="1"/>
            <p:nvPr/>
          </p:nvSpPr>
          <p:spPr>
            <a:xfrm>
              <a:off x="3352800" y="4343400"/>
              <a:ext cx="457200" cy="381000"/>
            </a:xfrm>
            <a:prstGeom prst="rect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Verdana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14</a:t>
              </a:r>
              <a:endParaRPr/>
            </a:p>
          </p:txBody>
        </p:sp>
        <p:sp>
          <p:nvSpPr>
            <p:cNvPr id="717" name="Google Shape;717;p34"/>
            <p:cNvSpPr txBox="1"/>
            <p:nvPr/>
          </p:nvSpPr>
          <p:spPr>
            <a:xfrm>
              <a:off x="3810000" y="4343400"/>
              <a:ext cx="457200" cy="381000"/>
            </a:xfrm>
            <a:prstGeom prst="rect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Verdana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15</a:t>
              </a:r>
              <a:endParaRPr/>
            </a:p>
          </p:txBody>
        </p:sp>
        <p:sp>
          <p:nvSpPr>
            <p:cNvPr id="718" name="Google Shape;718;p34"/>
            <p:cNvSpPr txBox="1"/>
            <p:nvPr/>
          </p:nvSpPr>
          <p:spPr>
            <a:xfrm>
              <a:off x="4267200" y="4343400"/>
              <a:ext cx="457200" cy="381000"/>
            </a:xfrm>
            <a:prstGeom prst="rect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Verdana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18</a:t>
              </a:r>
              <a:endParaRPr/>
            </a:p>
          </p:txBody>
        </p:sp>
        <p:sp>
          <p:nvSpPr>
            <p:cNvPr id="719" name="Google Shape;719;p34"/>
            <p:cNvSpPr txBox="1"/>
            <p:nvPr/>
          </p:nvSpPr>
          <p:spPr>
            <a:xfrm>
              <a:off x="4724400" y="4343400"/>
              <a:ext cx="457200" cy="381000"/>
            </a:xfrm>
            <a:prstGeom prst="rect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Verdana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14</a:t>
              </a:r>
              <a:endParaRPr/>
            </a:p>
          </p:txBody>
        </p:sp>
        <p:sp>
          <p:nvSpPr>
            <p:cNvPr id="720" name="Google Shape;720;p34"/>
            <p:cNvSpPr txBox="1"/>
            <p:nvPr/>
          </p:nvSpPr>
          <p:spPr>
            <a:xfrm>
              <a:off x="5181600" y="4343400"/>
              <a:ext cx="457200" cy="381000"/>
            </a:xfrm>
            <a:prstGeom prst="rect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Verdana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21</a:t>
              </a:r>
              <a:endParaRPr/>
            </a:p>
          </p:txBody>
        </p:sp>
        <p:sp>
          <p:nvSpPr>
            <p:cNvPr id="721" name="Google Shape;721;p34"/>
            <p:cNvSpPr txBox="1"/>
            <p:nvPr/>
          </p:nvSpPr>
          <p:spPr>
            <a:xfrm>
              <a:off x="5638800" y="4343400"/>
              <a:ext cx="457200" cy="381000"/>
            </a:xfrm>
            <a:prstGeom prst="rect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Verdana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3</a:t>
              </a:r>
              <a:endParaRPr/>
            </a:p>
          </p:txBody>
        </p:sp>
        <p:sp>
          <p:nvSpPr>
            <p:cNvPr id="722" name="Google Shape;722;p34"/>
            <p:cNvSpPr txBox="1"/>
            <p:nvPr/>
          </p:nvSpPr>
          <p:spPr>
            <a:xfrm>
              <a:off x="6096000" y="4343400"/>
              <a:ext cx="457200" cy="381000"/>
            </a:xfrm>
            <a:prstGeom prst="rect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Verdana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9</a:t>
              </a:r>
              <a:endParaRPr/>
            </a:p>
          </p:txBody>
        </p:sp>
        <p:sp>
          <p:nvSpPr>
            <p:cNvPr id="723" name="Google Shape;723;p34"/>
            <p:cNvSpPr txBox="1"/>
            <p:nvPr/>
          </p:nvSpPr>
          <p:spPr>
            <a:xfrm>
              <a:off x="6553200" y="4343400"/>
              <a:ext cx="457200" cy="381000"/>
            </a:xfrm>
            <a:prstGeom prst="rect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Verdana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11</a:t>
              </a:r>
              <a:endParaRPr/>
            </a:p>
          </p:txBody>
        </p:sp>
        <p:sp>
          <p:nvSpPr>
            <p:cNvPr id="724" name="Google Shape;724;p34"/>
            <p:cNvSpPr txBox="1"/>
            <p:nvPr/>
          </p:nvSpPr>
          <p:spPr>
            <a:xfrm>
              <a:off x="990600" y="4006850"/>
              <a:ext cx="6324600" cy="336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Verdana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  0     1    2     3    4     5    6     7     8    9    10   11   12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8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8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8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p35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Removing and replacing the root</a:t>
            </a:r>
            <a:endParaRPr/>
          </a:p>
        </p:txBody>
      </p:sp>
      <p:sp>
        <p:nvSpPr>
          <p:cNvPr id="730" name="Google Shape;730;p35"/>
          <p:cNvSpPr txBox="1"/>
          <p:nvPr>
            <p:ph idx="1" type="body"/>
          </p:nvPr>
        </p:nvSpPr>
        <p:spPr>
          <a:xfrm>
            <a:off x="685800" y="1219200"/>
            <a:ext cx="7848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“root” is the first element in the array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“rightmost node at the deepest level” is the last element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Swap them...</a:t>
            </a:r>
            <a:endParaRPr/>
          </a:p>
        </p:txBody>
      </p:sp>
      <p:sp>
        <p:nvSpPr>
          <p:cNvPr id="731" name="Google Shape;731;p35"/>
          <p:cNvSpPr txBox="1"/>
          <p:nvPr>
            <p:ph idx="1" type="body"/>
          </p:nvPr>
        </p:nvSpPr>
        <p:spPr>
          <a:xfrm>
            <a:off x="457200" y="5456237"/>
            <a:ext cx="8229600" cy="1096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...And pretend that the last element in the array no longer exists—that is, the “last index” is </a:t>
            </a:r>
            <a:r>
              <a:rPr b="0" i="0" lang="en-US" sz="2400" u="none" cap="none" strike="noStrike">
                <a:solidFill>
                  <a:srgbClr val="FFFF99"/>
                </a:solidFill>
                <a:latin typeface="Verdana"/>
                <a:ea typeface="Verdana"/>
                <a:cs typeface="Verdana"/>
                <a:sym typeface="Verdana"/>
              </a:rPr>
              <a:t>11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(9)</a:t>
            </a:r>
            <a:endParaRPr/>
          </a:p>
        </p:txBody>
      </p:sp>
      <p:grpSp>
        <p:nvGrpSpPr>
          <p:cNvPr id="732" name="Google Shape;732;p35"/>
          <p:cNvGrpSpPr/>
          <p:nvPr/>
        </p:nvGrpSpPr>
        <p:grpSpPr>
          <a:xfrm>
            <a:off x="1066800" y="3168650"/>
            <a:ext cx="6324600" cy="717550"/>
            <a:chOff x="990600" y="4006850"/>
            <a:chExt cx="6324600" cy="717550"/>
          </a:xfrm>
        </p:grpSpPr>
        <p:sp>
          <p:nvSpPr>
            <p:cNvPr id="733" name="Google Shape;733;p35"/>
            <p:cNvSpPr txBox="1"/>
            <p:nvPr/>
          </p:nvSpPr>
          <p:spPr>
            <a:xfrm>
              <a:off x="1066800" y="4343400"/>
              <a:ext cx="457200" cy="381000"/>
            </a:xfrm>
            <a:prstGeom prst="rect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Verdana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25</a:t>
              </a:r>
              <a:endParaRPr/>
            </a:p>
          </p:txBody>
        </p:sp>
        <p:sp>
          <p:nvSpPr>
            <p:cNvPr id="734" name="Google Shape;734;p35"/>
            <p:cNvSpPr txBox="1"/>
            <p:nvPr/>
          </p:nvSpPr>
          <p:spPr>
            <a:xfrm>
              <a:off x="1524000" y="4343400"/>
              <a:ext cx="457200" cy="381000"/>
            </a:xfrm>
            <a:prstGeom prst="rect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Verdana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22</a:t>
              </a:r>
              <a:endParaRPr/>
            </a:p>
          </p:txBody>
        </p:sp>
        <p:sp>
          <p:nvSpPr>
            <p:cNvPr id="735" name="Google Shape;735;p35"/>
            <p:cNvSpPr txBox="1"/>
            <p:nvPr/>
          </p:nvSpPr>
          <p:spPr>
            <a:xfrm>
              <a:off x="1981200" y="4343400"/>
              <a:ext cx="457200" cy="381000"/>
            </a:xfrm>
            <a:prstGeom prst="rect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Verdana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17</a:t>
              </a:r>
              <a:endParaRPr/>
            </a:p>
          </p:txBody>
        </p:sp>
        <p:sp>
          <p:nvSpPr>
            <p:cNvPr id="736" name="Google Shape;736;p35"/>
            <p:cNvSpPr txBox="1"/>
            <p:nvPr/>
          </p:nvSpPr>
          <p:spPr>
            <a:xfrm>
              <a:off x="2438400" y="4343400"/>
              <a:ext cx="457200" cy="381000"/>
            </a:xfrm>
            <a:prstGeom prst="rect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Verdana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19</a:t>
              </a:r>
              <a:endParaRPr/>
            </a:p>
          </p:txBody>
        </p:sp>
        <p:sp>
          <p:nvSpPr>
            <p:cNvPr id="737" name="Google Shape;737;p35"/>
            <p:cNvSpPr txBox="1"/>
            <p:nvPr/>
          </p:nvSpPr>
          <p:spPr>
            <a:xfrm>
              <a:off x="2895600" y="4343400"/>
              <a:ext cx="457200" cy="381000"/>
            </a:xfrm>
            <a:prstGeom prst="rect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Verdana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22</a:t>
              </a:r>
              <a:endParaRPr/>
            </a:p>
          </p:txBody>
        </p:sp>
        <p:sp>
          <p:nvSpPr>
            <p:cNvPr id="738" name="Google Shape;738;p35"/>
            <p:cNvSpPr txBox="1"/>
            <p:nvPr/>
          </p:nvSpPr>
          <p:spPr>
            <a:xfrm>
              <a:off x="3352800" y="4343400"/>
              <a:ext cx="457200" cy="381000"/>
            </a:xfrm>
            <a:prstGeom prst="rect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Verdana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14</a:t>
              </a:r>
              <a:endParaRPr/>
            </a:p>
          </p:txBody>
        </p:sp>
        <p:sp>
          <p:nvSpPr>
            <p:cNvPr id="739" name="Google Shape;739;p35"/>
            <p:cNvSpPr txBox="1"/>
            <p:nvPr/>
          </p:nvSpPr>
          <p:spPr>
            <a:xfrm>
              <a:off x="3810000" y="4343400"/>
              <a:ext cx="457200" cy="381000"/>
            </a:xfrm>
            <a:prstGeom prst="rect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Verdana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15</a:t>
              </a:r>
              <a:endParaRPr/>
            </a:p>
          </p:txBody>
        </p:sp>
        <p:sp>
          <p:nvSpPr>
            <p:cNvPr id="740" name="Google Shape;740;p35"/>
            <p:cNvSpPr txBox="1"/>
            <p:nvPr/>
          </p:nvSpPr>
          <p:spPr>
            <a:xfrm>
              <a:off x="4267200" y="4343400"/>
              <a:ext cx="457200" cy="381000"/>
            </a:xfrm>
            <a:prstGeom prst="rect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Verdana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18</a:t>
              </a:r>
              <a:endParaRPr/>
            </a:p>
          </p:txBody>
        </p:sp>
        <p:sp>
          <p:nvSpPr>
            <p:cNvPr id="741" name="Google Shape;741;p35"/>
            <p:cNvSpPr txBox="1"/>
            <p:nvPr/>
          </p:nvSpPr>
          <p:spPr>
            <a:xfrm>
              <a:off x="4724400" y="4343400"/>
              <a:ext cx="457200" cy="381000"/>
            </a:xfrm>
            <a:prstGeom prst="rect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Verdana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14</a:t>
              </a:r>
              <a:endParaRPr/>
            </a:p>
          </p:txBody>
        </p:sp>
        <p:sp>
          <p:nvSpPr>
            <p:cNvPr id="742" name="Google Shape;742;p35"/>
            <p:cNvSpPr txBox="1"/>
            <p:nvPr/>
          </p:nvSpPr>
          <p:spPr>
            <a:xfrm>
              <a:off x="5181600" y="4343400"/>
              <a:ext cx="457200" cy="381000"/>
            </a:xfrm>
            <a:prstGeom prst="rect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Verdana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21</a:t>
              </a:r>
              <a:endParaRPr/>
            </a:p>
          </p:txBody>
        </p:sp>
        <p:sp>
          <p:nvSpPr>
            <p:cNvPr id="743" name="Google Shape;743;p35"/>
            <p:cNvSpPr txBox="1"/>
            <p:nvPr/>
          </p:nvSpPr>
          <p:spPr>
            <a:xfrm>
              <a:off x="5638800" y="4343400"/>
              <a:ext cx="457200" cy="381000"/>
            </a:xfrm>
            <a:prstGeom prst="rect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Verdana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3</a:t>
              </a:r>
              <a:endParaRPr/>
            </a:p>
          </p:txBody>
        </p:sp>
        <p:sp>
          <p:nvSpPr>
            <p:cNvPr id="744" name="Google Shape;744;p35"/>
            <p:cNvSpPr txBox="1"/>
            <p:nvPr/>
          </p:nvSpPr>
          <p:spPr>
            <a:xfrm>
              <a:off x="6096000" y="4343400"/>
              <a:ext cx="457200" cy="381000"/>
            </a:xfrm>
            <a:prstGeom prst="rect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Verdana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9</a:t>
              </a:r>
              <a:endParaRPr/>
            </a:p>
          </p:txBody>
        </p:sp>
        <p:sp>
          <p:nvSpPr>
            <p:cNvPr id="745" name="Google Shape;745;p35"/>
            <p:cNvSpPr txBox="1"/>
            <p:nvPr/>
          </p:nvSpPr>
          <p:spPr>
            <a:xfrm>
              <a:off x="6553200" y="4343400"/>
              <a:ext cx="457200" cy="381000"/>
            </a:xfrm>
            <a:prstGeom prst="rect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Verdana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11</a:t>
              </a:r>
              <a:endParaRPr/>
            </a:p>
          </p:txBody>
        </p:sp>
        <p:sp>
          <p:nvSpPr>
            <p:cNvPr id="746" name="Google Shape;746;p35"/>
            <p:cNvSpPr txBox="1"/>
            <p:nvPr/>
          </p:nvSpPr>
          <p:spPr>
            <a:xfrm>
              <a:off x="990600" y="4006850"/>
              <a:ext cx="6324600" cy="336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Verdana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  0     1    2     3    4     5    6     7     8    9    10   11   12</a:t>
              </a:r>
              <a:endParaRPr/>
            </a:p>
          </p:txBody>
        </p:sp>
      </p:grpSp>
      <p:grpSp>
        <p:nvGrpSpPr>
          <p:cNvPr id="747" name="Google Shape;747;p35"/>
          <p:cNvGrpSpPr/>
          <p:nvPr/>
        </p:nvGrpSpPr>
        <p:grpSpPr>
          <a:xfrm>
            <a:off x="1066800" y="3886200"/>
            <a:ext cx="6324600" cy="1295400"/>
            <a:chOff x="1066800" y="3657600"/>
            <a:chExt cx="6324600" cy="1295400"/>
          </a:xfrm>
        </p:grpSpPr>
        <p:grpSp>
          <p:nvGrpSpPr>
            <p:cNvPr id="748" name="Google Shape;748;p35"/>
            <p:cNvGrpSpPr/>
            <p:nvPr/>
          </p:nvGrpSpPr>
          <p:grpSpPr>
            <a:xfrm>
              <a:off x="1066800" y="4235450"/>
              <a:ext cx="6324600" cy="717550"/>
              <a:chOff x="990600" y="4006850"/>
              <a:chExt cx="6324600" cy="717550"/>
            </a:xfrm>
          </p:grpSpPr>
          <p:sp>
            <p:nvSpPr>
              <p:cNvPr id="749" name="Google Shape;749;p35"/>
              <p:cNvSpPr txBox="1"/>
              <p:nvPr/>
            </p:nvSpPr>
            <p:spPr>
              <a:xfrm>
                <a:off x="1066800" y="4343400"/>
                <a:ext cx="457200" cy="381000"/>
              </a:xfrm>
              <a:prstGeom prst="rect">
                <a:avLst/>
              </a:prstGeom>
              <a:noFill/>
              <a:ln cap="flat" cmpd="sng" w="15875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Verdana"/>
                  <a:buNone/>
                </a:pPr>
                <a:r>
                  <a:rPr b="0" i="0" lang="en-US" sz="2000" u="none">
                    <a:solidFill>
                      <a:schemeClr val="dk1"/>
                    </a:solidFill>
                    <a:latin typeface="Verdana"/>
                    <a:ea typeface="Verdana"/>
                    <a:cs typeface="Verdana"/>
                    <a:sym typeface="Verdana"/>
                  </a:rPr>
                  <a:t>11</a:t>
                </a:r>
                <a:endParaRPr/>
              </a:p>
            </p:txBody>
          </p:sp>
          <p:sp>
            <p:nvSpPr>
              <p:cNvPr id="750" name="Google Shape;750;p35"/>
              <p:cNvSpPr txBox="1"/>
              <p:nvPr/>
            </p:nvSpPr>
            <p:spPr>
              <a:xfrm>
                <a:off x="1524000" y="4343400"/>
                <a:ext cx="457200" cy="381000"/>
              </a:xfrm>
              <a:prstGeom prst="rect">
                <a:avLst/>
              </a:prstGeom>
              <a:noFill/>
              <a:ln cap="flat" cmpd="sng" w="15875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Verdana"/>
                  <a:buNone/>
                </a:pPr>
                <a:r>
                  <a:rPr b="0" i="0" lang="en-US" sz="2000" u="none">
                    <a:solidFill>
                      <a:schemeClr val="dk1"/>
                    </a:solidFill>
                    <a:latin typeface="Verdana"/>
                    <a:ea typeface="Verdana"/>
                    <a:cs typeface="Verdana"/>
                    <a:sym typeface="Verdana"/>
                  </a:rPr>
                  <a:t>22</a:t>
                </a:r>
                <a:endParaRPr/>
              </a:p>
            </p:txBody>
          </p:sp>
          <p:sp>
            <p:nvSpPr>
              <p:cNvPr id="751" name="Google Shape;751;p35"/>
              <p:cNvSpPr txBox="1"/>
              <p:nvPr/>
            </p:nvSpPr>
            <p:spPr>
              <a:xfrm>
                <a:off x="1981200" y="4343400"/>
                <a:ext cx="457200" cy="381000"/>
              </a:xfrm>
              <a:prstGeom prst="rect">
                <a:avLst/>
              </a:prstGeom>
              <a:noFill/>
              <a:ln cap="flat" cmpd="sng" w="15875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Verdana"/>
                  <a:buNone/>
                </a:pPr>
                <a:r>
                  <a:rPr b="0" i="0" lang="en-US" sz="2000" u="none">
                    <a:solidFill>
                      <a:schemeClr val="dk1"/>
                    </a:solidFill>
                    <a:latin typeface="Verdana"/>
                    <a:ea typeface="Verdana"/>
                    <a:cs typeface="Verdana"/>
                    <a:sym typeface="Verdana"/>
                  </a:rPr>
                  <a:t>17</a:t>
                </a:r>
                <a:endParaRPr/>
              </a:p>
            </p:txBody>
          </p:sp>
          <p:sp>
            <p:nvSpPr>
              <p:cNvPr id="752" name="Google Shape;752;p35"/>
              <p:cNvSpPr txBox="1"/>
              <p:nvPr/>
            </p:nvSpPr>
            <p:spPr>
              <a:xfrm>
                <a:off x="2438400" y="4343400"/>
                <a:ext cx="457200" cy="381000"/>
              </a:xfrm>
              <a:prstGeom prst="rect">
                <a:avLst/>
              </a:prstGeom>
              <a:noFill/>
              <a:ln cap="flat" cmpd="sng" w="15875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Verdana"/>
                  <a:buNone/>
                </a:pPr>
                <a:r>
                  <a:rPr b="0" i="0" lang="en-US" sz="2000" u="none">
                    <a:solidFill>
                      <a:schemeClr val="dk1"/>
                    </a:solidFill>
                    <a:latin typeface="Verdana"/>
                    <a:ea typeface="Verdana"/>
                    <a:cs typeface="Verdana"/>
                    <a:sym typeface="Verdana"/>
                  </a:rPr>
                  <a:t>19</a:t>
                </a:r>
                <a:endParaRPr/>
              </a:p>
            </p:txBody>
          </p:sp>
          <p:sp>
            <p:nvSpPr>
              <p:cNvPr id="753" name="Google Shape;753;p35"/>
              <p:cNvSpPr txBox="1"/>
              <p:nvPr/>
            </p:nvSpPr>
            <p:spPr>
              <a:xfrm>
                <a:off x="2895600" y="4343400"/>
                <a:ext cx="457200" cy="381000"/>
              </a:xfrm>
              <a:prstGeom prst="rect">
                <a:avLst/>
              </a:prstGeom>
              <a:noFill/>
              <a:ln cap="flat" cmpd="sng" w="15875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Verdana"/>
                  <a:buNone/>
                </a:pPr>
                <a:r>
                  <a:rPr b="0" i="0" lang="en-US" sz="2000" u="none">
                    <a:solidFill>
                      <a:schemeClr val="dk1"/>
                    </a:solidFill>
                    <a:latin typeface="Verdana"/>
                    <a:ea typeface="Verdana"/>
                    <a:cs typeface="Verdana"/>
                    <a:sym typeface="Verdana"/>
                  </a:rPr>
                  <a:t>22</a:t>
                </a:r>
                <a:endParaRPr/>
              </a:p>
            </p:txBody>
          </p:sp>
          <p:sp>
            <p:nvSpPr>
              <p:cNvPr id="754" name="Google Shape;754;p35"/>
              <p:cNvSpPr txBox="1"/>
              <p:nvPr/>
            </p:nvSpPr>
            <p:spPr>
              <a:xfrm>
                <a:off x="3352800" y="4343400"/>
                <a:ext cx="457200" cy="381000"/>
              </a:xfrm>
              <a:prstGeom prst="rect">
                <a:avLst/>
              </a:prstGeom>
              <a:noFill/>
              <a:ln cap="flat" cmpd="sng" w="15875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Verdana"/>
                  <a:buNone/>
                </a:pPr>
                <a:r>
                  <a:rPr b="0" i="0" lang="en-US" sz="2000" u="none">
                    <a:solidFill>
                      <a:schemeClr val="dk1"/>
                    </a:solidFill>
                    <a:latin typeface="Verdana"/>
                    <a:ea typeface="Verdana"/>
                    <a:cs typeface="Verdana"/>
                    <a:sym typeface="Verdana"/>
                  </a:rPr>
                  <a:t>14</a:t>
                </a:r>
                <a:endParaRPr/>
              </a:p>
            </p:txBody>
          </p:sp>
          <p:sp>
            <p:nvSpPr>
              <p:cNvPr id="755" name="Google Shape;755;p35"/>
              <p:cNvSpPr txBox="1"/>
              <p:nvPr/>
            </p:nvSpPr>
            <p:spPr>
              <a:xfrm>
                <a:off x="3810000" y="4343400"/>
                <a:ext cx="457200" cy="381000"/>
              </a:xfrm>
              <a:prstGeom prst="rect">
                <a:avLst/>
              </a:prstGeom>
              <a:noFill/>
              <a:ln cap="flat" cmpd="sng" w="15875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Verdana"/>
                  <a:buNone/>
                </a:pPr>
                <a:r>
                  <a:rPr b="0" i="0" lang="en-US" sz="2000" u="none">
                    <a:solidFill>
                      <a:schemeClr val="dk1"/>
                    </a:solidFill>
                    <a:latin typeface="Verdana"/>
                    <a:ea typeface="Verdana"/>
                    <a:cs typeface="Verdana"/>
                    <a:sym typeface="Verdana"/>
                  </a:rPr>
                  <a:t>15</a:t>
                </a:r>
                <a:endParaRPr/>
              </a:p>
            </p:txBody>
          </p:sp>
          <p:sp>
            <p:nvSpPr>
              <p:cNvPr id="756" name="Google Shape;756;p35"/>
              <p:cNvSpPr txBox="1"/>
              <p:nvPr/>
            </p:nvSpPr>
            <p:spPr>
              <a:xfrm>
                <a:off x="4267200" y="4343400"/>
                <a:ext cx="457200" cy="381000"/>
              </a:xfrm>
              <a:prstGeom prst="rect">
                <a:avLst/>
              </a:prstGeom>
              <a:noFill/>
              <a:ln cap="flat" cmpd="sng" w="15875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Verdana"/>
                  <a:buNone/>
                </a:pPr>
                <a:r>
                  <a:rPr b="0" i="0" lang="en-US" sz="2000" u="none">
                    <a:solidFill>
                      <a:schemeClr val="dk1"/>
                    </a:solidFill>
                    <a:latin typeface="Verdana"/>
                    <a:ea typeface="Verdana"/>
                    <a:cs typeface="Verdana"/>
                    <a:sym typeface="Verdana"/>
                  </a:rPr>
                  <a:t>18</a:t>
                </a:r>
                <a:endParaRPr/>
              </a:p>
            </p:txBody>
          </p:sp>
          <p:sp>
            <p:nvSpPr>
              <p:cNvPr id="757" name="Google Shape;757;p35"/>
              <p:cNvSpPr txBox="1"/>
              <p:nvPr/>
            </p:nvSpPr>
            <p:spPr>
              <a:xfrm>
                <a:off x="4724400" y="4343400"/>
                <a:ext cx="457200" cy="381000"/>
              </a:xfrm>
              <a:prstGeom prst="rect">
                <a:avLst/>
              </a:prstGeom>
              <a:noFill/>
              <a:ln cap="flat" cmpd="sng" w="15875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Verdana"/>
                  <a:buNone/>
                </a:pPr>
                <a:r>
                  <a:rPr b="0" i="0" lang="en-US" sz="2000" u="none">
                    <a:solidFill>
                      <a:schemeClr val="dk1"/>
                    </a:solidFill>
                    <a:latin typeface="Verdana"/>
                    <a:ea typeface="Verdana"/>
                    <a:cs typeface="Verdana"/>
                    <a:sym typeface="Verdana"/>
                  </a:rPr>
                  <a:t>14</a:t>
                </a:r>
                <a:endParaRPr/>
              </a:p>
            </p:txBody>
          </p:sp>
          <p:sp>
            <p:nvSpPr>
              <p:cNvPr id="758" name="Google Shape;758;p35"/>
              <p:cNvSpPr txBox="1"/>
              <p:nvPr/>
            </p:nvSpPr>
            <p:spPr>
              <a:xfrm>
                <a:off x="5181600" y="4343400"/>
                <a:ext cx="457200" cy="381000"/>
              </a:xfrm>
              <a:prstGeom prst="rect">
                <a:avLst/>
              </a:prstGeom>
              <a:noFill/>
              <a:ln cap="flat" cmpd="sng" w="15875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Verdana"/>
                  <a:buNone/>
                </a:pPr>
                <a:r>
                  <a:rPr b="0" i="0" lang="en-US" sz="2000" u="none">
                    <a:solidFill>
                      <a:schemeClr val="dk1"/>
                    </a:solidFill>
                    <a:latin typeface="Verdana"/>
                    <a:ea typeface="Verdana"/>
                    <a:cs typeface="Verdana"/>
                    <a:sym typeface="Verdana"/>
                  </a:rPr>
                  <a:t>21</a:t>
                </a:r>
                <a:endParaRPr/>
              </a:p>
            </p:txBody>
          </p:sp>
          <p:sp>
            <p:nvSpPr>
              <p:cNvPr id="759" name="Google Shape;759;p35"/>
              <p:cNvSpPr txBox="1"/>
              <p:nvPr/>
            </p:nvSpPr>
            <p:spPr>
              <a:xfrm>
                <a:off x="5638800" y="4343400"/>
                <a:ext cx="457200" cy="381000"/>
              </a:xfrm>
              <a:prstGeom prst="rect">
                <a:avLst/>
              </a:prstGeom>
              <a:noFill/>
              <a:ln cap="flat" cmpd="sng" w="15875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Verdana"/>
                  <a:buNone/>
                </a:pPr>
                <a:r>
                  <a:rPr b="0" i="0" lang="en-US" sz="2000" u="none">
                    <a:solidFill>
                      <a:schemeClr val="dk1"/>
                    </a:solidFill>
                    <a:latin typeface="Verdana"/>
                    <a:ea typeface="Verdana"/>
                    <a:cs typeface="Verdana"/>
                    <a:sym typeface="Verdana"/>
                  </a:rPr>
                  <a:t>3</a:t>
                </a:r>
                <a:endParaRPr/>
              </a:p>
            </p:txBody>
          </p:sp>
          <p:sp>
            <p:nvSpPr>
              <p:cNvPr id="760" name="Google Shape;760;p35"/>
              <p:cNvSpPr txBox="1"/>
              <p:nvPr/>
            </p:nvSpPr>
            <p:spPr>
              <a:xfrm>
                <a:off x="6096000" y="4343400"/>
                <a:ext cx="457200" cy="381000"/>
              </a:xfrm>
              <a:prstGeom prst="rect">
                <a:avLst/>
              </a:prstGeom>
              <a:noFill/>
              <a:ln cap="flat" cmpd="sng" w="15875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Verdana"/>
                  <a:buNone/>
                </a:pPr>
                <a:r>
                  <a:rPr b="0" i="0" lang="en-US" sz="2000" u="none">
                    <a:solidFill>
                      <a:schemeClr val="dk1"/>
                    </a:solidFill>
                    <a:latin typeface="Verdana"/>
                    <a:ea typeface="Verdana"/>
                    <a:cs typeface="Verdana"/>
                    <a:sym typeface="Verdana"/>
                  </a:rPr>
                  <a:t>9</a:t>
                </a:r>
                <a:endParaRPr/>
              </a:p>
            </p:txBody>
          </p:sp>
          <p:sp>
            <p:nvSpPr>
              <p:cNvPr id="761" name="Google Shape;761;p35"/>
              <p:cNvSpPr txBox="1"/>
              <p:nvPr/>
            </p:nvSpPr>
            <p:spPr>
              <a:xfrm>
                <a:off x="6553200" y="4343400"/>
                <a:ext cx="457200" cy="381000"/>
              </a:xfrm>
              <a:prstGeom prst="rect">
                <a:avLst/>
              </a:prstGeom>
              <a:noFill/>
              <a:ln cap="flat" cmpd="sng" w="15875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Verdana"/>
                  <a:buNone/>
                </a:pPr>
                <a:r>
                  <a:rPr b="0" i="0" lang="en-US" sz="2000" u="none">
                    <a:solidFill>
                      <a:schemeClr val="dk1"/>
                    </a:solidFill>
                    <a:latin typeface="Verdana"/>
                    <a:ea typeface="Verdana"/>
                    <a:cs typeface="Verdana"/>
                    <a:sym typeface="Verdana"/>
                  </a:rPr>
                  <a:t>25</a:t>
                </a:r>
                <a:endParaRPr/>
              </a:p>
            </p:txBody>
          </p:sp>
          <p:sp>
            <p:nvSpPr>
              <p:cNvPr id="762" name="Google Shape;762;p35"/>
              <p:cNvSpPr txBox="1"/>
              <p:nvPr/>
            </p:nvSpPr>
            <p:spPr>
              <a:xfrm>
                <a:off x="990600" y="4006850"/>
                <a:ext cx="6324600" cy="3365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Verdana"/>
                  <a:buNone/>
                </a:pPr>
                <a:r>
                  <a:rPr b="0" i="0" lang="en-US" sz="1600" u="none">
                    <a:solidFill>
                      <a:schemeClr val="dk1"/>
                    </a:solidFill>
                    <a:latin typeface="Verdana"/>
                    <a:ea typeface="Verdana"/>
                    <a:cs typeface="Verdana"/>
                    <a:sym typeface="Verdana"/>
                  </a:rPr>
                  <a:t>  0     1    2     3    4     5    6     7     8    9    10   11   12</a:t>
                </a:r>
                <a:endParaRPr/>
              </a:p>
            </p:txBody>
          </p:sp>
        </p:grpSp>
        <p:sp>
          <p:nvSpPr>
            <p:cNvPr id="763" name="Google Shape;763;p35"/>
            <p:cNvSpPr/>
            <p:nvPr/>
          </p:nvSpPr>
          <p:spPr>
            <a:xfrm>
              <a:off x="1371600" y="3657600"/>
              <a:ext cx="5314950" cy="771525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cubicBezTo>
                    <a:pt x="2222" y="8641"/>
                    <a:pt x="7204" y="42469"/>
                    <a:pt x="13333" y="51851"/>
                  </a:cubicBezTo>
                  <a:cubicBezTo>
                    <a:pt x="19462" y="61234"/>
                    <a:pt x="24982" y="54814"/>
                    <a:pt x="36774" y="56296"/>
                  </a:cubicBezTo>
                  <a:cubicBezTo>
                    <a:pt x="48566" y="57777"/>
                    <a:pt x="71756" y="58518"/>
                    <a:pt x="84086" y="60740"/>
                  </a:cubicBezTo>
                  <a:cubicBezTo>
                    <a:pt x="96415" y="62962"/>
                    <a:pt x="104767" y="59753"/>
                    <a:pt x="110752" y="69629"/>
                  </a:cubicBezTo>
                  <a:cubicBezTo>
                    <a:pt x="116738" y="79506"/>
                    <a:pt x="118064" y="109629"/>
                    <a:pt x="120000" y="120000"/>
                  </a:cubicBezTo>
                </a:path>
              </a:pathLst>
            </a:custGeom>
            <a:noFill/>
            <a:ln cap="flat" cmpd="sng" w="15875">
              <a:solidFill>
                <a:srgbClr val="66CC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4" name="Google Shape;764;p35"/>
            <p:cNvSpPr/>
            <p:nvPr/>
          </p:nvSpPr>
          <p:spPr>
            <a:xfrm>
              <a:off x="1219200" y="3657600"/>
              <a:ext cx="5638800" cy="762000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cubicBezTo>
                    <a:pt x="118952" y="5000"/>
                    <a:pt x="118986" y="24250"/>
                    <a:pt x="113716" y="30000"/>
                  </a:cubicBezTo>
                  <a:cubicBezTo>
                    <a:pt x="108445" y="35750"/>
                    <a:pt x="100033" y="33500"/>
                    <a:pt x="88378" y="34500"/>
                  </a:cubicBezTo>
                  <a:cubicBezTo>
                    <a:pt x="76722" y="35500"/>
                    <a:pt x="57162" y="33750"/>
                    <a:pt x="43783" y="36000"/>
                  </a:cubicBezTo>
                  <a:cubicBezTo>
                    <a:pt x="30405" y="38250"/>
                    <a:pt x="15405" y="34000"/>
                    <a:pt x="8108" y="48000"/>
                  </a:cubicBezTo>
                  <a:cubicBezTo>
                    <a:pt x="810" y="62000"/>
                    <a:pt x="405" y="91000"/>
                    <a:pt x="0" y="120000"/>
                  </a:cubicBezTo>
                </a:path>
              </a:pathLst>
            </a:custGeom>
            <a:noFill/>
            <a:ln cap="flat" cmpd="sng" w="15875">
              <a:solidFill>
                <a:srgbClr val="FF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3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3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3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p36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Reheap and repeat</a:t>
            </a:r>
            <a:endParaRPr/>
          </a:p>
        </p:txBody>
      </p:sp>
      <p:sp>
        <p:nvSpPr>
          <p:cNvPr id="770" name="Google Shape;770;p36"/>
          <p:cNvSpPr txBox="1"/>
          <p:nvPr>
            <p:ph idx="1" type="body"/>
          </p:nvPr>
        </p:nvSpPr>
        <p:spPr>
          <a:xfrm>
            <a:off x="685800" y="1143000"/>
            <a:ext cx="7848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Reheap the root node (index 0, containing </a:t>
            </a:r>
            <a:r>
              <a:rPr b="0" i="0" lang="en-US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11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)...</a:t>
            </a:r>
            <a:endParaRPr/>
          </a:p>
        </p:txBody>
      </p:sp>
      <p:sp>
        <p:nvSpPr>
          <p:cNvPr id="771" name="Google Shape;771;p36"/>
          <p:cNvSpPr txBox="1"/>
          <p:nvPr>
            <p:ph idx="1" type="body"/>
          </p:nvPr>
        </p:nvSpPr>
        <p:spPr>
          <a:xfrm>
            <a:off x="685800" y="5181600"/>
            <a:ext cx="7772400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...And again, remove and replace the root node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Remember, though, that the “last” array index is changed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Repeat until the last becomes first, and the array is sorted! </a:t>
            </a:r>
            <a:endParaRPr/>
          </a:p>
        </p:txBody>
      </p:sp>
      <p:grpSp>
        <p:nvGrpSpPr>
          <p:cNvPr id="772" name="Google Shape;772;p36"/>
          <p:cNvGrpSpPr/>
          <p:nvPr/>
        </p:nvGrpSpPr>
        <p:grpSpPr>
          <a:xfrm>
            <a:off x="1066800" y="2940050"/>
            <a:ext cx="6324600" cy="717550"/>
            <a:chOff x="990600" y="4006850"/>
            <a:chExt cx="6324600" cy="717550"/>
          </a:xfrm>
        </p:grpSpPr>
        <p:sp>
          <p:nvSpPr>
            <p:cNvPr id="773" name="Google Shape;773;p36"/>
            <p:cNvSpPr txBox="1"/>
            <p:nvPr/>
          </p:nvSpPr>
          <p:spPr>
            <a:xfrm>
              <a:off x="1066800" y="4343400"/>
              <a:ext cx="457200" cy="381000"/>
            </a:xfrm>
            <a:prstGeom prst="rect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Verdana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22</a:t>
              </a:r>
              <a:endParaRPr/>
            </a:p>
          </p:txBody>
        </p:sp>
        <p:sp>
          <p:nvSpPr>
            <p:cNvPr id="774" name="Google Shape;774;p36"/>
            <p:cNvSpPr txBox="1"/>
            <p:nvPr/>
          </p:nvSpPr>
          <p:spPr>
            <a:xfrm>
              <a:off x="1524000" y="4343400"/>
              <a:ext cx="457200" cy="381000"/>
            </a:xfrm>
            <a:prstGeom prst="rect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Verdana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22</a:t>
              </a:r>
              <a:endParaRPr/>
            </a:p>
          </p:txBody>
        </p:sp>
        <p:sp>
          <p:nvSpPr>
            <p:cNvPr id="775" name="Google Shape;775;p36"/>
            <p:cNvSpPr txBox="1"/>
            <p:nvPr/>
          </p:nvSpPr>
          <p:spPr>
            <a:xfrm>
              <a:off x="1981200" y="4343400"/>
              <a:ext cx="457200" cy="381000"/>
            </a:xfrm>
            <a:prstGeom prst="rect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Verdana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17</a:t>
              </a:r>
              <a:endParaRPr/>
            </a:p>
          </p:txBody>
        </p:sp>
        <p:sp>
          <p:nvSpPr>
            <p:cNvPr id="776" name="Google Shape;776;p36"/>
            <p:cNvSpPr txBox="1"/>
            <p:nvPr/>
          </p:nvSpPr>
          <p:spPr>
            <a:xfrm>
              <a:off x="2438400" y="4343400"/>
              <a:ext cx="457200" cy="381000"/>
            </a:xfrm>
            <a:prstGeom prst="rect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Verdana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19</a:t>
              </a:r>
              <a:endParaRPr/>
            </a:p>
          </p:txBody>
        </p:sp>
        <p:sp>
          <p:nvSpPr>
            <p:cNvPr id="777" name="Google Shape;777;p36"/>
            <p:cNvSpPr txBox="1"/>
            <p:nvPr/>
          </p:nvSpPr>
          <p:spPr>
            <a:xfrm>
              <a:off x="2895600" y="4343400"/>
              <a:ext cx="457200" cy="381000"/>
            </a:xfrm>
            <a:prstGeom prst="rect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Verdana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21</a:t>
              </a:r>
              <a:endParaRPr/>
            </a:p>
          </p:txBody>
        </p:sp>
        <p:sp>
          <p:nvSpPr>
            <p:cNvPr id="778" name="Google Shape;778;p36"/>
            <p:cNvSpPr txBox="1"/>
            <p:nvPr/>
          </p:nvSpPr>
          <p:spPr>
            <a:xfrm>
              <a:off x="3352800" y="4343400"/>
              <a:ext cx="457200" cy="381000"/>
            </a:xfrm>
            <a:prstGeom prst="rect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Verdana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14</a:t>
              </a:r>
              <a:endParaRPr/>
            </a:p>
          </p:txBody>
        </p:sp>
        <p:sp>
          <p:nvSpPr>
            <p:cNvPr id="779" name="Google Shape;779;p36"/>
            <p:cNvSpPr txBox="1"/>
            <p:nvPr/>
          </p:nvSpPr>
          <p:spPr>
            <a:xfrm>
              <a:off x="3810000" y="4343400"/>
              <a:ext cx="457200" cy="381000"/>
            </a:xfrm>
            <a:prstGeom prst="rect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Verdana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15</a:t>
              </a:r>
              <a:endParaRPr/>
            </a:p>
          </p:txBody>
        </p:sp>
        <p:sp>
          <p:nvSpPr>
            <p:cNvPr id="780" name="Google Shape;780;p36"/>
            <p:cNvSpPr txBox="1"/>
            <p:nvPr/>
          </p:nvSpPr>
          <p:spPr>
            <a:xfrm>
              <a:off x="4267200" y="4343400"/>
              <a:ext cx="457200" cy="381000"/>
            </a:xfrm>
            <a:prstGeom prst="rect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Verdana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18</a:t>
              </a:r>
              <a:endParaRPr/>
            </a:p>
          </p:txBody>
        </p:sp>
        <p:sp>
          <p:nvSpPr>
            <p:cNvPr id="781" name="Google Shape;781;p36"/>
            <p:cNvSpPr txBox="1"/>
            <p:nvPr/>
          </p:nvSpPr>
          <p:spPr>
            <a:xfrm>
              <a:off x="4724400" y="4343400"/>
              <a:ext cx="457200" cy="381000"/>
            </a:xfrm>
            <a:prstGeom prst="rect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Verdana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14</a:t>
              </a:r>
              <a:endParaRPr/>
            </a:p>
          </p:txBody>
        </p:sp>
        <p:sp>
          <p:nvSpPr>
            <p:cNvPr id="782" name="Google Shape;782;p36"/>
            <p:cNvSpPr txBox="1"/>
            <p:nvPr/>
          </p:nvSpPr>
          <p:spPr>
            <a:xfrm>
              <a:off x="5181600" y="4343400"/>
              <a:ext cx="457200" cy="381000"/>
            </a:xfrm>
            <a:prstGeom prst="rect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Verdana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11</a:t>
              </a:r>
              <a:endParaRPr/>
            </a:p>
          </p:txBody>
        </p:sp>
        <p:sp>
          <p:nvSpPr>
            <p:cNvPr id="783" name="Google Shape;783;p36"/>
            <p:cNvSpPr txBox="1"/>
            <p:nvPr/>
          </p:nvSpPr>
          <p:spPr>
            <a:xfrm>
              <a:off x="5638800" y="4343400"/>
              <a:ext cx="457200" cy="381000"/>
            </a:xfrm>
            <a:prstGeom prst="rect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Verdana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3</a:t>
              </a:r>
              <a:endParaRPr/>
            </a:p>
          </p:txBody>
        </p:sp>
        <p:sp>
          <p:nvSpPr>
            <p:cNvPr id="784" name="Google Shape;784;p36"/>
            <p:cNvSpPr txBox="1"/>
            <p:nvPr/>
          </p:nvSpPr>
          <p:spPr>
            <a:xfrm>
              <a:off x="6096000" y="4343400"/>
              <a:ext cx="457200" cy="381000"/>
            </a:xfrm>
            <a:prstGeom prst="rect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Verdana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9</a:t>
              </a:r>
              <a:endParaRPr/>
            </a:p>
          </p:txBody>
        </p:sp>
        <p:sp>
          <p:nvSpPr>
            <p:cNvPr id="785" name="Google Shape;785;p36"/>
            <p:cNvSpPr txBox="1"/>
            <p:nvPr/>
          </p:nvSpPr>
          <p:spPr>
            <a:xfrm>
              <a:off x="6553200" y="4343400"/>
              <a:ext cx="457200" cy="381000"/>
            </a:xfrm>
            <a:prstGeom prst="rect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Verdana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25</a:t>
              </a:r>
              <a:endParaRPr/>
            </a:p>
          </p:txBody>
        </p:sp>
        <p:sp>
          <p:nvSpPr>
            <p:cNvPr id="786" name="Google Shape;786;p36"/>
            <p:cNvSpPr txBox="1"/>
            <p:nvPr/>
          </p:nvSpPr>
          <p:spPr>
            <a:xfrm>
              <a:off x="990600" y="4006850"/>
              <a:ext cx="6324600" cy="336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Verdana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  0     1    2     3    4     5    6     7     8    9    10   11   12</a:t>
              </a:r>
              <a:endParaRPr/>
            </a:p>
          </p:txBody>
        </p:sp>
      </p:grpSp>
      <p:grpSp>
        <p:nvGrpSpPr>
          <p:cNvPr id="787" name="Google Shape;787;p36"/>
          <p:cNvGrpSpPr/>
          <p:nvPr/>
        </p:nvGrpSpPr>
        <p:grpSpPr>
          <a:xfrm>
            <a:off x="1066800" y="3657600"/>
            <a:ext cx="6324600" cy="1295400"/>
            <a:chOff x="1066800" y="3810000"/>
            <a:chExt cx="6324600" cy="1295400"/>
          </a:xfrm>
        </p:grpSpPr>
        <p:grpSp>
          <p:nvGrpSpPr>
            <p:cNvPr id="788" name="Google Shape;788;p36"/>
            <p:cNvGrpSpPr/>
            <p:nvPr/>
          </p:nvGrpSpPr>
          <p:grpSpPr>
            <a:xfrm>
              <a:off x="1066800" y="4387850"/>
              <a:ext cx="6324600" cy="717550"/>
              <a:chOff x="990600" y="4006850"/>
              <a:chExt cx="6324600" cy="717550"/>
            </a:xfrm>
          </p:grpSpPr>
          <p:sp>
            <p:nvSpPr>
              <p:cNvPr id="789" name="Google Shape;789;p36"/>
              <p:cNvSpPr txBox="1"/>
              <p:nvPr/>
            </p:nvSpPr>
            <p:spPr>
              <a:xfrm>
                <a:off x="1066800" y="4343400"/>
                <a:ext cx="457200" cy="381000"/>
              </a:xfrm>
              <a:prstGeom prst="rect">
                <a:avLst/>
              </a:prstGeom>
              <a:noFill/>
              <a:ln cap="flat" cmpd="sng" w="15875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Verdana"/>
                  <a:buNone/>
                </a:pPr>
                <a:r>
                  <a:rPr b="0" i="0" lang="en-US" sz="2000" u="none">
                    <a:solidFill>
                      <a:schemeClr val="dk1"/>
                    </a:solidFill>
                    <a:latin typeface="Verdana"/>
                    <a:ea typeface="Verdana"/>
                    <a:cs typeface="Verdana"/>
                    <a:sym typeface="Verdana"/>
                  </a:rPr>
                  <a:t>9</a:t>
                </a:r>
                <a:endParaRPr/>
              </a:p>
            </p:txBody>
          </p:sp>
          <p:sp>
            <p:nvSpPr>
              <p:cNvPr id="790" name="Google Shape;790;p36"/>
              <p:cNvSpPr txBox="1"/>
              <p:nvPr/>
            </p:nvSpPr>
            <p:spPr>
              <a:xfrm>
                <a:off x="1524000" y="4343400"/>
                <a:ext cx="457200" cy="381000"/>
              </a:xfrm>
              <a:prstGeom prst="rect">
                <a:avLst/>
              </a:prstGeom>
              <a:noFill/>
              <a:ln cap="flat" cmpd="sng" w="15875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Verdana"/>
                  <a:buNone/>
                </a:pPr>
                <a:r>
                  <a:rPr b="0" i="0" lang="en-US" sz="2000" u="none">
                    <a:solidFill>
                      <a:schemeClr val="dk1"/>
                    </a:solidFill>
                    <a:latin typeface="Verdana"/>
                    <a:ea typeface="Verdana"/>
                    <a:cs typeface="Verdana"/>
                    <a:sym typeface="Verdana"/>
                  </a:rPr>
                  <a:t>22</a:t>
                </a:r>
                <a:endParaRPr/>
              </a:p>
            </p:txBody>
          </p:sp>
          <p:sp>
            <p:nvSpPr>
              <p:cNvPr id="791" name="Google Shape;791;p36"/>
              <p:cNvSpPr txBox="1"/>
              <p:nvPr/>
            </p:nvSpPr>
            <p:spPr>
              <a:xfrm>
                <a:off x="1981200" y="4343400"/>
                <a:ext cx="457200" cy="381000"/>
              </a:xfrm>
              <a:prstGeom prst="rect">
                <a:avLst/>
              </a:prstGeom>
              <a:noFill/>
              <a:ln cap="flat" cmpd="sng" w="15875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Verdana"/>
                  <a:buNone/>
                </a:pPr>
                <a:r>
                  <a:rPr b="0" i="0" lang="en-US" sz="2000" u="none">
                    <a:solidFill>
                      <a:schemeClr val="dk1"/>
                    </a:solidFill>
                    <a:latin typeface="Verdana"/>
                    <a:ea typeface="Verdana"/>
                    <a:cs typeface="Verdana"/>
                    <a:sym typeface="Verdana"/>
                  </a:rPr>
                  <a:t>17</a:t>
                </a:r>
                <a:endParaRPr/>
              </a:p>
            </p:txBody>
          </p:sp>
          <p:sp>
            <p:nvSpPr>
              <p:cNvPr id="792" name="Google Shape;792;p36"/>
              <p:cNvSpPr txBox="1"/>
              <p:nvPr/>
            </p:nvSpPr>
            <p:spPr>
              <a:xfrm>
                <a:off x="2438400" y="4343400"/>
                <a:ext cx="457200" cy="381000"/>
              </a:xfrm>
              <a:prstGeom prst="rect">
                <a:avLst/>
              </a:prstGeom>
              <a:noFill/>
              <a:ln cap="flat" cmpd="sng" w="15875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Verdana"/>
                  <a:buNone/>
                </a:pPr>
                <a:r>
                  <a:rPr b="0" i="0" lang="en-US" sz="2000" u="none">
                    <a:solidFill>
                      <a:schemeClr val="dk1"/>
                    </a:solidFill>
                    <a:latin typeface="Verdana"/>
                    <a:ea typeface="Verdana"/>
                    <a:cs typeface="Verdana"/>
                    <a:sym typeface="Verdana"/>
                  </a:rPr>
                  <a:t>19</a:t>
                </a:r>
                <a:endParaRPr/>
              </a:p>
            </p:txBody>
          </p:sp>
          <p:sp>
            <p:nvSpPr>
              <p:cNvPr id="793" name="Google Shape;793;p36"/>
              <p:cNvSpPr txBox="1"/>
              <p:nvPr/>
            </p:nvSpPr>
            <p:spPr>
              <a:xfrm>
                <a:off x="2895600" y="4343400"/>
                <a:ext cx="457200" cy="381000"/>
              </a:xfrm>
              <a:prstGeom prst="rect">
                <a:avLst/>
              </a:prstGeom>
              <a:noFill/>
              <a:ln cap="flat" cmpd="sng" w="15875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Verdana"/>
                  <a:buNone/>
                </a:pPr>
                <a:r>
                  <a:rPr b="0" i="0" lang="en-US" sz="2000" u="none">
                    <a:solidFill>
                      <a:schemeClr val="dk1"/>
                    </a:solidFill>
                    <a:latin typeface="Verdana"/>
                    <a:ea typeface="Verdana"/>
                    <a:cs typeface="Verdana"/>
                    <a:sym typeface="Verdana"/>
                  </a:rPr>
                  <a:t>22</a:t>
                </a:r>
                <a:endParaRPr/>
              </a:p>
            </p:txBody>
          </p:sp>
          <p:sp>
            <p:nvSpPr>
              <p:cNvPr id="794" name="Google Shape;794;p36"/>
              <p:cNvSpPr txBox="1"/>
              <p:nvPr/>
            </p:nvSpPr>
            <p:spPr>
              <a:xfrm>
                <a:off x="3352800" y="4343400"/>
                <a:ext cx="457200" cy="381000"/>
              </a:xfrm>
              <a:prstGeom prst="rect">
                <a:avLst/>
              </a:prstGeom>
              <a:noFill/>
              <a:ln cap="flat" cmpd="sng" w="15875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Verdana"/>
                  <a:buNone/>
                </a:pPr>
                <a:r>
                  <a:rPr b="0" i="0" lang="en-US" sz="2000" u="none">
                    <a:solidFill>
                      <a:schemeClr val="dk1"/>
                    </a:solidFill>
                    <a:latin typeface="Verdana"/>
                    <a:ea typeface="Verdana"/>
                    <a:cs typeface="Verdana"/>
                    <a:sym typeface="Verdana"/>
                  </a:rPr>
                  <a:t>14</a:t>
                </a:r>
                <a:endParaRPr/>
              </a:p>
            </p:txBody>
          </p:sp>
          <p:sp>
            <p:nvSpPr>
              <p:cNvPr id="795" name="Google Shape;795;p36"/>
              <p:cNvSpPr txBox="1"/>
              <p:nvPr/>
            </p:nvSpPr>
            <p:spPr>
              <a:xfrm>
                <a:off x="3810000" y="4343400"/>
                <a:ext cx="457200" cy="381000"/>
              </a:xfrm>
              <a:prstGeom prst="rect">
                <a:avLst/>
              </a:prstGeom>
              <a:noFill/>
              <a:ln cap="flat" cmpd="sng" w="15875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Verdana"/>
                  <a:buNone/>
                </a:pPr>
                <a:r>
                  <a:rPr b="0" i="0" lang="en-US" sz="2000" u="none">
                    <a:solidFill>
                      <a:schemeClr val="dk1"/>
                    </a:solidFill>
                    <a:latin typeface="Verdana"/>
                    <a:ea typeface="Verdana"/>
                    <a:cs typeface="Verdana"/>
                    <a:sym typeface="Verdana"/>
                  </a:rPr>
                  <a:t>15</a:t>
                </a:r>
                <a:endParaRPr/>
              </a:p>
            </p:txBody>
          </p:sp>
          <p:sp>
            <p:nvSpPr>
              <p:cNvPr id="796" name="Google Shape;796;p36"/>
              <p:cNvSpPr txBox="1"/>
              <p:nvPr/>
            </p:nvSpPr>
            <p:spPr>
              <a:xfrm>
                <a:off x="4267200" y="4343400"/>
                <a:ext cx="457200" cy="381000"/>
              </a:xfrm>
              <a:prstGeom prst="rect">
                <a:avLst/>
              </a:prstGeom>
              <a:noFill/>
              <a:ln cap="flat" cmpd="sng" w="15875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Verdana"/>
                  <a:buNone/>
                </a:pPr>
                <a:r>
                  <a:rPr b="0" i="0" lang="en-US" sz="2000" u="none">
                    <a:solidFill>
                      <a:schemeClr val="dk1"/>
                    </a:solidFill>
                    <a:latin typeface="Verdana"/>
                    <a:ea typeface="Verdana"/>
                    <a:cs typeface="Verdana"/>
                    <a:sym typeface="Verdana"/>
                  </a:rPr>
                  <a:t>18</a:t>
                </a:r>
                <a:endParaRPr/>
              </a:p>
            </p:txBody>
          </p:sp>
          <p:sp>
            <p:nvSpPr>
              <p:cNvPr id="797" name="Google Shape;797;p36"/>
              <p:cNvSpPr txBox="1"/>
              <p:nvPr/>
            </p:nvSpPr>
            <p:spPr>
              <a:xfrm>
                <a:off x="4724400" y="4343400"/>
                <a:ext cx="457200" cy="381000"/>
              </a:xfrm>
              <a:prstGeom prst="rect">
                <a:avLst/>
              </a:prstGeom>
              <a:noFill/>
              <a:ln cap="flat" cmpd="sng" w="15875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Verdana"/>
                  <a:buNone/>
                </a:pPr>
                <a:r>
                  <a:rPr b="0" i="0" lang="en-US" sz="2000" u="none">
                    <a:solidFill>
                      <a:schemeClr val="dk1"/>
                    </a:solidFill>
                    <a:latin typeface="Verdana"/>
                    <a:ea typeface="Verdana"/>
                    <a:cs typeface="Verdana"/>
                    <a:sym typeface="Verdana"/>
                  </a:rPr>
                  <a:t>14</a:t>
                </a:r>
                <a:endParaRPr/>
              </a:p>
            </p:txBody>
          </p:sp>
          <p:sp>
            <p:nvSpPr>
              <p:cNvPr id="798" name="Google Shape;798;p36"/>
              <p:cNvSpPr txBox="1"/>
              <p:nvPr/>
            </p:nvSpPr>
            <p:spPr>
              <a:xfrm>
                <a:off x="5181600" y="4343400"/>
                <a:ext cx="457200" cy="381000"/>
              </a:xfrm>
              <a:prstGeom prst="rect">
                <a:avLst/>
              </a:prstGeom>
              <a:noFill/>
              <a:ln cap="flat" cmpd="sng" w="15875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Verdana"/>
                  <a:buNone/>
                </a:pPr>
                <a:r>
                  <a:rPr b="0" i="0" lang="en-US" sz="2000" u="none">
                    <a:solidFill>
                      <a:schemeClr val="dk1"/>
                    </a:solidFill>
                    <a:latin typeface="Verdana"/>
                    <a:ea typeface="Verdana"/>
                    <a:cs typeface="Verdana"/>
                    <a:sym typeface="Verdana"/>
                  </a:rPr>
                  <a:t>21</a:t>
                </a:r>
                <a:endParaRPr/>
              </a:p>
            </p:txBody>
          </p:sp>
          <p:sp>
            <p:nvSpPr>
              <p:cNvPr id="799" name="Google Shape;799;p36"/>
              <p:cNvSpPr txBox="1"/>
              <p:nvPr/>
            </p:nvSpPr>
            <p:spPr>
              <a:xfrm>
                <a:off x="5638800" y="4343400"/>
                <a:ext cx="457200" cy="381000"/>
              </a:xfrm>
              <a:prstGeom prst="rect">
                <a:avLst/>
              </a:prstGeom>
              <a:noFill/>
              <a:ln cap="flat" cmpd="sng" w="15875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Verdana"/>
                  <a:buNone/>
                </a:pPr>
                <a:r>
                  <a:rPr b="0" i="0" lang="en-US" sz="2000" u="none">
                    <a:solidFill>
                      <a:schemeClr val="dk1"/>
                    </a:solidFill>
                    <a:latin typeface="Verdana"/>
                    <a:ea typeface="Verdana"/>
                    <a:cs typeface="Verdana"/>
                    <a:sym typeface="Verdana"/>
                  </a:rPr>
                  <a:t>3</a:t>
                </a:r>
                <a:endParaRPr/>
              </a:p>
            </p:txBody>
          </p:sp>
          <p:sp>
            <p:nvSpPr>
              <p:cNvPr id="800" name="Google Shape;800;p36"/>
              <p:cNvSpPr txBox="1"/>
              <p:nvPr/>
            </p:nvSpPr>
            <p:spPr>
              <a:xfrm>
                <a:off x="6096000" y="4343400"/>
                <a:ext cx="457200" cy="381000"/>
              </a:xfrm>
              <a:prstGeom prst="rect">
                <a:avLst/>
              </a:prstGeom>
              <a:noFill/>
              <a:ln cap="flat" cmpd="sng" w="15875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Verdana"/>
                  <a:buNone/>
                </a:pPr>
                <a:r>
                  <a:rPr b="0" i="0" lang="en-US" sz="2000" u="none">
                    <a:solidFill>
                      <a:schemeClr val="dk1"/>
                    </a:solidFill>
                    <a:latin typeface="Verdana"/>
                    <a:ea typeface="Verdana"/>
                    <a:cs typeface="Verdana"/>
                    <a:sym typeface="Verdana"/>
                  </a:rPr>
                  <a:t>22</a:t>
                </a:r>
                <a:endParaRPr/>
              </a:p>
            </p:txBody>
          </p:sp>
          <p:sp>
            <p:nvSpPr>
              <p:cNvPr id="801" name="Google Shape;801;p36"/>
              <p:cNvSpPr txBox="1"/>
              <p:nvPr/>
            </p:nvSpPr>
            <p:spPr>
              <a:xfrm>
                <a:off x="6553200" y="4343400"/>
                <a:ext cx="457200" cy="381000"/>
              </a:xfrm>
              <a:prstGeom prst="rect">
                <a:avLst/>
              </a:prstGeom>
              <a:noFill/>
              <a:ln cap="flat" cmpd="sng" w="15875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Verdana"/>
                  <a:buNone/>
                </a:pPr>
                <a:r>
                  <a:rPr b="0" i="0" lang="en-US" sz="2000" u="none">
                    <a:solidFill>
                      <a:schemeClr val="dk1"/>
                    </a:solidFill>
                    <a:latin typeface="Verdana"/>
                    <a:ea typeface="Verdana"/>
                    <a:cs typeface="Verdana"/>
                    <a:sym typeface="Verdana"/>
                  </a:rPr>
                  <a:t>25</a:t>
                </a:r>
                <a:endParaRPr/>
              </a:p>
            </p:txBody>
          </p:sp>
          <p:sp>
            <p:nvSpPr>
              <p:cNvPr id="802" name="Google Shape;802;p36"/>
              <p:cNvSpPr txBox="1"/>
              <p:nvPr/>
            </p:nvSpPr>
            <p:spPr>
              <a:xfrm>
                <a:off x="990600" y="4006850"/>
                <a:ext cx="6324600" cy="3365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Verdana"/>
                  <a:buNone/>
                </a:pPr>
                <a:r>
                  <a:rPr b="0" i="0" lang="en-US" sz="1600" u="none">
                    <a:solidFill>
                      <a:schemeClr val="dk1"/>
                    </a:solidFill>
                    <a:latin typeface="Verdana"/>
                    <a:ea typeface="Verdana"/>
                    <a:cs typeface="Verdana"/>
                    <a:sym typeface="Verdana"/>
                  </a:rPr>
                  <a:t>  0     1    2     3    4     5    6     7     8    9    10   11   12</a:t>
                </a:r>
                <a:endParaRPr/>
              </a:p>
            </p:txBody>
          </p:sp>
        </p:grpSp>
        <p:sp>
          <p:nvSpPr>
            <p:cNvPr id="803" name="Google Shape;803;p36"/>
            <p:cNvSpPr/>
            <p:nvPr/>
          </p:nvSpPr>
          <p:spPr>
            <a:xfrm>
              <a:off x="1371600" y="3810000"/>
              <a:ext cx="4857750" cy="8382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cubicBezTo>
                    <a:pt x="2431" y="7954"/>
                    <a:pt x="7882" y="39090"/>
                    <a:pt x="14588" y="47727"/>
                  </a:cubicBezTo>
                  <a:cubicBezTo>
                    <a:pt x="21294" y="56363"/>
                    <a:pt x="27333" y="50454"/>
                    <a:pt x="40235" y="51818"/>
                  </a:cubicBezTo>
                  <a:cubicBezTo>
                    <a:pt x="53137" y="53181"/>
                    <a:pt x="79882" y="53409"/>
                    <a:pt x="92000" y="55909"/>
                  </a:cubicBezTo>
                  <a:cubicBezTo>
                    <a:pt x="104117" y="58409"/>
                    <a:pt x="108274" y="56136"/>
                    <a:pt x="112941" y="66818"/>
                  </a:cubicBezTo>
                  <a:cubicBezTo>
                    <a:pt x="117607" y="77500"/>
                    <a:pt x="118509" y="108863"/>
                    <a:pt x="120000" y="120000"/>
                  </a:cubicBezTo>
                </a:path>
              </a:pathLst>
            </a:custGeom>
            <a:noFill/>
            <a:ln cap="flat" cmpd="sng" w="15875">
              <a:solidFill>
                <a:srgbClr val="66CC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4" name="Google Shape;804;p36"/>
            <p:cNvSpPr/>
            <p:nvPr/>
          </p:nvSpPr>
          <p:spPr>
            <a:xfrm>
              <a:off x="1219200" y="3838575"/>
              <a:ext cx="5143500" cy="733425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cubicBezTo>
                    <a:pt x="118740" y="4675"/>
                    <a:pt x="116518" y="22857"/>
                    <a:pt x="112666" y="28051"/>
                  </a:cubicBezTo>
                  <a:cubicBezTo>
                    <a:pt x="108814" y="33246"/>
                    <a:pt x="107666" y="30389"/>
                    <a:pt x="96888" y="31168"/>
                  </a:cubicBezTo>
                  <a:cubicBezTo>
                    <a:pt x="86111" y="31948"/>
                    <a:pt x="62666" y="30389"/>
                    <a:pt x="48000" y="32727"/>
                  </a:cubicBezTo>
                  <a:cubicBezTo>
                    <a:pt x="33333" y="35064"/>
                    <a:pt x="16888" y="30649"/>
                    <a:pt x="8888" y="45194"/>
                  </a:cubicBezTo>
                  <a:cubicBezTo>
                    <a:pt x="888" y="59740"/>
                    <a:pt x="444" y="89870"/>
                    <a:pt x="0" y="119999"/>
                  </a:cubicBezTo>
                </a:path>
              </a:pathLst>
            </a:custGeom>
            <a:noFill/>
            <a:ln cap="flat" cmpd="sng" w="15875">
              <a:solidFill>
                <a:srgbClr val="FF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05" name="Google Shape;805;p36"/>
          <p:cNvGrpSpPr/>
          <p:nvPr/>
        </p:nvGrpSpPr>
        <p:grpSpPr>
          <a:xfrm>
            <a:off x="1066800" y="1752600"/>
            <a:ext cx="6324600" cy="717550"/>
            <a:chOff x="990600" y="4006850"/>
            <a:chExt cx="6324600" cy="717550"/>
          </a:xfrm>
        </p:grpSpPr>
        <p:sp>
          <p:nvSpPr>
            <p:cNvPr id="806" name="Google Shape;806;p36"/>
            <p:cNvSpPr txBox="1"/>
            <p:nvPr/>
          </p:nvSpPr>
          <p:spPr>
            <a:xfrm>
              <a:off x="1066800" y="4343400"/>
              <a:ext cx="457200" cy="381000"/>
            </a:xfrm>
            <a:prstGeom prst="rect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Verdana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11</a:t>
              </a:r>
              <a:endParaRPr/>
            </a:p>
          </p:txBody>
        </p:sp>
        <p:sp>
          <p:nvSpPr>
            <p:cNvPr id="807" name="Google Shape;807;p36"/>
            <p:cNvSpPr txBox="1"/>
            <p:nvPr/>
          </p:nvSpPr>
          <p:spPr>
            <a:xfrm>
              <a:off x="1524000" y="4343400"/>
              <a:ext cx="457200" cy="381000"/>
            </a:xfrm>
            <a:prstGeom prst="rect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Verdana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22</a:t>
              </a:r>
              <a:endParaRPr/>
            </a:p>
          </p:txBody>
        </p:sp>
        <p:sp>
          <p:nvSpPr>
            <p:cNvPr id="808" name="Google Shape;808;p36"/>
            <p:cNvSpPr txBox="1"/>
            <p:nvPr/>
          </p:nvSpPr>
          <p:spPr>
            <a:xfrm>
              <a:off x="1981200" y="4343400"/>
              <a:ext cx="457200" cy="381000"/>
            </a:xfrm>
            <a:prstGeom prst="rect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Verdana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17</a:t>
              </a:r>
              <a:endParaRPr/>
            </a:p>
          </p:txBody>
        </p:sp>
        <p:sp>
          <p:nvSpPr>
            <p:cNvPr id="809" name="Google Shape;809;p36"/>
            <p:cNvSpPr txBox="1"/>
            <p:nvPr/>
          </p:nvSpPr>
          <p:spPr>
            <a:xfrm>
              <a:off x="2438400" y="4343400"/>
              <a:ext cx="457200" cy="381000"/>
            </a:xfrm>
            <a:prstGeom prst="rect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Verdana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19</a:t>
              </a:r>
              <a:endParaRPr/>
            </a:p>
          </p:txBody>
        </p:sp>
        <p:sp>
          <p:nvSpPr>
            <p:cNvPr id="810" name="Google Shape;810;p36"/>
            <p:cNvSpPr txBox="1"/>
            <p:nvPr/>
          </p:nvSpPr>
          <p:spPr>
            <a:xfrm>
              <a:off x="2895600" y="4343400"/>
              <a:ext cx="457200" cy="381000"/>
            </a:xfrm>
            <a:prstGeom prst="rect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Verdana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22</a:t>
              </a:r>
              <a:endParaRPr/>
            </a:p>
          </p:txBody>
        </p:sp>
        <p:sp>
          <p:nvSpPr>
            <p:cNvPr id="811" name="Google Shape;811;p36"/>
            <p:cNvSpPr txBox="1"/>
            <p:nvPr/>
          </p:nvSpPr>
          <p:spPr>
            <a:xfrm>
              <a:off x="3352800" y="4343400"/>
              <a:ext cx="457200" cy="381000"/>
            </a:xfrm>
            <a:prstGeom prst="rect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Verdana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14</a:t>
              </a:r>
              <a:endParaRPr/>
            </a:p>
          </p:txBody>
        </p:sp>
        <p:sp>
          <p:nvSpPr>
            <p:cNvPr id="812" name="Google Shape;812;p36"/>
            <p:cNvSpPr txBox="1"/>
            <p:nvPr/>
          </p:nvSpPr>
          <p:spPr>
            <a:xfrm>
              <a:off x="3810000" y="4343400"/>
              <a:ext cx="457200" cy="381000"/>
            </a:xfrm>
            <a:prstGeom prst="rect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Verdana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15</a:t>
              </a:r>
              <a:endParaRPr/>
            </a:p>
          </p:txBody>
        </p:sp>
        <p:sp>
          <p:nvSpPr>
            <p:cNvPr id="813" name="Google Shape;813;p36"/>
            <p:cNvSpPr txBox="1"/>
            <p:nvPr/>
          </p:nvSpPr>
          <p:spPr>
            <a:xfrm>
              <a:off x="4267200" y="4343400"/>
              <a:ext cx="457200" cy="381000"/>
            </a:xfrm>
            <a:prstGeom prst="rect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Verdana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18</a:t>
              </a:r>
              <a:endParaRPr/>
            </a:p>
          </p:txBody>
        </p:sp>
        <p:sp>
          <p:nvSpPr>
            <p:cNvPr id="814" name="Google Shape;814;p36"/>
            <p:cNvSpPr txBox="1"/>
            <p:nvPr/>
          </p:nvSpPr>
          <p:spPr>
            <a:xfrm>
              <a:off x="4724400" y="4343400"/>
              <a:ext cx="457200" cy="381000"/>
            </a:xfrm>
            <a:prstGeom prst="rect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Verdana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14</a:t>
              </a:r>
              <a:endParaRPr/>
            </a:p>
          </p:txBody>
        </p:sp>
        <p:sp>
          <p:nvSpPr>
            <p:cNvPr id="815" name="Google Shape;815;p36"/>
            <p:cNvSpPr txBox="1"/>
            <p:nvPr/>
          </p:nvSpPr>
          <p:spPr>
            <a:xfrm>
              <a:off x="5181600" y="4343400"/>
              <a:ext cx="457200" cy="381000"/>
            </a:xfrm>
            <a:prstGeom prst="rect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Verdana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21</a:t>
              </a:r>
              <a:endParaRPr/>
            </a:p>
          </p:txBody>
        </p:sp>
        <p:sp>
          <p:nvSpPr>
            <p:cNvPr id="816" name="Google Shape;816;p36"/>
            <p:cNvSpPr txBox="1"/>
            <p:nvPr/>
          </p:nvSpPr>
          <p:spPr>
            <a:xfrm>
              <a:off x="5638800" y="4343400"/>
              <a:ext cx="457200" cy="381000"/>
            </a:xfrm>
            <a:prstGeom prst="rect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Verdana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3</a:t>
              </a:r>
              <a:endParaRPr/>
            </a:p>
          </p:txBody>
        </p:sp>
        <p:sp>
          <p:nvSpPr>
            <p:cNvPr id="817" name="Google Shape;817;p36"/>
            <p:cNvSpPr txBox="1"/>
            <p:nvPr/>
          </p:nvSpPr>
          <p:spPr>
            <a:xfrm>
              <a:off x="6096000" y="4343400"/>
              <a:ext cx="457200" cy="381000"/>
            </a:xfrm>
            <a:prstGeom prst="rect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Verdana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9</a:t>
              </a:r>
              <a:endParaRPr/>
            </a:p>
          </p:txBody>
        </p:sp>
        <p:sp>
          <p:nvSpPr>
            <p:cNvPr id="818" name="Google Shape;818;p36"/>
            <p:cNvSpPr txBox="1"/>
            <p:nvPr/>
          </p:nvSpPr>
          <p:spPr>
            <a:xfrm>
              <a:off x="6553200" y="4343400"/>
              <a:ext cx="457200" cy="381000"/>
            </a:xfrm>
            <a:prstGeom prst="rect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Verdana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25</a:t>
              </a:r>
              <a:endParaRPr/>
            </a:p>
          </p:txBody>
        </p:sp>
        <p:sp>
          <p:nvSpPr>
            <p:cNvPr id="819" name="Google Shape;819;p36"/>
            <p:cNvSpPr txBox="1"/>
            <p:nvPr/>
          </p:nvSpPr>
          <p:spPr>
            <a:xfrm>
              <a:off x="990600" y="4006850"/>
              <a:ext cx="6324600" cy="336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Verdana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  0     1    2     3    4     5    6     7     8    9    10   11   12</a:t>
              </a:r>
              <a:endParaRPr/>
            </a:p>
          </p:txBody>
        </p:sp>
      </p:grpSp>
      <p:grpSp>
        <p:nvGrpSpPr>
          <p:cNvPr id="820" name="Google Shape;820;p36"/>
          <p:cNvGrpSpPr/>
          <p:nvPr/>
        </p:nvGrpSpPr>
        <p:grpSpPr>
          <a:xfrm>
            <a:off x="1447800" y="2590800"/>
            <a:ext cx="4876800" cy="304800"/>
            <a:chOff x="1447800" y="2743200"/>
            <a:chExt cx="4876800" cy="304800"/>
          </a:xfrm>
        </p:grpSpPr>
        <p:sp>
          <p:nvSpPr>
            <p:cNvPr id="821" name="Google Shape;821;p36"/>
            <p:cNvSpPr/>
            <p:nvPr/>
          </p:nvSpPr>
          <p:spPr>
            <a:xfrm>
              <a:off x="3657600" y="2743200"/>
              <a:ext cx="381000" cy="304800"/>
            </a:xfrm>
            <a:prstGeom prst="downArrow">
              <a:avLst>
                <a:gd fmla="val 50000" name="adj1"/>
                <a:gd fmla="val 50000" name="adj2"/>
              </a:avLst>
            </a:prstGeom>
            <a:solidFill>
              <a:schemeClr val="dk1"/>
            </a:solidFill>
            <a:ln cap="flat" cmpd="sng" w="158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2" name="Google Shape;822;p36"/>
            <p:cNvSpPr/>
            <p:nvPr/>
          </p:nvSpPr>
          <p:spPr>
            <a:xfrm>
              <a:off x="2590800" y="2743200"/>
              <a:ext cx="381000" cy="304800"/>
            </a:xfrm>
            <a:prstGeom prst="downArrow">
              <a:avLst>
                <a:gd fmla="val 50000" name="adj1"/>
                <a:gd fmla="val 50000" name="adj2"/>
              </a:avLst>
            </a:prstGeom>
            <a:solidFill>
              <a:schemeClr val="dk1"/>
            </a:solidFill>
            <a:ln cap="flat" cmpd="sng" w="158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3" name="Google Shape;823;p36"/>
            <p:cNvSpPr/>
            <p:nvPr/>
          </p:nvSpPr>
          <p:spPr>
            <a:xfrm>
              <a:off x="1447800" y="2743200"/>
              <a:ext cx="381000" cy="304800"/>
            </a:xfrm>
            <a:prstGeom prst="downArrow">
              <a:avLst>
                <a:gd fmla="val 50000" name="adj1"/>
                <a:gd fmla="val 50000" name="adj2"/>
              </a:avLst>
            </a:prstGeom>
            <a:solidFill>
              <a:schemeClr val="dk1"/>
            </a:solidFill>
            <a:ln cap="flat" cmpd="sng" w="158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4" name="Google Shape;824;p36"/>
            <p:cNvSpPr/>
            <p:nvPr/>
          </p:nvSpPr>
          <p:spPr>
            <a:xfrm>
              <a:off x="4800600" y="2743200"/>
              <a:ext cx="381000" cy="304800"/>
            </a:xfrm>
            <a:prstGeom prst="downArrow">
              <a:avLst>
                <a:gd fmla="val 50000" name="adj1"/>
                <a:gd fmla="val 50000" name="adj2"/>
              </a:avLst>
            </a:prstGeom>
            <a:solidFill>
              <a:schemeClr val="dk1"/>
            </a:solidFill>
            <a:ln cap="flat" cmpd="sng" w="158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5" name="Google Shape;825;p36"/>
            <p:cNvSpPr/>
            <p:nvPr/>
          </p:nvSpPr>
          <p:spPr>
            <a:xfrm>
              <a:off x="5943600" y="2743200"/>
              <a:ext cx="381000" cy="304800"/>
            </a:xfrm>
            <a:prstGeom prst="downArrow">
              <a:avLst>
                <a:gd fmla="val 50000" name="adj1"/>
                <a:gd fmla="val 50000" name="adj2"/>
              </a:avLst>
            </a:prstGeom>
            <a:solidFill>
              <a:schemeClr val="dk1"/>
            </a:solidFill>
            <a:ln cap="flat" cmpd="sng" w="158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826" name="Google Shape;826;p36"/>
          <p:cNvCxnSpPr/>
          <p:nvPr/>
        </p:nvCxnSpPr>
        <p:spPr>
          <a:xfrm>
            <a:off x="6629400" y="1828800"/>
            <a:ext cx="0" cy="3276600"/>
          </a:xfrm>
          <a:prstGeom prst="straightConnector1">
            <a:avLst/>
          </a:prstGeom>
          <a:noFill/>
          <a:ln cap="rnd" cmpd="sng" w="1587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7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7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Heapsort</a:t>
            </a:r>
            <a:endParaRPr/>
          </a:p>
        </p:txBody>
      </p:sp>
      <p:sp>
        <p:nvSpPr>
          <p:cNvPr id="101" name="Google Shape;101;p15"/>
          <p:cNvSpPr txBox="1"/>
          <p:nvPr>
            <p:ph idx="1" type="subTitle"/>
          </p:nvPr>
        </p:nvSpPr>
        <p:spPr>
          <a:xfrm>
            <a:off x="228600" y="3886200"/>
            <a:ext cx="86106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Reference: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1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www.cis.upenn.edu/~matuszek/cit594-2002/Slides/</a:t>
            </a:r>
            <a:r>
              <a:rPr b="1" i="1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heapsort</a:t>
            </a:r>
            <a:r>
              <a:rPr b="0" i="1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b="1" i="1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ppt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 study Heapsort?</a:t>
            </a:r>
            <a:endParaRPr/>
          </a:p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is a well-known, traditional sorting algorithm you will be expected to know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Heapsort is </a:t>
            </a:r>
            <a:r>
              <a:rPr b="0" i="1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always</a:t>
            </a: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O(n log n)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–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Quicksort is usually O(n log n) but in the worst case slows to O(n</a:t>
            </a:r>
            <a:r>
              <a:rPr b="0" baseline="3000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–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Quicksort is generally faster, but Heapsort is better in time-critical applications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Heapsort is a </a:t>
            </a:r>
            <a:r>
              <a:rPr b="0" i="1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really cool</a:t>
            </a: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algorithm!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a “heap”?</a:t>
            </a:r>
            <a:endParaRPr/>
          </a:p>
        </p:txBody>
      </p:sp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685800" y="1447800"/>
            <a:ext cx="79248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33400" lvl="0" marL="533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Definitions of </a:t>
            </a:r>
            <a:r>
              <a:rPr b="0" i="0" lang="en-US" sz="2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heap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/>
          </a:p>
          <a:p>
            <a:pPr indent="-4572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large area of memory from which the programmer can allocate blocks as needed, and deallocate them (or allow them to be garbage collected) when no longer needed</a:t>
            </a:r>
            <a:endParaRPr/>
          </a:p>
          <a:p>
            <a:pPr indent="-4572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balanced, left-justified binary tree in which no node has a value greater than the value in its parent</a:t>
            </a:r>
            <a:endParaRPr/>
          </a:p>
          <a:p>
            <a:pPr indent="-533400" lvl="0" marL="533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These two definitions have little in common</a:t>
            </a:r>
            <a:endParaRPr/>
          </a:p>
          <a:p>
            <a:pPr indent="-533400" lvl="0" marL="533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Heapsort uses the second definition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Balanced binary trees</a:t>
            </a:r>
            <a:endParaRPr/>
          </a:p>
        </p:txBody>
      </p:sp>
      <p:sp>
        <p:nvSpPr>
          <p:cNvPr id="119" name="Google Shape;119;p18"/>
          <p:cNvSpPr txBox="1"/>
          <p:nvPr>
            <p:ph idx="1" type="body"/>
          </p:nvPr>
        </p:nvSpPr>
        <p:spPr>
          <a:xfrm>
            <a:off x="457200" y="1371600"/>
            <a:ext cx="8229600" cy="24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Depth of a Tree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depth of a node is its distance from the root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depth of a tree, n, is the depth of the deepest node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binary tree of depth </a:t>
            </a:r>
            <a:r>
              <a:rPr b="0" i="0" lang="en-US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balanced if all the nodes at depths </a:t>
            </a:r>
            <a:r>
              <a:rPr b="0" i="0" lang="en-US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0, 1, 2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through </a:t>
            </a:r>
            <a:r>
              <a:rPr b="0" i="0" lang="en-US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n-2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have two children</a:t>
            </a:r>
            <a:endParaRPr/>
          </a:p>
        </p:txBody>
      </p:sp>
      <p:grpSp>
        <p:nvGrpSpPr>
          <p:cNvPr id="120" name="Google Shape;120;p18"/>
          <p:cNvGrpSpPr/>
          <p:nvPr/>
        </p:nvGrpSpPr>
        <p:grpSpPr>
          <a:xfrm>
            <a:off x="838200" y="4419600"/>
            <a:ext cx="2438400" cy="1600200"/>
            <a:chOff x="609600" y="4191000"/>
            <a:chExt cx="2438400" cy="1600200"/>
          </a:xfrm>
        </p:grpSpPr>
        <p:sp>
          <p:nvSpPr>
            <p:cNvPr id="121" name="Google Shape;121;p18"/>
            <p:cNvSpPr txBox="1"/>
            <p:nvPr/>
          </p:nvSpPr>
          <p:spPr>
            <a:xfrm>
              <a:off x="1143000" y="5334000"/>
              <a:ext cx="13716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imes New Roman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Balanced</a:t>
              </a:r>
              <a:endParaRPr/>
            </a:p>
          </p:txBody>
        </p:sp>
        <p:sp>
          <p:nvSpPr>
            <p:cNvPr id="122" name="Google Shape;122;p18"/>
            <p:cNvSpPr/>
            <p:nvPr/>
          </p:nvSpPr>
          <p:spPr>
            <a:xfrm>
              <a:off x="1141412" y="4567237"/>
              <a:ext cx="155575" cy="155575"/>
            </a:xfrm>
            <a:prstGeom prst="ellipse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18"/>
            <p:cNvSpPr/>
            <p:nvPr/>
          </p:nvSpPr>
          <p:spPr>
            <a:xfrm>
              <a:off x="838200" y="4870450"/>
              <a:ext cx="155575" cy="155575"/>
            </a:xfrm>
            <a:prstGeom prst="ellipse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18"/>
            <p:cNvSpPr/>
            <p:nvPr/>
          </p:nvSpPr>
          <p:spPr>
            <a:xfrm>
              <a:off x="1444625" y="4873625"/>
              <a:ext cx="155575" cy="155575"/>
            </a:xfrm>
            <a:prstGeom prst="ellipse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18"/>
            <p:cNvSpPr/>
            <p:nvPr/>
          </p:nvSpPr>
          <p:spPr>
            <a:xfrm>
              <a:off x="990600" y="5175250"/>
              <a:ext cx="155575" cy="155575"/>
            </a:xfrm>
            <a:prstGeom prst="ellipse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18"/>
            <p:cNvSpPr/>
            <p:nvPr/>
          </p:nvSpPr>
          <p:spPr>
            <a:xfrm>
              <a:off x="1219200" y="5178425"/>
              <a:ext cx="155575" cy="155575"/>
            </a:xfrm>
            <a:prstGeom prst="ellipse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18"/>
            <p:cNvSpPr/>
            <p:nvPr/>
          </p:nvSpPr>
          <p:spPr>
            <a:xfrm>
              <a:off x="1597025" y="5178425"/>
              <a:ext cx="155575" cy="155575"/>
            </a:xfrm>
            <a:prstGeom prst="ellipse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18"/>
            <p:cNvSpPr/>
            <p:nvPr/>
          </p:nvSpPr>
          <p:spPr>
            <a:xfrm>
              <a:off x="609600" y="5178425"/>
              <a:ext cx="155575" cy="155575"/>
            </a:xfrm>
            <a:prstGeom prst="ellipse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29" name="Google Shape;129;p18"/>
            <p:cNvCxnSpPr/>
            <p:nvPr/>
          </p:nvCxnSpPr>
          <p:spPr>
            <a:xfrm flipH="1" rot="10800000">
              <a:off x="685800" y="5026025"/>
              <a:ext cx="152400" cy="15240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30" name="Google Shape;130;p18"/>
            <p:cNvCxnSpPr/>
            <p:nvPr/>
          </p:nvCxnSpPr>
          <p:spPr>
            <a:xfrm flipH="1" rot="10800000">
              <a:off x="990600" y="4721225"/>
              <a:ext cx="152400" cy="15240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31" name="Google Shape;131;p18"/>
            <p:cNvCxnSpPr/>
            <p:nvPr/>
          </p:nvCxnSpPr>
          <p:spPr>
            <a:xfrm flipH="1" rot="10800000">
              <a:off x="1295400" y="5026025"/>
              <a:ext cx="152400" cy="15240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32" name="Google Shape;132;p18"/>
            <p:cNvCxnSpPr/>
            <p:nvPr/>
          </p:nvCxnSpPr>
          <p:spPr>
            <a:xfrm rot="10800000">
              <a:off x="990600" y="5026025"/>
              <a:ext cx="76200" cy="15240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33" name="Google Shape;133;p18"/>
            <p:cNvCxnSpPr/>
            <p:nvPr/>
          </p:nvCxnSpPr>
          <p:spPr>
            <a:xfrm rot="10800000">
              <a:off x="1295400" y="4721225"/>
              <a:ext cx="152400" cy="15240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34" name="Google Shape;134;p18"/>
            <p:cNvCxnSpPr/>
            <p:nvPr/>
          </p:nvCxnSpPr>
          <p:spPr>
            <a:xfrm rot="10800000">
              <a:off x="1600200" y="5026025"/>
              <a:ext cx="76200" cy="15240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sp>
          <p:nvSpPr>
            <p:cNvPr id="135" name="Google Shape;135;p18"/>
            <p:cNvSpPr/>
            <p:nvPr/>
          </p:nvSpPr>
          <p:spPr>
            <a:xfrm>
              <a:off x="2436812" y="4572000"/>
              <a:ext cx="155575" cy="155575"/>
            </a:xfrm>
            <a:prstGeom prst="ellipse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18"/>
            <p:cNvSpPr/>
            <p:nvPr/>
          </p:nvSpPr>
          <p:spPr>
            <a:xfrm>
              <a:off x="2133600" y="4875212"/>
              <a:ext cx="155575" cy="155575"/>
            </a:xfrm>
            <a:prstGeom prst="ellipse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18"/>
            <p:cNvSpPr/>
            <p:nvPr/>
          </p:nvSpPr>
          <p:spPr>
            <a:xfrm>
              <a:off x="2740025" y="4878387"/>
              <a:ext cx="155575" cy="155575"/>
            </a:xfrm>
            <a:prstGeom prst="ellipse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18"/>
            <p:cNvSpPr/>
            <p:nvPr/>
          </p:nvSpPr>
          <p:spPr>
            <a:xfrm>
              <a:off x="2286000" y="5180012"/>
              <a:ext cx="155575" cy="155575"/>
            </a:xfrm>
            <a:prstGeom prst="ellipse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18"/>
            <p:cNvSpPr/>
            <p:nvPr/>
          </p:nvSpPr>
          <p:spPr>
            <a:xfrm>
              <a:off x="2514600" y="5183187"/>
              <a:ext cx="155575" cy="155575"/>
            </a:xfrm>
            <a:prstGeom prst="ellipse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18"/>
            <p:cNvSpPr/>
            <p:nvPr/>
          </p:nvSpPr>
          <p:spPr>
            <a:xfrm>
              <a:off x="2892425" y="5183187"/>
              <a:ext cx="155575" cy="155575"/>
            </a:xfrm>
            <a:prstGeom prst="ellipse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18"/>
            <p:cNvSpPr/>
            <p:nvPr/>
          </p:nvSpPr>
          <p:spPr>
            <a:xfrm>
              <a:off x="1905000" y="5183187"/>
              <a:ext cx="155575" cy="155575"/>
            </a:xfrm>
            <a:prstGeom prst="ellipse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42" name="Google Shape;142;p18"/>
            <p:cNvCxnSpPr/>
            <p:nvPr/>
          </p:nvCxnSpPr>
          <p:spPr>
            <a:xfrm flipH="1" rot="10800000">
              <a:off x="1981200" y="5030787"/>
              <a:ext cx="152400" cy="15240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43" name="Google Shape;143;p18"/>
            <p:cNvCxnSpPr/>
            <p:nvPr/>
          </p:nvCxnSpPr>
          <p:spPr>
            <a:xfrm flipH="1" rot="10800000">
              <a:off x="2286000" y="4725987"/>
              <a:ext cx="152400" cy="15240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44" name="Google Shape;144;p18"/>
            <p:cNvCxnSpPr/>
            <p:nvPr/>
          </p:nvCxnSpPr>
          <p:spPr>
            <a:xfrm flipH="1" rot="10800000">
              <a:off x="2590800" y="5030787"/>
              <a:ext cx="152400" cy="15240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45" name="Google Shape;145;p18"/>
            <p:cNvCxnSpPr/>
            <p:nvPr/>
          </p:nvCxnSpPr>
          <p:spPr>
            <a:xfrm rot="10800000">
              <a:off x="2286000" y="5030787"/>
              <a:ext cx="76200" cy="15240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46" name="Google Shape;146;p18"/>
            <p:cNvCxnSpPr/>
            <p:nvPr/>
          </p:nvCxnSpPr>
          <p:spPr>
            <a:xfrm rot="10800000">
              <a:off x="2590800" y="4725987"/>
              <a:ext cx="152400" cy="15240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47" name="Google Shape;147;p18"/>
            <p:cNvCxnSpPr/>
            <p:nvPr/>
          </p:nvCxnSpPr>
          <p:spPr>
            <a:xfrm rot="10800000">
              <a:off x="2895600" y="5030787"/>
              <a:ext cx="76200" cy="15240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sp>
          <p:nvSpPr>
            <p:cNvPr id="148" name="Google Shape;148;p18"/>
            <p:cNvSpPr/>
            <p:nvPr/>
          </p:nvSpPr>
          <p:spPr>
            <a:xfrm>
              <a:off x="1752600" y="4191000"/>
              <a:ext cx="155575" cy="155575"/>
            </a:xfrm>
            <a:prstGeom prst="ellipse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49" name="Google Shape;149;p18"/>
            <p:cNvCxnSpPr/>
            <p:nvPr/>
          </p:nvCxnSpPr>
          <p:spPr>
            <a:xfrm flipH="1" rot="10800000">
              <a:off x="1295400" y="4343400"/>
              <a:ext cx="457200" cy="22860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50" name="Google Shape;150;p18"/>
            <p:cNvCxnSpPr/>
            <p:nvPr/>
          </p:nvCxnSpPr>
          <p:spPr>
            <a:xfrm rot="10800000">
              <a:off x="1905000" y="4343400"/>
              <a:ext cx="533400" cy="22860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</p:grpSp>
      <p:grpSp>
        <p:nvGrpSpPr>
          <p:cNvPr id="151" name="Google Shape;151;p18"/>
          <p:cNvGrpSpPr/>
          <p:nvPr/>
        </p:nvGrpSpPr>
        <p:grpSpPr>
          <a:xfrm>
            <a:off x="3657600" y="4419600"/>
            <a:ext cx="2286000" cy="1600200"/>
            <a:chOff x="3505200" y="4191000"/>
            <a:chExt cx="2286000" cy="1600200"/>
          </a:xfrm>
        </p:grpSpPr>
        <p:sp>
          <p:nvSpPr>
            <p:cNvPr id="152" name="Google Shape;152;p18"/>
            <p:cNvSpPr txBox="1"/>
            <p:nvPr/>
          </p:nvSpPr>
          <p:spPr>
            <a:xfrm>
              <a:off x="4114800" y="5334000"/>
              <a:ext cx="14478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imes New Roman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Balanced</a:t>
              </a:r>
              <a:endParaRPr/>
            </a:p>
          </p:txBody>
        </p:sp>
        <p:sp>
          <p:nvSpPr>
            <p:cNvPr id="153" name="Google Shape;153;p18"/>
            <p:cNvSpPr/>
            <p:nvPr/>
          </p:nvSpPr>
          <p:spPr>
            <a:xfrm>
              <a:off x="4037012" y="4567237"/>
              <a:ext cx="155575" cy="155575"/>
            </a:xfrm>
            <a:prstGeom prst="ellipse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18"/>
            <p:cNvSpPr/>
            <p:nvPr/>
          </p:nvSpPr>
          <p:spPr>
            <a:xfrm>
              <a:off x="3733800" y="4870450"/>
              <a:ext cx="155575" cy="155575"/>
            </a:xfrm>
            <a:prstGeom prst="ellipse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18"/>
            <p:cNvSpPr/>
            <p:nvPr/>
          </p:nvSpPr>
          <p:spPr>
            <a:xfrm>
              <a:off x="4340225" y="4873625"/>
              <a:ext cx="155575" cy="155575"/>
            </a:xfrm>
            <a:prstGeom prst="ellipse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18"/>
            <p:cNvSpPr/>
            <p:nvPr/>
          </p:nvSpPr>
          <p:spPr>
            <a:xfrm>
              <a:off x="4114800" y="5178425"/>
              <a:ext cx="155575" cy="155575"/>
            </a:xfrm>
            <a:prstGeom prst="ellipse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18"/>
            <p:cNvSpPr/>
            <p:nvPr/>
          </p:nvSpPr>
          <p:spPr>
            <a:xfrm>
              <a:off x="4492625" y="5178425"/>
              <a:ext cx="155575" cy="155575"/>
            </a:xfrm>
            <a:prstGeom prst="ellipse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18"/>
            <p:cNvSpPr/>
            <p:nvPr/>
          </p:nvSpPr>
          <p:spPr>
            <a:xfrm>
              <a:off x="3505200" y="5178425"/>
              <a:ext cx="155575" cy="155575"/>
            </a:xfrm>
            <a:prstGeom prst="ellipse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59" name="Google Shape;159;p18"/>
            <p:cNvCxnSpPr/>
            <p:nvPr/>
          </p:nvCxnSpPr>
          <p:spPr>
            <a:xfrm flipH="1" rot="10800000">
              <a:off x="3581400" y="5026025"/>
              <a:ext cx="152400" cy="15240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60" name="Google Shape;160;p18"/>
            <p:cNvCxnSpPr/>
            <p:nvPr/>
          </p:nvCxnSpPr>
          <p:spPr>
            <a:xfrm flipH="1" rot="10800000">
              <a:off x="3886200" y="4721225"/>
              <a:ext cx="152400" cy="15240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61" name="Google Shape;161;p18"/>
            <p:cNvCxnSpPr/>
            <p:nvPr/>
          </p:nvCxnSpPr>
          <p:spPr>
            <a:xfrm flipH="1" rot="10800000">
              <a:off x="4191000" y="5026025"/>
              <a:ext cx="152400" cy="15240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62" name="Google Shape;162;p18"/>
            <p:cNvCxnSpPr/>
            <p:nvPr/>
          </p:nvCxnSpPr>
          <p:spPr>
            <a:xfrm rot="10800000">
              <a:off x="4191000" y="4721225"/>
              <a:ext cx="152400" cy="15240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63" name="Google Shape;163;p18"/>
            <p:cNvCxnSpPr/>
            <p:nvPr/>
          </p:nvCxnSpPr>
          <p:spPr>
            <a:xfrm rot="10800000">
              <a:off x="4495800" y="5026025"/>
              <a:ext cx="76200" cy="15240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sp>
          <p:nvSpPr>
            <p:cNvPr id="164" name="Google Shape;164;p18"/>
            <p:cNvSpPr/>
            <p:nvPr/>
          </p:nvSpPr>
          <p:spPr>
            <a:xfrm>
              <a:off x="5332412" y="4572000"/>
              <a:ext cx="155575" cy="155575"/>
            </a:xfrm>
            <a:prstGeom prst="ellipse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18"/>
            <p:cNvSpPr/>
            <p:nvPr/>
          </p:nvSpPr>
          <p:spPr>
            <a:xfrm>
              <a:off x="5029200" y="4875212"/>
              <a:ext cx="155575" cy="155575"/>
            </a:xfrm>
            <a:prstGeom prst="ellipse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18"/>
            <p:cNvSpPr/>
            <p:nvPr/>
          </p:nvSpPr>
          <p:spPr>
            <a:xfrm>
              <a:off x="5635625" y="4878387"/>
              <a:ext cx="155575" cy="155575"/>
            </a:xfrm>
            <a:prstGeom prst="ellipse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18"/>
            <p:cNvSpPr/>
            <p:nvPr/>
          </p:nvSpPr>
          <p:spPr>
            <a:xfrm>
              <a:off x="5181600" y="5180012"/>
              <a:ext cx="155575" cy="155575"/>
            </a:xfrm>
            <a:prstGeom prst="ellipse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68" name="Google Shape;168;p18"/>
            <p:cNvCxnSpPr/>
            <p:nvPr/>
          </p:nvCxnSpPr>
          <p:spPr>
            <a:xfrm flipH="1" rot="10800000">
              <a:off x="5181600" y="4725987"/>
              <a:ext cx="152400" cy="15240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69" name="Google Shape;169;p18"/>
            <p:cNvCxnSpPr/>
            <p:nvPr/>
          </p:nvCxnSpPr>
          <p:spPr>
            <a:xfrm rot="10800000">
              <a:off x="5181600" y="5030787"/>
              <a:ext cx="76200" cy="15240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70" name="Google Shape;170;p18"/>
            <p:cNvCxnSpPr/>
            <p:nvPr/>
          </p:nvCxnSpPr>
          <p:spPr>
            <a:xfrm rot="10800000">
              <a:off x="5486400" y="4725987"/>
              <a:ext cx="152400" cy="15240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sp>
          <p:nvSpPr>
            <p:cNvPr id="171" name="Google Shape;171;p18"/>
            <p:cNvSpPr/>
            <p:nvPr/>
          </p:nvSpPr>
          <p:spPr>
            <a:xfrm>
              <a:off x="4648200" y="4191000"/>
              <a:ext cx="155575" cy="155575"/>
            </a:xfrm>
            <a:prstGeom prst="ellipse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72" name="Google Shape;172;p18"/>
            <p:cNvCxnSpPr/>
            <p:nvPr/>
          </p:nvCxnSpPr>
          <p:spPr>
            <a:xfrm flipH="1" rot="10800000">
              <a:off x="4191000" y="4343400"/>
              <a:ext cx="457200" cy="22860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73" name="Google Shape;173;p18"/>
            <p:cNvCxnSpPr/>
            <p:nvPr/>
          </p:nvCxnSpPr>
          <p:spPr>
            <a:xfrm rot="10800000">
              <a:off x="4800600" y="4343400"/>
              <a:ext cx="533400" cy="22860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</p:grpSp>
      <p:grpSp>
        <p:nvGrpSpPr>
          <p:cNvPr id="174" name="Google Shape;174;p18"/>
          <p:cNvGrpSpPr/>
          <p:nvPr/>
        </p:nvGrpSpPr>
        <p:grpSpPr>
          <a:xfrm>
            <a:off x="6323012" y="4419600"/>
            <a:ext cx="2058988" cy="1600200"/>
            <a:chOff x="6170612" y="4191000"/>
            <a:chExt cx="2058988" cy="1600200"/>
          </a:xfrm>
        </p:grpSpPr>
        <p:sp>
          <p:nvSpPr>
            <p:cNvPr id="175" name="Google Shape;175;p18"/>
            <p:cNvSpPr txBox="1"/>
            <p:nvPr/>
          </p:nvSpPr>
          <p:spPr>
            <a:xfrm>
              <a:off x="6324600" y="5334000"/>
              <a:ext cx="19050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imes New Roman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Not balanced</a:t>
              </a:r>
              <a:endParaRPr/>
            </a:p>
          </p:txBody>
        </p:sp>
        <p:sp>
          <p:nvSpPr>
            <p:cNvPr id="176" name="Google Shape;176;p18"/>
            <p:cNvSpPr/>
            <p:nvPr/>
          </p:nvSpPr>
          <p:spPr>
            <a:xfrm>
              <a:off x="6702425" y="4567237"/>
              <a:ext cx="155575" cy="155575"/>
            </a:xfrm>
            <a:prstGeom prst="ellipse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18"/>
            <p:cNvSpPr/>
            <p:nvPr/>
          </p:nvSpPr>
          <p:spPr>
            <a:xfrm>
              <a:off x="6399212" y="4870450"/>
              <a:ext cx="155575" cy="155575"/>
            </a:xfrm>
            <a:prstGeom prst="ellipse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18"/>
            <p:cNvSpPr/>
            <p:nvPr/>
          </p:nvSpPr>
          <p:spPr>
            <a:xfrm>
              <a:off x="7005637" y="4873625"/>
              <a:ext cx="155575" cy="155575"/>
            </a:xfrm>
            <a:prstGeom prst="ellipse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18"/>
            <p:cNvSpPr/>
            <p:nvPr/>
          </p:nvSpPr>
          <p:spPr>
            <a:xfrm>
              <a:off x="6551612" y="5175250"/>
              <a:ext cx="155575" cy="155575"/>
            </a:xfrm>
            <a:prstGeom prst="ellipse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18"/>
            <p:cNvSpPr/>
            <p:nvPr/>
          </p:nvSpPr>
          <p:spPr>
            <a:xfrm>
              <a:off x="6780212" y="5178425"/>
              <a:ext cx="155575" cy="155575"/>
            </a:xfrm>
            <a:prstGeom prst="ellipse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18"/>
            <p:cNvSpPr/>
            <p:nvPr/>
          </p:nvSpPr>
          <p:spPr>
            <a:xfrm>
              <a:off x="7158037" y="5178425"/>
              <a:ext cx="155575" cy="155575"/>
            </a:xfrm>
            <a:prstGeom prst="ellipse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18"/>
            <p:cNvSpPr/>
            <p:nvPr/>
          </p:nvSpPr>
          <p:spPr>
            <a:xfrm>
              <a:off x="6170612" y="5178425"/>
              <a:ext cx="155575" cy="155575"/>
            </a:xfrm>
            <a:prstGeom prst="ellipse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83" name="Google Shape;183;p18"/>
            <p:cNvCxnSpPr/>
            <p:nvPr/>
          </p:nvCxnSpPr>
          <p:spPr>
            <a:xfrm flipH="1" rot="10800000">
              <a:off x="6246812" y="5026025"/>
              <a:ext cx="152400" cy="15240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84" name="Google Shape;184;p18"/>
            <p:cNvCxnSpPr/>
            <p:nvPr/>
          </p:nvCxnSpPr>
          <p:spPr>
            <a:xfrm flipH="1" rot="10800000">
              <a:off x="6551612" y="4721225"/>
              <a:ext cx="152400" cy="15240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85" name="Google Shape;185;p18"/>
            <p:cNvCxnSpPr/>
            <p:nvPr/>
          </p:nvCxnSpPr>
          <p:spPr>
            <a:xfrm flipH="1" rot="10800000">
              <a:off x="6856412" y="5026025"/>
              <a:ext cx="152400" cy="15240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86" name="Google Shape;186;p18"/>
            <p:cNvCxnSpPr/>
            <p:nvPr/>
          </p:nvCxnSpPr>
          <p:spPr>
            <a:xfrm rot="10800000">
              <a:off x="6551612" y="5026025"/>
              <a:ext cx="76200" cy="15240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87" name="Google Shape;187;p18"/>
            <p:cNvCxnSpPr/>
            <p:nvPr/>
          </p:nvCxnSpPr>
          <p:spPr>
            <a:xfrm rot="10800000">
              <a:off x="6856412" y="4721225"/>
              <a:ext cx="152400" cy="15240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88" name="Google Shape;188;p18"/>
            <p:cNvCxnSpPr/>
            <p:nvPr/>
          </p:nvCxnSpPr>
          <p:spPr>
            <a:xfrm rot="10800000">
              <a:off x="7161212" y="5026025"/>
              <a:ext cx="76200" cy="15240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sp>
          <p:nvSpPr>
            <p:cNvPr id="189" name="Google Shape;189;p18"/>
            <p:cNvSpPr/>
            <p:nvPr/>
          </p:nvSpPr>
          <p:spPr>
            <a:xfrm>
              <a:off x="7997825" y="4572000"/>
              <a:ext cx="155575" cy="155575"/>
            </a:xfrm>
            <a:prstGeom prst="ellipse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18"/>
            <p:cNvSpPr/>
            <p:nvPr/>
          </p:nvSpPr>
          <p:spPr>
            <a:xfrm>
              <a:off x="7694612" y="4875212"/>
              <a:ext cx="155575" cy="155575"/>
            </a:xfrm>
            <a:prstGeom prst="ellipse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18"/>
            <p:cNvSpPr/>
            <p:nvPr/>
          </p:nvSpPr>
          <p:spPr>
            <a:xfrm>
              <a:off x="7847012" y="5180012"/>
              <a:ext cx="155575" cy="155575"/>
            </a:xfrm>
            <a:prstGeom prst="ellipse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18"/>
            <p:cNvSpPr/>
            <p:nvPr/>
          </p:nvSpPr>
          <p:spPr>
            <a:xfrm>
              <a:off x="7466012" y="5183187"/>
              <a:ext cx="155575" cy="155575"/>
            </a:xfrm>
            <a:prstGeom prst="ellipse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93" name="Google Shape;193;p18"/>
            <p:cNvCxnSpPr/>
            <p:nvPr/>
          </p:nvCxnSpPr>
          <p:spPr>
            <a:xfrm flipH="1" rot="10800000">
              <a:off x="7542212" y="5030787"/>
              <a:ext cx="152400" cy="15240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94" name="Google Shape;194;p18"/>
            <p:cNvCxnSpPr/>
            <p:nvPr/>
          </p:nvCxnSpPr>
          <p:spPr>
            <a:xfrm flipH="1" rot="10800000">
              <a:off x="7847012" y="4725987"/>
              <a:ext cx="152400" cy="15240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95" name="Google Shape;195;p18"/>
            <p:cNvCxnSpPr/>
            <p:nvPr/>
          </p:nvCxnSpPr>
          <p:spPr>
            <a:xfrm rot="10800000">
              <a:off x="7847012" y="5030787"/>
              <a:ext cx="76200" cy="15240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sp>
          <p:nvSpPr>
            <p:cNvPr id="196" name="Google Shape;196;p18"/>
            <p:cNvSpPr/>
            <p:nvPr/>
          </p:nvSpPr>
          <p:spPr>
            <a:xfrm>
              <a:off x="7313612" y="4191000"/>
              <a:ext cx="155575" cy="155575"/>
            </a:xfrm>
            <a:prstGeom prst="ellipse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97" name="Google Shape;197;p18"/>
            <p:cNvCxnSpPr/>
            <p:nvPr/>
          </p:nvCxnSpPr>
          <p:spPr>
            <a:xfrm flipH="1" rot="10800000">
              <a:off x="6856412" y="4343400"/>
              <a:ext cx="457200" cy="22860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98" name="Google Shape;198;p18"/>
            <p:cNvCxnSpPr/>
            <p:nvPr/>
          </p:nvCxnSpPr>
          <p:spPr>
            <a:xfrm rot="10800000">
              <a:off x="7466012" y="4343400"/>
              <a:ext cx="533400" cy="22860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</p:grpSp>
      <p:grpSp>
        <p:nvGrpSpPr>
          <p:cNvPr id="199" name="Google Shape;199;p18"/>
          <p:cNvGrpSpPr/>
          <p:nvPr/>
        </p:nvGrpSpPr>
        <p:grpSpPr>
          <a:xfrm>
            <a:off x="457200" y="4648200"/>
            <a:ext cx="990600" cy="1022350"/>
            <a:chOff x="457200" y="4419600"/>
            <a:chExt cx="990600" cy="1022350"/>
          </a:xfrm>
        </p:grpSpPr>
        <p:sp>
          <p:nvSpPr>
            <p:cNvPr id="200" name="Google Shape;200;p18"/>
            <p:cNvSpPr txBox="1"/>
            <p:nvPr/>
          </p:nvSpPr>
          <p:spPr>
            <a:xfrm>
              <a:off x="762000" y="4419600"/>
              <a:ext cx="685800" cy="3968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Verdana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n-2</a:t>
              </a:r>
              <a:endParaRPr/>
            </a:p>
          </p:txBody>
        </p:sp>
        <p:sp>
          <p:nvSpPr>
            <p:cNvPr id="201" name="Google Shape;201;p18"/>
            <p:cNvSpPr txBox="1"/>
            <p:nvPr/>
          </p:nvSpPr>
          <p:spPr>
            <a:xfrm>
              <a:off x="457200" y="4724400"/>
              <a:ext cx="685800" cy="3968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Verdana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n-1</a:t>
              </a:r>
              <a:endParaRPr/>
            </a:p>
          </p:txBody>
        </p:sp>
        <p:sp>
          <p:nvSpPr>
            <p:cNvPr id="202" name="Google Shape;202;p18"/>
            <p:cNvSpPr txBox="1"/>
            <p:nvPr/>
          </p:nvSpPr>
          <p:spPr>
            <a:xfrm>
              <a:off x="457200" y="5029200"/>
              <a:ext cx="685800" cy="412750"/>
            </a:xfrm>
            <a:prstGeom prst="rect">
              <a:avLst/>
            </a:prstGeom>
            <a:noFill/>
            <a:ln cap="flat" cmpd="sng" w="15875">
              <a:solidFill>
                <a:schemeClr val="l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Verdana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n</a:t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Left-justified binary trees</a:t>
            </a:r>
            <a:endParaRPr/>
          </a:p>
        </p:txBody>
      </p:sp>
      <p:sp>
        <p:nvSpPr>
          <p:cNvPr id="208" name="Google Shape;208;p19"/>
          <p:cNvSpPr txBox="1"/>
          <p:nvPr>
            <p:ph idx="1" type="body"/>
          </p:nvPr>
        </p:nvSpPr>
        <p:spPr>
          <a:xfrm>
            <a:off x="457200" y="1600200"/>
            <a:ext cx="8229600" cy="1989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balanced binary tree of depth, n, is left-justified if: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the leaves are at the same depth, or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the leaves at depth </a:t>
            </a:r>
            <a:r>
              <a:rPr b="0" i="0" lang="en-US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are to the left of all the nodes at depth </a:t>
            </a:r>
            <a:r>
              <a:rPr b="0" i="0" lang="en-US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(n-1)</a:t>
            </a:r>
            <a:endParaRPr/>
          </a:p>
        </p:txBody>
      </p:sp>
      <p:grpSp>
        <p:nvGrpSpPr>
          <p:cNvPr id="209" name="Google Shape;209;p19"/>
          <p:cNvGrpSpPr/>
          <p:nvPr/>
        </p:nvGrpSpPr>
        <p:grpSpPr>
          <a:xfrm>
            <a:off x="1752600" y="4343400"/>
            <a:ext cx="2286000" cy="1752600"/>
            <a:chOff x="1371600" y="4191000"/>
            <a:chExt cx="2286000" cy="1752600"/>
          </a:xfrm>
        </p:grpSpPr>
        <p:sp>
          <p:nvSpPr>
            <p:cNvPr id="210" name="Google Shape;210;p19"/>
            <p:cNvSpPr txBox="1"/>
            <p:nvPr/>
          </p:nvSpPr>
          <p:spPr>
            <a:xfrm>
              <a:off x="1676400" y="5486400"/>
              <a:ext cx="19050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imes New Roman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Left-justified</a:t>
              </a:r>
              <a:endParaRPr/>
            </a:p>
          </p:txBody>
        </p:sp>
        <p:sp>
          <p:nvSpPr>
            <p:cNvPr id="211" name="Google Shape;211;p19"/>
            <p:cNvSpPr/>
            <p:nvPr/>
          </p:nvSpPr>
          <p:spPr>
            <a:xfrm>
              <a:off x="1903412" y="4567237"/>
              <a:ext cx="155575" cy="155575"/>
            </a:xfrm>
            <a:prstGeom prst="ellipse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19"/>
            <p:cNvSpPr/>
            <p:nvPr/>
          </p:nvSpPr>
          <p:spPr>
            <a:xfrm>
              <a:off x="1600200" y="4870450"/>
              <a:ext cx="155575" cy="155575"/>
            </a:xfrm>
            <a:prstGeom prst="ellipse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19"/>
            <p:cNvSpPr/>
            <p:nvPr/>
          </p:nvSpPr>
          <p:spPr>
            <a:xfrm>
              <a:off x="2206625" y="4873625"/>
              <a:ext cx="155575" cy="155575"/>
            </a:xfrm>
            <a:prstGeom prst="ellipse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19"/>
            <p:cNvSpPr/>
            <p:nvPr/>
          </p:nvSpPr>
          <p:spPr>
            <a:xfrm>
              <a:off x="1752600" y="5175250"/>
              <a:ext cx="155575" cy="155575"/>
            </a:xfrm>
            <a:prstGeom prst="ellipse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19"/>
            <p:cNvSpPr/>
            <p:nvPr/>
          </p:nvSpPr>
          <p:spPr>
            <a:xfrm>
              <a:off x="1981200" y="5178425"/>
              <a:ext cx="155575" cy="155575"/>
            </a:xfrm>
            <a:prstGeom prst="ellipse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19"/>
            <p:cNvSpPr/>
            <p:nvPr/>
          </p:nvSpPr>
          <p:spPr>
            <a:xfrm>
              <a:off x="2359025" y="5178425"/>
              <a:ext cx="155575" cy="155575"/>
            </a:xfrm>
            <a:prstGeom prst="ellipse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19"/>
            <p:cNvSpPr/>
            <p:nvPr/>
          </p:nvSpPr>
          <p:spPr>
            <a:xfrm>
              <a:off x="1371600" y="5178425"/>
              <a:ext cx="155575" cy="155575"/>
            </a:xfrm>
            <a:prstGeom prst="ellipse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18" name="Google Shape;218;p19"/>
            <p:cNvCxnSpPr/>
            <p:nvPr/>
          </p:nvCxnSpPr>
          <p:spPr>
            <a:xfrm flipH="1" rot="10800000">
              <a:off x="1447800" y="5026025"/>
              <a:ext cx="152400" cy="15240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19" name="Google Shape;219;p19"/>
            <p:cNvCxnSpPr/>
            <p:nvPr/>
          </p:nvCxnSpPr>
          <p:spPr>
            <a:xfrm flipH="1" rot="10800000">
              <a:off x="1752600" y="4721225"/>
              <a:ext cx="152400" cy="15240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20" name="Google Shape;220;p19"/>
            <p:cNvCxnSpPr/>
            <p:nvPr/>
          </p:nvCxnSpPr>
          <p:spPr>
            <a:xfrm flipH="1" rot="10800000">
              <a:off x="2057400" y="5026025"/>
              <a:ext cx="152400" cy="15240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21" name="Google Shape;221;p19"/>
            <p:cNvCxnSpPr/>
            <p:nvPr/>
          </p:nvCxnSpPr>
          <p:spPr>
            <a:xfrm rot="10800000">
              <a:off x="1752600" y="5026025"/>
              <a:ext cx="76200" cy="15240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22" name="Google Shape;222;p19"/>
            <p:cNvCxnSpPr/>
            <p:nvPr/>
          </p:nvCxnSpPr>
          <p:spPr>
            <a:xfrm rot="10800000">
              <a:off x="2057400" y="4721225"/>
              <a:ext cx="152400" cy="15240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23" name="Google Shape;223;p19"/>
            <p:cNvCxnSpPr/>
            <p:nvPr/>
          </p:nvCxnSpPr>
          <p:spPr>
            <a:xfrm rot="10800000">
              <a:off x="2362200" y="5026025"/>
              <a:ext cx="76200" cy="15240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sp>
          <p:nvSpPr>
            <p:cNvPr id="224" name="Google Shape;224;p19"/>
            <p:cNvSpPr/>
            <p:nvPr/>
          </p:nvSpPr>
          <p:spPr>
            <a:xfrm>
              <a:off x="3198812" y="4572000"/>
              <a:ext cx="155575" cy="155575"/>
            </a:xfrm>
            <a:prstGeom prst="ellipse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19"/>
            <p:cNvSpPr/>
            <p:nvPr/>
          </p:nvSpPr>
          <p:spPr>
            <a:xfrm>
              <a:off x="2895600" y="4875212"/>
              <a:ext cx="155575" cy="155575"/>
            </a:xfrm>
            <a:prstGeom prst="ellipse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19"/>
            <p:cNvSpPr/>
            <p:nvPr/>
          </p:nvSpPr>
          <p:spPr>
            <a:xfrm>
              <a:off x="3502025" y="4878387"/>
              <a:ext cx="155575" cy="155575"/>
            </a:xfrm>
            <a:prstGeom prst="ellipse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19"/>
            <p:cNvSpPr/>
            <p:nvPr/>
          </p:nvSpPr>
          <p:spPr>
            <a:xfrm>
              <a:off x="2667000" y="5183187"/>
              <a:ext cx="155575" cy="155575"/>
            </a:xfrm>
            <a:prstGeom prst="ellipse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28" name="Google Shape;228;p19"/>
            <p:cNvCxnSpPr/>
            <p:nvPr/>
          </p:nvCxnSpPr>
          <p:spPr>
            <a:xfrm flipH="1" rot="10800000">
              <a:off x="2743200" y="5030787"/>
              <a:ext cx="152400" cy="15240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29" name="Google Shape;229;p19"/>
            <p:cNvCxnSpPr/>
            <p:nvPr/>
          </p:nvCxnSpPr>
          <p:spPr>
            <a:xfrm flipH="1" rot="10800000">
              <a:off x="3048000" y="4725987"/>
              <a:ext cx="152400" cy="15240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30" name="Google Shape;230;p19"/>
            <p:cNvCxnSpPr/>
            <p:nvPr/>
          </p:nvCxnSpPr>
          <p:spPr>
            <a:xfrm rot="10800000">
              <a:off x="3352800" y="4725987"/>
              <a:ext cx="152400" cy="15240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sp>
          <p:nvSpPr>
            <p:cNvPr id="231" name="Google Shape;231;p19"/>
            <p:cNvSpPr/>
            <p:nvPr/>
          </p:nvSpPr>
          <p:spPr>
            <a:xfrm>
              <a:off x="2514600" y="4191000"/>
              <a:ext cx="155575" cy="155575"/>
            </a:xfrm>
            <a:prstGeom prst="ellipse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32" name="Google Shape;232;p19"/>
            <p:cNvCxnSpPr/>
            <p:nvPr/>
          </p:nvCxnSpPr>
          <p:spPr>
            <a:xfrm flipH="1" rot="10800000">
              <a:off x="2057400" y="4343400"/>
              <a:ext cx="457200" cy="22860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33" name="Google Shape;233;p19"/>
            <p:cNvCxnSpPr/>
            <p:nvPr/>
          </p:nvCxnSpPr>
          <p:spPr>
            <a:xfrm rot="10800000">
              <a:off x="2667000" y="4343400"/>
              <a:ext cx="533400" cy="22860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</p:grpSp>
      <p:grpSp>
        <p:nvGrpSpPr>
          <p:cNvPr id="234" name="Google Shape;234;p19"/>
          <p:cNvGrpSpPr/>
          <p:nvPr/>
        </p:nvGrpSpPr>
        <p:grpSpPr>
          <a:xfrm>
            <a:off x="5105400" y="4343400"/>
            <a:ext cx="2590800" cy="1752600"/>
            <a:chOff x="4724400" y="4191000"/>
            <a:chExt cx="2590800" cy="1752600"/>
          </a:xfrm>
        </p:grpSpPr>
        <p:sp>
          <p:nvSpPr>
            <p:cNvPr id="235" name="Google Shape;235;p19"/>
            <p:cNvSpPr txBox="1"/>
            <p:nvPr/>
          </p:nvSpPr>
          <p:spPr>
            <a:xfrm>
              <a:off x="4876800" y="5486400"/>
              <a:ext cx="24384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imes New Roman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Not left-justified</a:t>
              </a:r>
              <a:endParaRPr/>
            </a:p>
          </p:txBody>
        </p:sp>
        <p:sp>
          <p:nvSpPr>
            <p:cNvPr id="236" name="Google Shape;236;p19"/>
            <p:cNvSpPr/>
            <p:nvPr/>
          </p:nvSpPr>
          <p:spPr>
            <a:xfrm>
              <a:off x="5256212" y="4567237"/>
              <a:ext cx="155575" cy="155575"/>
            </a:xfrm>
            <a:prstGeom prst="ellipse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19"/>
            <p:cNvSpPr/>
            <p:nvPr/>
          </p:nvSpPr>
          <p:spPr>
            <a:xfrm>
              <a:off x="4953000" y="4870450"/>
              <a:ext cx="155575" cy="155575"/>
            </a:xfrm>
            <a:prstGeom prst="ellipse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19"/>
            <p:cNvSpPr/>
            <p:nvPr/>
          </p:nvSpPr>
          <p:spPr>
            <a:xfrm>
              <a:off x="5559425" y="4873625"/>
              <a:ext cx="155575" cy="155575"/>
            </a:xfrm>
            <a:prstGeom prst="ellipse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19"/>
            <p:cNvSpPr/>
            <p:nvPr/>
          </p:nvSpPr>
          <p:spPr>
            <a:xfrm>
              <a:off x="5105400" y="5175250"/>
              <a:ext cx="155575" cy="155575"/>
            </a:xfrm>
            <a:prstGeom prst="ellipse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19"/>
            <p:cNvSpPr/>
            <p:nvPr/>
          </p:nvSpPr>
          <p:spPr>
            <a:xfrm>
              <a:off x="5711825" y="5178425"/>
              <a:ext cx="155575" cy="155575"/>
            </a:xfrm>
            <a:prstGeom prst="ellipse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19"/>
            <p:cNvSpPr/>
            <p:nvPr/>
          </p:nvSpPr>
          <p:spPr>
            <a:xfrm>
              <a:off x="4724400" y="5178425"/>
              <a:ext cx="155575" cy="155575"/>
            </a:xfrm>
            <a:prstGeom prst="ellipse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42" name="Google Shape;242;p19"/>
            <p:cNvCxnSpPr/>
            <p:nvPr/>
          </p:nvCxnSpPr>
          <p:spPr>
            <a:xfrm flipH="1" rot="10800000">
              <a:off x="4800600" y="5026025"/>
              <a:ext cx="152400" cy="15240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43" name="Google Shape;243;p19"/>
            <p:cNvCxnSpPr/>
            <p:nvPr/>
          </p:nvCxnSpPr>
          <p:spPr>
            <a:xfrm flipH="1" rot="10800000">
              <a:off x="5105400" y="4721225"/>
              <a:ext cx="152400" cy="15240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44" name="Google Shape;244;p19"/>
            <p:cNvCxnSpPr/>
            <p:nvPr/>
          </p:nvCxnSpPr>
          <p:spPr>
            <a:xfrm rot="10800000">
              <a:off x="5105400" y="5026025"/>
              <a:ext cx="76200" cy="15240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45" name="Google Shape;245;p19"/>
            <p:cNvCxnSpPr/>
            <p:nvPr/>
          </p:nvCxnSpPr>
          <p:spPr>
            <a:xfrm rot="10800000">
              <a:off x="5410200" y="4721225"/>
              <a:ext cx="152400" cy="15240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46" name="Google Shape;246;p19"/>
            <p:cNvCxnSpPr/>
            <p:nvPr/>
          </p:nvCxnSpPr>
          <p:spPr>
            <a:xfrm rot="10800000">
              <a:off x="5715000" y="5026025"/>
              <a:ext cx="76200" cy="15240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sp>
          <p:nvSpPr>
            <p:cNvPr id="247" name="Google Shape;247;p19"/>
            <p:cNvSpPr/>
            <p:nvPr/>
          </p:nvSpPr>
          <p:spPr>
            <a:xfrm>
              <a:off x="6551612" y="4572000"/>
              <a:ext cx="155575" cy="155575"/>
            </a:xfrm>
            <a:prstGeom prst="ellipse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19"/>
            <p:cNvSpPr/>
            <p:nvPr/>
          </p:nvSpPr>
          <p:spPr>
            <a:xfrm>
              <a:off x="6248400" y="4875212"/>
              <a:ext cx="155575" cy="155575"/>
            </a:xfrm>
            <a:prstGeom prst="ellipse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19"/>
            <p:cNvSpPr/>
            <p:nvPr/>
          </p:nvSpPr>
          <p:spPr>
            <a:xfrm>
              <a:off x="6854825" y="4878387"/>
              <a:ext cx="155575" cy="155575"/>
            </a:xfrm>
            <a:prstGeom prst="ellipse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19"/>
            <p:cNvSpPr/>
            <p:nvPr/>
          </p:nvSpPr>
          <p:spPr>
            <a:xfrm>
              <a:off x="6629400" y="5183187"/>
              <a:ext cx="155575" cy="155575"/>
            </a:xfrm>
            <a:prstGeom prst="ellipse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19"/>
            <p:cNvSpPr/>
            <p:nvPr/>
          </p:nvSpPr>
          <p:spPr>
            <a:xfrm>
              <a:off x="7007225" y="5183187"/>
              <a:ext cx="155575" cy="155575"/>
            </a:xfrm>
            <a:prstGeom prst="ellipse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19"/>
            <p:cNvSpPr/>
            <p:nvPr/>
          </p:nvSpPr>
          <p:spPr>
            <a:xfrm>
              <a:off x="6019800" y="5183187"/>
              <a:ext cx="155575" cy="155575"/>
            </a:xfrm>
            <a:prstGeom prst="ellipse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53" name="Google Shape;253;p19"/>
            <p:cNvCxnSpPr/>
            <p:nvPr/>
          </p:nvCxnSpPr>
          <p:spPr>
            <a:xfrm flipH="1" rot="10800000">
              <a:off x="6096000" y="5030787"/>
              <a:ext cx="152400" cy="15240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54" name="Google Shape;254;p19"/>
            <p:cNvCxnSpPr/>
            <p:nvPr/>
          </p:nvCxnSpPr>
          <p:spPr>
            <a:xfrm flipH="1" rot="10800000">
              <a:off x="6400800" y="4725987"/>
              <a:ext cx="152400" cy="15240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55" name="Google Shape;255;p19"/>
            <p:cNvCxnSpPr/>
            <p:nvPr/>
          </p:nvCxnSpPr>
          <p:spPr>
            <a:xfrm flipH="1" rot="10800000">
              <a:off x="6705600" y="5030787"/>
              <a:ext cx="152400" cy="15240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56" name="Google Shape;256;p19"/>
            <p:cNvCxnSpPr/>
            <p:nvPr/>
          </p:nvCxnSpPr>
          <p:spPr>
            <a:xfrm rot="10800000">
              <a:off x="6705600" y="4725987"/>
              <a:ext cx="152400" cy="15240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57" name="Google Shape;257;p19"/>
            <p:cNvCxnSpPr/>
            <p:nvPr/>
          </p:nvCxnSpPr>
          <p:spPr>
            <a:xfrm rot="10800000">
              <a:off x="7010400" y="5030787"/>
              <a:ext cx="76200" cy="15240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sp>
          <p:nvSpPr>
            <p:cNvPr id="258" name="Google Shape;258;p19"/>
            <p:cNvSpPr/>
            <p:nvPr/>
          </p:nvSpPr>
          <p:spPr>
            <a:xfrm>
              <a:off x="5867400" y="4191000"/>
              <a:ext cx="155575" cy="155575"/>
            </a:xfrm>
            <a:prstGeom prst="ellipse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59" name="Google Shape;259;p19"/>
            <p:cNvCxnSpPr/>
            <p:nvPr/>
          </p:nvCxnSpPr>
          <p:spPr>
            <a:xfrm flipH="1" rot="10800000">
              <a:off x="5410200" y="4343400"/>
              <a:ext cx="457200" cy="22860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60" name="Google Shape;260;p19"/>
            <p:cNvCxnSpPr/>
            <p:nvPr/>
          </p:nvCxnSpPr>
          <p:spPr>
            <a:xfrm rot="10800000">
              <a:off x="6019800" y="4343400"/>
              <a:ext cx="533400" cy="22860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Plan of attack</a:t>
            </a:r>
            <a:endParaRPr/>
          </a:p>
        </p:txBody>
      </p:sp>
      <p:sp>
        <p:nvSpPr>
          <p:cNvPr id="266" name="Google Shape;266;p20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First, we will learn how to turn a binary tree into a heap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Next, we will learn how to turn a binary tree </a:t>
            </a:r>
            <a:r>
              <a:rPr b="0" i="1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into a heap after it has been changed in a certain way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Finally (this is the cool part) we will see how to use these ideas to sort an </a:t>
            </a:r>
            <a:r>
              <a:rPr b="0" i="1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array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heap property</a:t>
            </a:r>
            <a:endParaRPr/>
          </a:p>
        </p:txBody>
      </p:sp>
      <p:sp>
        <p:nvSpPr>
          <p:cNvPr id="272" name="Google Shape;272;p21"/>
          <p:cNvSpPr txBox="1"/>
          <p:nvPr>
            <p:ph idx="1" type="body"/>
          </p:nvPr>
        </p:nvSpPr>
        <p:spPr>
          <a:xfrm>
            <a:off x="685800" y="1371600"/>
            <a:ext cx="7772400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node has the </a:t>
            </a:r>
            <a:r>
              <a:rPr b="0" i="0" lang="en-US" sz="2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heap property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if the value in the node is as large as or larger than the values in its children</a:t>
            </a:r>
            <a:endParaRPr/>
          </a:p>
        </p:txBody>
      </p:sp>
      <p:sp>
        <p:nvSpPr>
          <p:cNvPr id="273" name="Google Shape;273;p21"/>
          <p:cNvSpPr txBox="1"/>
          <p:nvPr>
            <p:ph idx="1" type="body"/>
          </p:nvPr>
        </p:nvSpPr>
        <p:spPr>
          <a:xfrm>
            <a:off x="685800" y="5257800"/>
            <a:ext cx="80010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leaf nodes automatically have the heap property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binary tree is a </a:t>
            </a:r>
            <a:r>
              <a:rPr b="0" i="0" lang="en-US" sz="2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heap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if </a:t>
            </a:r>
            <a:r>
              <a:rPr b="0" i="1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nodes in it have the heap property</a:t>
            </a:r>
            <a:endParaRPr/>
          </a:p>
        </p:txBody>
      </p:sp>
      <p:grpSp>
        <p:nvGrpSpPr>
          <p:cNvPr id="274" name="Google Shape;274;p21"/>
          <p:cNvGrpSpPr/>
          <p:nvPr/>
        </p:nvGrpSpPr>
        <p:grpSpPr>
          <a:xfrm>
            <a:off x="990600" y="2895600"/>
            <a:ext cx="2057400" cy="2193925"/>
            <a:chOff x="990600" y="3581400"/>
            <a:chExt cx="2057400" cy="2193925"/>
          </a:xfrm>
        </p:grpSpPr>
        <p:sp>
          <p:nvSpPr>
            <p:cNvPr id="275" name="Google Shape;275;p21"/>
            <p:cNvSpPr/>
            <p:nvPr/>
          </p:nvSpPr>
          <p:spPr>
            <a:xfrm>
              <a:off x="1676400" y="3581400"/>
              <a:ext cx="685800" cy="533400"/>
            </a:xfrm>
            <a:prstGeom prst="ellipse">
              <a:avLst/>
            </a:prstGeom>
            <a:noFill/>
            <a:ln cap="flat" cmpd="sng" w="15875">
              <a:solidFill>
                <a:srgbClr val="66CC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6CCFF"/>
                </a:buClr>
                <a:buFont typeface="Verdana"/>
                <a:buNone/>
              </a:pPr>
              <a:r>
                <a:rPr b="0" i="0" lang="en-US" sz="2400" u="none">
                  <a:solidFill>
                    <a:srgbClr val="66CCFF"/>
                  </a:solidFill>
                  <a:latin typeface="Verdana"/>
                  <a:ea typeface="Verdana"/>
                  <a:cs typeface="Verdana"/>
                  <a:sym typeface="Verdana"/>
                </a:rPr>
                <a:t>12</a:t>
              </a:r>
              <a:endParaRPr/>
            </a:p>
          </p:txBody>
        </p:sp>
        <p:sp>
          <p:nvSpPr>
            <p:cNvPr id="276" name="Google Shape;276;p21"/>
            <p:cNvSpPr/>
            <p:nvPr/>
          </p:nvSpPr>
          <p:spPr>
            <a:xfrm>
              <a:off x="1066800" y="4419600"/>
              <a:ext cx="685800" cy="533400"/>
            </a:xfrm>
            <a:prstGeom prst="ellipse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Verdana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8</a:t>
              </a:r>
              <a:endParaRPr/>
            </a:p>
          </p:txBody>
        </p:sp>
        <p:sp>
          <p:nvSpPr>
            <p:cNvPr id="277" name="Google Shape;277;p21"/>
            <p:cNvSpPr/>
            <p:nvPr/>
          </p:nvSpPr>
          <p:spPr>
            <a:xfrm>
              <a:off x="2362200" y="4419600"/>
              <a:ext cx="685800" cy="533400"/>
            </a:xfrm>
            <a:prstGeom prst="ellipse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Verdana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3</a:t>
              </a:r>
              <a:endParaRPr/>
            </a:p>
          </p:txBody>
        </p:sp>
        <p:cxnSp>
          <p:nvCxnSpPr>
            <p:cNvPr id="278" name="Google Shape;278;p21"/>
            <p:cNvCxnSpPr/>
            <p:nvPr/>
          </p:nvCxnSpPr>
          <p:spPr>
            <a:xfrm flipH="1">
              <a:off x="1524000" y="4038600"/>
              <a:ext cx="304800" cy="3810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79" name="Google Shape;279;p21"/>
            <p:cNvCxnSpPr/>
            <p:nvPr/>
          </p:nvCxnSpPr>
          <p:spPr>
            <a:xfrm>
              <a:off x="2209800" y="4038600"/>
              <a:ext cx="304800" cy="4572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sp>
          <p:nvSpPr>
            <p:cNvPr id="280" name="Google Shape;280;p21"/>
            <p:cNvSpPr txBox="1"/>
            <p:nvPr/>
          </p:nvSpPr>
          <p:spPr>
            <a:xfrm>
              <a:off x="990600" y="4953000"/>
              <a:ext cx="1981200" cy="8223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imes New Roman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Blue node has heap property</a:t>
              </a:r>
              <a:endParaRPr/>
            </a:p>
          </p:txBody>
        </p:sp>
      </p:grpSp>
      <p:grpSp>
        <p:nvGrpSpPr>
          <p:cNvPr id="281" name="Google Shape;281;p21"/>
          <p:cNvGrpSpPr/>
          <p:nvPr/>
        </p:nvGrpSpPr>
        <p:grpSpPr>
          <a:xfrm>
            <a:off x="3505200" y="2895600"/>
            <a:ext cx="1981200" cy="2193925"/>
            <a:chOff x="3505200" y="3581400"/>
            <a:chExt cx="1981200" cy="2193925"/>
          </a:xfrm>
        </p:grpSpPr>
        <p:sp>
          <p:nvSpPr>
            <p:cNvPr id="282" name="Google Shape;282;p21"/>
            <p:cNvSpPr/>
            <p:nvPr/>
          </p:nvSpPr>
          <p:spPr>
            <a:xfrm>
              <a:off x="4114800" y="3581400"/>
              <a:ext cx="685800" cy="533400"/>
            </a:xfrm>
            <a:prstGeom prst="ellipse">
              <a:avLst/>
            </a:prstGeom>
            <a:noFill/>
            <a:ln cap="flat" cmpd="sng" w="15875">
              <a:solidFill>
                <a:srgbClr val="66CC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6CCFF"/>
                </a:buClr>
                <a:buFont typeface="Verdana"/>
                <a:buNone/>
              </a:pPr>
              <a:r>
                <a:rPr b="0" i="0" lang="en-US" sz="2400" u="none">
                  <a:solidFill>
                    <a:srgbClr val="66CCFF"/>
                  </a:solidFill>
                  <a:latin typeface="Verdana"/>
                  <a:ea typeface="Verdana"/>
                  <a:cs typeface="Verdana"/>
                  <a:sym typeface="Verdana"/>
                </a:rPr>
                <a:t>12</a:t>
              </a:r>
              <a:endParaRPr/>
            </a:p>
          </p:txBody>
        </p:sp>
        <p:sp>
          <p:nvSpPr>
            <p:cNvPr id="283" name="Google Shape;283;p21"/>
            <p:cNvSpPr/>
            <p:nvPr/>
          </p:nvSpPr>
          <p:spPr>
            <a:xfrm>
              <a:off x="3505200" y="4419600"/>
              <a:ext cx="685800" cy="533400"/>
            </a:xfrm>
            <a:prstGeom prst="ellipse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Verdana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8</a:t>
              </a:r>
              <a:endParaRPr/>
            </a:p>
          </p:txBody>
        </p:sp>
        <p:sp>
          <p:nvSpPr>
            <p:cNvPr id="284" name="Google Shape;284;p21"/>
            <p:cNvSpPr/>
            <p:nvPr/>
          </p:nvSpPr>
          <p:spPr>
            <a:xfrm>
              <a:off x="4800600" y="4419600"/>
              <a:ext cx="685800" cy="533400"/>
            </a:xfrm>
            <a:prstGeom prst="ellipse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Verdana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12</a:t>
              </a:r>
              <a:endParaRPr/>
            </a:p>
          </p:txBody>
        </p:sp>
        <p:cxnSp>
          <p:nvCxnSpPr>
            <p:cNvPr id="285" name="Google Shape;285;p21"/>
            <p:cNvCxnSpPr/>
            <p:nvPr/>
          </p:nvCxnSpPr>
          <p:spPr>
            <a:xfrm flipH="1">
              <a:off x="3962400" y="4038600"/>
              <a:ext cx="304800" cy="3810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86" name="Google Shape;286;p21"/>
            <p:cNvCxnSpPr/>
            <p:nvPr/>
          </p:nvCxnSpPr>
          <p:spPr>
            <a:xfrm>
              <a:off x="4648200" y="4038600"/>
              <a:ext cx="304800" cy="4572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sp>
          <p:nvSpPr>
            <p:cNvPr id="287" name="Google Shape;287;p21"/>
            <p:cNvSpPr txBox="1"/>
            <p:nvPr/>
          </p:nvSpPr>
          <p:spPr>
            <a:xfrm>
              <a:off x="3505200" y="4953000"/>
              <a:ext cx="1981200" cy="8223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imes New Roman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Blue node has heap property</a:t>
              </a:r>
              <a:endParaRPr/>
            </a:p>
          </p:txBody>
        </p:sp>
      </p:grpSp>
      <p:grpSp>
        <p:nvGrpSpPr>
          <p:cNvPr id="288" name="Google Shape;288;p21"/>
          <p:cNvGrpSpPr/>
          <p:nvPr/>
        </p:nvGrpSpPr>
        <p:grpSpPr>
          <a:xfrm>
            <a:off x="5715000" y="2895600"/>
            <a:ext cx="2590800" cy="2193925"/>
            <a:chOff x="5715000" y="3581400"/>
            <a:chExt cx="2590800" cy="2193925"/>
          </a:xfrm>
        </p:grpSpPr>
        <p:sp>
          <p:nvSpPr>
            <p:cNvPr id="289" name="Google Shape;289;p21"/>
            <p:cNvSpPr/>
            <p:nvPr/>
          </p:nvSpPr>
          <p:spPr>
            <a:xfrm>
              <a:off x="6553200" y="3581400"/>
              <a:ext cx="685800" cy="533400"/>
            </a:xfrm>
            <a:prstGeom prst="ellipse">
              <a:avLst/>
            </a:prstGeom>
            <a:noFill/>
            <a:ln cap="flat" cmpd="sng" w="15875">
              <a:solidFill>
                <a:srgbClr val="66CC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6CCFF"/>
                </a:buClr>
                <a:buFont typeface="Verdana"/>
                <a:buNone/>
              </a:pPr>
              <a:r>
                <a:rPr b="0" i="0" lang="en-US" sz="2400" u="none">
                  <a:solidFill>
                    <a:srgbClr val="66CCFF"/>
                  </a:solidFill>
                  <a:latin typeface="Verdana"/>
                  <a:ea typeface="Verdana"/>
                  <a:cs typeface="Verdana"/>
                  <a:sym typeface="Verdana"/>
                </a:rPr>
                <a:t>12</a:t>
              </a:r>
              <a:endParaRPr/>
            </a:p>
          </p:txBody>
        </p:sp>
        <p:sp>
          <p:nvSpPr>
            <p:cNvPr id="290" name="Google Shape;290;p21"/>
            <p:cNvSpPr/>
            <p:nvPr/>
          </p:nvSpPr>
          <p:spPr>
            <a:xfrm>
              <a:off x="5943600" y="4419600"/>
              <a:ext cx="685800" cy="533400"/>
            </a:xfrm>
            <a:prstGeom prst="ellipse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Verdana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8</a:t>
              </a:r>
              <a:endParaRPr/>
            </a:p>
          </p:txBody>
        </p:sp>
        <p:sp>
          <p:nvSpPr>
            <p:cNvPr id="291" name="Google Shape;291;p21"/>
            <p:cNvSpPr/>
            <p:nvPr/>
          </p:nvSpPr>
          <p:spPr>
            <a:xfrm>
              <a:off x="7239000" y="4419600"/>
              <a:ext cx="685800" cy="533400"/>
            </a:xfrm>
            <a:prstGeom prst="ellipse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Verdana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14</a:t>
              </a:r>
              <a:endParaRPr/>
            </a:p>
          </p:txBody>
        </p:sp>
        <p:cxnSp>
          <p:nvCxnSpPr>
            <p:cNvPr id="292" name="Google Shape;292;p21"/>
            <p:cNvCxnSpPr/>
            <p:nvPr/>
          </p:nvCxnSpPr>
          <p:spPr>
            <a:xfrm flipH="1">
              <a:off x="6400800" y="4038600"/>
              <a:ext cx="304800" cy="3810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93" name="Google Shape;293;p21"/>
            <p:cNvCxnSpPr/>
            <p:nvPr/>
          </p:nvCxnSpPr>
          <p:spPr>
            <a:xfrm>
              <a:off x="7086600" y="4038600"/>
              <a:ext cx="304800" cy="4572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sp>
          <p:nvSpPr>
            <p:cNvPr id="294" name="Google Shape;294;p21"/>
            <p:cNvSpPr txBox="1"/>
            <p:nvPr/>
          </p:nvSpPr>
          <p:spPr>
            <a:xfrm>
              <a:off x="5715000" y="4953000"/>
              <a:ext cx="2590800" cy="8223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imes New Roman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Blue node does not have heap property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