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307" r:id="rId4"/>
    <p:sldId id="308" r:id="rId5"/>
    <p:sldId id="309" r:id="rId6"/>
    <p:sldId id="285" r:id="rId7"/>
    <p:sldId id="270" r:id="rId8"/>
    <p:sldId id="286" r:id="rId9"/>
    <p:sldId id="287" r:id="rId10"/>
    <p:sldId id="288" r:id="rId11"/>
    <p:sldId id="310" r:id="rId12"/>
    <p:sldId id="289" r:id="rId13"/>
    <p:sldId id="299" r:id="rId14"/>
    <p:sldId id="312" r:id="rId15"/>
    <p:sldId id="300" r:id="rId16"/>
    <p:sldId id="314" r:id="rId17"/>
    <p:sldId id="301" r:id="rId18"/>
    <p:sldId id="302" r:id="rId19"/>
    <p:sldId id="303" r:id="rId20"/>
    <p:sldId id="316" r:id="rId21"/>
    <p:sldId id="304" r:id="rId22"/>
    <p:sldId id="318" r:id="rId23"/>
    <p:sldId id="320" r:id="rId24"/>
    <p:sldId id="322" r:id="rId25"/>
    <p:sldId id="324" r:id="rId26"/>
    <p:sldId id="276" r:id="rId27"/>
    <p:sldId id="305" r:id="rId28"/>
    <p:sldId id="30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18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8/19/2015</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8/19/2015</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8/19/2015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8/19/2015</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8/19/2015</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8/19/2015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8/19/2015</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8/19/2015</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Letter Components and Layout</a:t>
            </a:r>
            <a:br>
              <a:rPr lang="en-US" dirty="0" smtClean="0"/>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52399" y="304799"/>
            <a:ext cx="8763001" cy="63246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381000" y="152399"/>
            <a:ext cx="8534400" cy="6477001"/>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228600" y="304800"/>
            <a:ext cx="8763000" cy="632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The six C’s of Business Letter Writing</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smtClean="0"/>
              <a:t>Complete</a:t>
            </a:r>
          </a:p>
          <a:p>
            <a:r>
              <a:rPr lang="en-US" dirty="0" smtClean="0"/>
              <a:t>Coherent</a:t>
            </a:r>
          </a:p>
          <a:p>
            <a:r>
              <a:rPr lang="en-US" dirty="0" smtClean="0"/>
              <a:t>Concise</a:t>
            </a:r>
          </a:p>
          <a:p>
            <a:r>
              <a:rPr lang="en-US" dirty="0" smtClean="0"/>
              <a:t>Concrete</a:t>
            </a:r>
          </a:p>
          <a:p>
            <a:r>
              <a:rPr lang="en-US" dirty="0" smtClean="0"/>
              <a:t>Convincing</a:t>
            </a:r>
          </a:p>
          <a:p>
            <a:r>
              <a:rPr lang="en-US" dirty="0" smtClean="0"/>
              <a:t>Considerate</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Reader’s point of View(Tone of the letter)</a:t>
            </a:r>
            <a:endParaRPr lang="en-US" dirty="0"/>
          </a:p>
        </p:txBody>
      </p:sp>
      <p:sp>
        <p:nvSpPr>
          <p:cNvPr id="3" name="Content Placeholder 2"/>
          <p:cNvSpPr>
            <a:spLocks noGrp="1"/>
          </p:cNvSpPr>
          <p:nvPr>
            <p:ph sz="quarter" idx="1"/>
          </p:nvPr>
        </p:nvSpPr>
        <p:spPr/>
        <p:txBody>
          <a:bodyPr/>
          <a:lstStyle/>
          <a:p>
            <a:r>
              <a:rPr lang="en-US" dirty="0" smtClean="0"/>
              <a:t>Also known as ‘You-attitude’.(Place the reader first, reader’s interest, desires and needs).</a:t>
            </a:r>
          </a:p>
          <a:p>
            <a:r>
              <a:rPr lang="en-US" dirty="0" smtClean="0"/>
              <a:t>Select an appropriate tone (persuasive, pleasant, requesting, apologetic, conciliatory, friendly, firm and so on) In business letters, try to sound helpful and friendly.</a:t>
            </a:r>
          </a:p>
          <a:p>
            <a:r>
              <a:rPr lang="en-US" dirty="0" smtClean="0"/>
              <a:t>Keep to the point</a:t>
            </a:r>
          </a:p>
          <a:p>
            <a:r>
              <a:rPr lang="en-US" dirty="0" smtClean="0"/>
              <a:t>Write a strong opening</a:t>
            </a:r>
          </a:p>
          <a:p>
            <a:r>
              <a:rPr lang="en-US" dirty="0" smtClean="0"/>
              <a:t>Write a strong close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Emphasizing </a:t>
            </a:r>
            <a:r>
              <a:rPr lang="en-US" i="1" dirty="0" smtClean="0"/>
              <a:t>You</a:t>
            </a:r>
            <a:r>
              <a:rPr lang="en-US" dirty="0" smtClean="0"/>
              <a:t> more than </a:t>
            </a:r>
            <a:r>
              <a:rPr lang="en-US" i="1" dirty="0" smtClean="0"/>
              <a:t>I</a:t>
            </a:r>
            <a:endParaRPr lang="en-US" i="1" dirty="0"/>
          </a:p>
        </p:txBody>
      </p:sp>
      <p:sp>
        <p:nvSpPr>
          <p:cNvPr id="3" name="Content Placeholder 2"/>
          <p:cNvSpPr>
            <a:spLocks noGrp="1"/>
          </p:cNvSpPr>
          <p:nvPr>
            <p:ph sz="quarter" idx="1"/>
          </p:nvPr>
        </p:nvSpPr>
        <p:spPr/>
        <p:txBody>
          <a:bodyPr/>
          <a:lstStyle/>
          <a:p>
            <a:r>
              <a:rPr lang="en-US" dirty="0" smtClean="0"/>
              <a:t>I Emphasis – I am sending information on peripheral devices suited to the computer I sold you.</a:t>
            </a:r>
          </a:p>
          <a:p>
            <a:r>
              <a:rPr lang="en-US" dirty="0" smtClean="0"/>
              <a:t>You Emphasis – You’ll receive complete instructions with details on capabilities and prices of optional add-ons suited to your new computer.</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Examples</a:t>
            </a:r>
            <a:endParaRPr lang="en-US" dirty="0"/>
          </a:p>
        </p:txBody>
      </p:sp>
      <p:sp>
        <p:nvSpPr>
          <p:cNvPr id="3" name="Content Placeholder 2"/>
          <p:cNvSpPr>
            <a:spLocks noGrp="1"/>
          </p:cNvSpPr>
          <p:nvPr>
            <p:ph sz="quarter" idx="1"/>
          </p:nvPr>
        </p:nvSpPr>
        <p:spPr/>
        <p:txBody>
          <a:bodyPr>
            <a:normAutofit/>
          </a:bodyPr>
          <a:lstStyle/>
          <a:p>
            <a:r>
              <a:rPr lang="en-US" dirty="0" smtClean="0"/>
              <a:t>We wish to point out… (You will be interested to know…)</a:t>
            </a:r>
          </a:p>
          <a:p>
            <a:r>
              <a:rPr lang="en-US" dirty="0" smtClean="0"/>
              <a:t>We wish to announce…(You will be glad to hear…)</a:t>
            </a:r>
          </a:p>
          <a:p>
            <a:r>
              <a:rPr lang="en-US" dirty="0" smtClean="0"/>
              <a:t>We are enclosing our…(You will find your </a:t>
            </a:r>
            <a:r>
              <a:rPr lang="en-US" dirty="0" err="1" smtClean="0"/>
              <a:t>cheque</a:t>
            </a:r>
            <a:r>
              <a:rPr lang="en-US" dirty="0" smtClean="0"/>
              <a:t> enclosed…)</a:t>
            </a:r>
          </a:p>
          <a:p>
            <a:r>
              <a:rPr lang="en-US" dirty="0" smtClean="0"/>
              <a:t>When we receive..(When you send…)</a:t>
            </a:r>
          </a:p>
          <a:p>
            <a:r>
              <a:rPr lang="en-US" dirty="0" smtClean="0"/>
              <a:t>This book is designed to help its readers plan a better vacation. (…you…)</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Showing a Warm, friendly Tone</a:t>
            </a:r>
            <a:endParaRPr lang="en-US" dirty="0"/>
          </a:p>
        </p:txBody>
      </p:sp>
      <p:sp>
        <p:nvSpPr>
          <p:cNvPr id="3" name="Content Placeholder 2"/>
          <p:cNvSpPr>
            <a:spLocks noGrp="1"/>
          </p:cNvSpPr>
          <p:nvPr>
            <p:ph sz="quarter" idx="1"/>
          </p:nvPr>
        </p:nvSpPr>
        <p:spPr/>
        <p:txBody>
          <a:bodyPr/>
          <a:lstStyle/>
          <a:p>
            <a:r>
              <a:rPr lang="en-US" dirty="0" smtClean="0"/>
              <a:t>1. Focus on people more than on things.</a:t>
            </a:r>
          </a:p>
          <a:p>
            <a:r>
              <a:rPr lang="en-US" dirty="0" smtClean="0"/>
              <a:t>2. Include feelings as well as facts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Focus on People more than on things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Version 1- ‘Alternatives in pension Planning’ presents four popular pension plans, each with advantages and disadvantages. The report evaluates the plans in relation to specific company needs. The report is clear and ready.</a:t>
            </a:r>
          </a:p>
          <a:p>
            <a:r>
              <a:rPr lang="en-US" dirty="0" smtClean="0"/>
              <a:t>Version 2- Thank you, </a:t>
            </a:r>
            <a:r>
              <a:rPr lang="en-US" dirty="0" err="1" smtClean="0"/>
              <a:t>Sujata</a:t>
            </a:r>
            <a:r>
              <a:rPr lang="en-US" dirty="0" smtClean="0"/>
              <a:t>, for your good work in ‘Alternatives in Pension Planning.’ You’ve analyzed the four competing plans in a clear, orderly way – just what we need to help us choose the best plan for our company.</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Showing a warm friendly tone</a:t>
            </a:r>
            <a:endParaRPr lang="en-US" dirty="0"/>
          </a:p>
        </p:txBody>
      </p:sp>
      <p:sp>
        <p:nvSpPr>
          <p:cNvPr id="3" name="Content Placeholder 2"/>
          <p:cNvSpPr>
            <a:spLocks noGrp="1"/>
          </p:cNvSpPr>
          <p:nvPr>
            <p:ph sz="quarter" idx="1"/>
          </p:nvPr>
        </p:nvSpPr>
        <p:spPr/>
        <p:txBody>
          <a:bodyPr/>
          <a:lstStyle/>
          <a:p>
            <a:r>
              <a:rPr lang="en-US" dirty="0" smtClean="0"/>
              <a:t>Not- We will meet at 3 P.M.</a:t>
            </a:r>
          </a:p>
          <a:p>
            <a:r>
              <a:rPr lang="en-US" dirty="0" smtClean="0"/>
              <a:t>Instead – I look forward to talking with you at our 3 P.M. meeting.</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Components of a letter</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Letter Head </a:t>
            </a:r>
          </a:p>
          <a:p>
            <a:r>
              <a:rPr lang="en-US" dirty="0" smtClean="0"/>
              <a:t>Date</a:t>
            </a:r>
          </a:p>
          <a:p>
            <a:r>
              <a:rPr lang="en-US" dirty="0" smtClean="0"/>
              <a:t>Inside Address </a:t>
            </a:r>
          </a:p>
          <a:p>
            <a:r>
              <a:rPr lang="en-US" dirty="0" smtClean="0"/>
              <a:t>Subject Statement (Optional)</a:t>
            </a:r>
          </a:p>
          <a:p>
            <a:r>
              <a:rPr lang="en-US" dirty="0" smtClean="0"/>
              <a:t>Attention Line (Optional)</a:t>
            </a:r>
          </a:p>
          <a:p>
            <a:r>
              <a:rPr lang="en-US" dirty="0" smtClean="0"/>
              <a:t>Salutation</a:t>
            </a:r>
          </a:p>
          <a:p>
            <a:r>
              <a:rPr lang="en-US" dirty="0" smtClean="0"/>
              <a:t>The  Body of the letter</a:t>
            </a:r>
          </a:p>
          <a:p>
            <a:r>
              <a:rPr lang="en-US" dirty="0" smtClean="0"/>
              <a:t>Complimentary Close </a:t>
            </a:r>
          </a:p>
          <a:p>
            <a:r>
              <a:rPr lang="en-US" dirty="0" smtClean="0"/>
              <a:t>Writer’s signed and typed names</a:t>
            </a:r>
          </a:p>
          <a:p>
            <a:r>
              <a:rPr lang="en-US" dirty="0" smtClean="0"/>
              <a:t>Reference initials (Optional)</a:t>
            </a:r>
          </a:p>
          <a:p>
            <a:r>
              <a:rPr lang="en-US" dirty="0" smtClean="0"/>
              <a:t>Enclosures (Optional)</a:t>
            </a:r>
          </a:p>
          <a:p>
            <a:r>
              <a:rPr lang="en-US" smtClean="0"/>
              <a:t>Copy </a:t>
            </a:r>
            <a:r>
              <a:rPr lang="en-US" smtClean="0"/>
              <a:t>notation</a:t>
            </a:r>
            <a:r>
              <a:rPr lang="en-US" smtClean="0"/>
              <a:t> </a:t>
            </a:r>
            <a:r>
              <a:rPr lang="en-US" dirty="0" smtClean="0"/>
              <a:t>(Optional)</a:t>
            </a:r>
          </a:p>
          <a:p>
            <a:r>
              <a:rPr lang="en-US" dirty="0" smtClean="0"/>
              <a:t>Postscript (Optional)</a:t>
            </a:r>
          </a:p>
          <a:p>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 the Letter</a:t>
            </a:r>
            <a:endParaRPr lang="en-US" dirty="0"/>
          </a:p>
        </p:txBody>
      </p:sp>
      <p:sp>
        <p:nvSpPr>
          <p:cNvPr id="3" name="Content Placeholder 2"/>
          <p:cNvSpPr>
            <a:spLocks noGrp="1"/>
          </p:cNvSpPr>
          <p:nvPr>
            <p:ph sz="quarter" idx="1"/>
          </p:nvPr>
        </p:nvSpPr>
        <p:spPr/>
        <p:txBody>
          <a:bodyPr>
            <a:normAutofit/>
          </a:bodyPr>
          <a:lstStyle/>
          <a:p>
            <a:r>
              <a:rPr lang="en-US" dirty="0" smtClean="0"/>
              <a:t>Avoid Obvious Opening Statements</a:t>
            </a:r>
          </a:p>
          <a:p>
            <a:r>
              <a:rPr lang="en-US" dirty="0" smtClean="0"/>
              <a:t>E.g.- I have before me your letter of the 10</a:t>
            </a:r>
            <a:r>
              <a:rPr lang="en-US" baseline="30000" dirty="0" smtClean="0"/>
              <a:t>th</a:t>
            </a:r>
            <a:r>
              <a:rPr lang="en-US" dirty="0" smtClean="0"/>
              <a:t> in which you asked me for a letter of reference concerning Mr. Gupta who is applying for the position of General Manager for your company.</a:t>
            </a:r>
          </a:p>
          <a:p>
            <a:r>
              <a:rPr lang="en-US" dirty="0" smtClean="0"/>
              <a:t>Instead write: It is a pleasure to recommend Mr. Gupta for the position of General Manager of your company.</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The manager writes: ‘The Everest Peak project shows some promise’.</a:t>
            </a:r>
          </a:p>
          <a:p>
            <a:r>
              <a:rPr lang="en-US" dirty="0" smtClean="0"/>
              <a:t>The reader interprets: ‘The project sounds tentative, iffy.’</a:t>
            </a:r>
          </a:p>
          <a:p>
            <a:r>
              <a:rPr lang="en-US" dirty="0" smtClean="0"/>
              <a:t>The manager writes: ‘You’ll probably share my excitement about the potential of the Everest Peak project.’</a:t>
            </a:r>
          </a:p>
          <a:p>
            <a:r>
              <a:rPr lang="en-US" dirty="0" smtClean="0"/>
              <a:t>The reader interprets: ‘Excited? There’s something worth looking into here.’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Avoid :</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dirty="0" smtClean="0"/>
              <a:t>Trite Expressions:</a:t>
            </a:r>
          </a:p>
          <a:p>
            <a:r>
              <a:rPr lang="en-US" dirty="0" smtClean="0"/>
              <a:t>We wish to take this opportunity to thank you…</a:t>
            </a:r>
          </a:p>
          <a:p>
            <a:r>
              <a:rPr lang="en-US" dirty="0" smtClean="0"/>
              <a:t>This letter is a response to your enquiry of…</a:t>
            </a:r>
          </a:p>
          <a:p>
            <a:r>
              <a:rPr lang="en-US" dirty="0" smtClean="0"/>
              <a:t>We have received your recent correspondence and have given it due consideration…</a:t>
            </a:r>
          </a:p>
          <a:p>
            <a:r>
              <a:rPr lang="en-US" dirty="0" smtClean="0"/>
              <a:t>This will acknowledge receipt of…</a:t>
            </a:r>
          </a:p>
          <a:p>
            <a:r>
              <a:rPr lang="en-US" dirty="0" smtClean="0"/>
              <a:t>Referring to our telephone conversation of…</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 Pronoun</a:t>
            </a:r>
            <a:endParaRPr lang="en-US" dirty="0"/>
          </a:p>
        </p:txBody>
      </p:sp>
      <p:sp>
        <p:nvSpPr>
          <p:cNvPr id="3" name="Content Placeholder 2"/>
          <p:cNvSpPr>
            <a:spLocks noGrp="1"/>
          </p:cNvSpPr>
          <p:nvPr>
            <p:ph sz="quarter" idx="1"/>
          </p:nvPr>
        </p:nvSpPr>
        <p:spPr/>
        <p:txBody>
          <a:bodyPr/>
          <a:lstStyle/>
          <a:p>
            <a:r>
              <a:rPr lang="en-US" dirty="0" smtClean="0"/>
              <a:t>E.g.- We have your letter of August 27 and enclosed </a:t>
            </a:r>
            <a:r>
              <a:rPr lang="en-US" dirty="0" err="1" smtClean="0"/>
              <a:t>cheque</a:t>
            </a:r>
            <a:endParaRPr lang="en-US" dirty="0" smtClean="0"/>
          </a:p>
          <a:p>
            <a:r>
              <a:rPr lang="en-US" dirty="0" smtClean="0"/>
              <a:t>Instead write: Thank you for the </a:t>
            </a:r>
            <a:r>
              <a:rPr lang="en-US" dirty="0" err="1" smtClean="0"/>
              <a:t>cheque</a:t>
            </a:r>
            <a:r>
              <a:rPr lang="en-US" dirty="0" smtClean="0"/>
              <a:t> of Rs 15000/- enclosed with your letter of Aug 27.</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Autofit/>
          </a:bodyPr>
          <a:lstStyle/>
          <a:p>
            <a:r>
              <a:rPr lang="en-US" sz="3200" dirty="0" smtClean="0">
                <a:latin typeface="Times New Roman" pitchFamily="18" charset="0"/>
                <a:cs typeface="Times New Roman" pitchFamily="18" charset="0"/>
              </a:rPr>
              <a:t>Strategies for writing the Body of a  Letter</a:t>
            </a:r>
            <a:br>
              <a:rPr lang="en-US" sz="3200"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a:bodyPr>
          <a:lstStyle/>
          <a:p>
            <a:r>
              <a:rPr lang="en-US" dirty="0" smtClean="0"/>
              <a:t>State the main Business, Purpose, or subject matter right away.</a:t>
            </a:r>
          </a:p>
          <a:p>
            <a:r>
              <a:rPr lang="en-US" dirty="0" smtClean="0"/>
              <a:t>Keep the paragraphs short</a:t>
            </a:r>
          </a:p>
          <a:p>
            <a:r>
              <a:rPr lang="en-US" dirty="0" smtClean="0"/>
              <a:t>Provide topic indicators in the beginning of Par- </a:t>
            </a:r>
          </a:p>
          <a:p>
            <a:r>
              <a:rPr lang="en-US" dirty="0" err="1" smtClean="0"/>
              <a:t>agraphs</a:t>
            </a:r>
            <a:r>
              <a:rPr lang="en-US" dirty="0" smtClean="0"/>
              <a:t>.</a:t>
            </a:r>
          </a:p>
          <a:p>
            <a:r>
              <a:rPr lang="en-US" dirty="0" smtClean="0"/>
              <a:t>Place important information strategically</a:t>
            </a:r>
          </a:p>
          <a:p>
            <a:r>
              <a:rPr lang="en-US" dirty="0" smtClean="0"/>
              <a:t>Focus on the Recipient’s Needs, purpose, or interests instead of your own.</a:t>
            </a:r>
          </a:p>
          <a:p>
            <a:r>
              <a:rPr lang="en-US" dirty="0" smtClean="0"/>
              <a:t>Give an action ending whenever appropriate</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the Letter</a:t>
            </a:r>
            <a:endParaRPr lang="en-US" dirty="0"/>
          </a:p>
        </p:txBody>
      </p:sp>
      <p:sp>
        <p:nvSpPr>
          <p:cNvPr id="3" name="Content Placeholder 2"/>
          <p:cNvSpPr>
            <a:spLocks noGrp="1"/>
          </p:cNvSpPr>
          <p:nvPr>
            <p:ph sz="quarter" idx="1"/>
          </p:nvPr>
        </p:nvSpPr>
        <p:spPr/>
        <p:txBody>
          <a:bodyPr/>
          <a:lstStyle/>
          <a:p>
            <a:r>
              <a:rPr lang="en-US" dirty="0" smtClean="0"/>
              <a:t>Either to induce </a:t>
            </a:r>
            <a:r>
              <a:rPr lang="en-US" dirty="0" err="1" smtClean="0"/>
              <a:t>favourable</a:t>
            </a:r>
            <a:r>
              <a:rPr lang="en-US" dirty="0" smtClean="0"/>
              <a:t> action or to make a </a:t>
            </a:r>
            <a:r>
              <a:rPr lang="en-US" dirty="0" err="1" smtClean="0"/>
              <a:t>favourable</a:t>
            </a:r>
            <a:r>
              <a:rPr lang="en-US" dirty="0" smtClean="0"/>
              <a:t> impression on the reader</a:t>
            </a:r>
          </a:p>
          <a:p>
            <a:r>
              <a:rPr lang="en-US" dirty="0" smtClean="0"/>
              <a:t>We look forward to hearing from you soon</a:t>
            </a:r>
          </a:p>
          <a:p>
            <a:r>
              <a:rPr lang="en-US" dirty="0" smtClean="0"/>
              <a:t>Thanking you for your interest</a:t>
            </a:r>
          </a:p>
          <a:p>
            <a:r>
              <a:rPr lang="en-US" dirty="0" smtClean="0"/>
              <a:t>Hoping to hear from you soon</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Letter Wizards and Templates</a:t>
            </a:r>
            <a:endParaRPr lang="en-US" dirty="0"/>
          </a:p>
        </p:txBody>
      </p:sp>
      <p:sp>
        <p:nvSpPr>
          <p:cNvPr id="3" name="Content Placeholder 2"/>
          <p:cNvSpPr>
            <a:spLocks noGrp="1"/>
          </p:cNvSpPr>
          <p:nvPr>
            <p:ph sz="quarter" idx="1"/>
          </p:nvPr>
        </p:nvSpPr>
        <p:spPr/>
        <p:txBody>
          <a:bodyPr>
            <a:normAutofit fontScale="92500"/>
          </a:bodyPr>
          <a:lstStyle/>
          <a:p>
            <a:r>
              <a:rPr lang="en-US" dirty="0" smtClean="0"/>
              <a:t>Letter Templates – In MS word, click on ‘File’ and ‘New’  to get 3 types of letter templates.</a:t>
            </a:r>
          </a:p>
          <a:p>
            <a:r>
              <a:rPr lang="en-US" dirty="0" smtClean="0"/>
              <a:t>Letter Wizard </a:t>
            </a:r>
          </a:p>
          <a:p>
            <a:pPr lvl="1"/>
            <a:r>
              <a:rPr lang="en-US" dirty="0" smtClean="0"/>
              <a:t>Step 1 – Letter Format</a:t>
            </a:r>
          </a:p>
          <a:p>
            <a:pPr lvl="1"/>
            <a:r>
              <a:rPr lang="en-US" dirty="0" smtClean="0"/>
              <a:t>Step 2 – Recipient Info (Name, Add, Salutation</a:t>
            </a:r>
          </a:p>
          <a:p>
            <a:pPr lvl="1"/>
            <a:r>
              <a:rPr lang="en-US" dirty="0" smtClean="0"/>
              <a:t>Other Elements – (reference </a:t>
            </a:r>
            <a:r>
              <a:rPr lang="en-US" dirty="0" err="1" smtClean="0"/>
              <a:t>line,mailing</a:t>
            </a:r>
            <a:r>
              <a:rPr lang="en-US" dirty="0" smtClean="0"/>
              <a:t> instructions, an attention line, a subject line, and </a:t>
            </a:r>
            <a:r>
              <a:rPr lang="en-US" dirty="0" smtClean="0"/>
              <a:t>courtesy </a:t>
            </a:r>
            <a:r>
              <a:rPr lang="en-US" dirty="0" smtClean="0"/>
              <a:t>copies</a:t>
            </a:r>
          </a:p>
          <a:p>
            <a:pPr lvl="1"/>
            <a:r>
              <a:rPr lang="en-US" dirty="0" smtClean="0"/>
              <a:t>Sender Info – Sender’s name, return add, select from 13 complimentary closes including take care, best wishes, love, then click on ‘Finish’.</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Read the following postscript to a business letter addressed to a prospective client. Evaluate in writing the effect such a P.S. may have on its reader.</a:t>
            </a:r>
          </a:p>
          <a:p>
            <a:r>
              <a:rPr lang="en-US" dirty="0" smtClean="0"/>
              <a:t>P.S.  I forgot to mention the third advantage of our </a:t>
            </a:r>
            <a:r>
              <a:rPr lang="en-US" dirty="0" err="1" smtClean="0"/>
              <a:t>RiDex</a:t>
            </a:r>
            <a:r>
              <a:rPr lang="en-US" dirty="0" smtClean="0"/>
              <a:t> office systems: a 24-month guarantee, including repair labor or replacement. Sorry.</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Write an appropriate subject line for each of these situations</a:t>
            </a:r>
            <a:endParaRPr lang="en-US" sz="3200" dirty="0"/>
          </a:p>
        </p:txBody>
      </p:sp>
      <p:sp>
        <p:nvSpPr>
          <p:cNvPr id="3" name="Content Placeholder 2"/>
          <p:cNvSpPr>
            <a:spLocks noGrp="1"/>
          </p:cNvSpPr>
          <p:nvPr>
            <p:ph sz="quarter" idx="1"/>
          </p:nvPr>
        </p:nvSpPr>
        <p:spPr/>
        <p:txBody>
          <a:bodyPr>
            <a:normAutofit lnSpcReduction="10000"/>
          </a:bodyPr>
          <a:lstStyle/>
          <a:p>
            <a:r>
              <a:rPr lang="en-US" dirty="0" smtClean="0"/>
              <a:t>A. A letter informing the reader that his life insurance policy #29832 will expire soon, due to nonpayment of premium.</a:t>
            </a:r>
          </a:p>
          <a:p>
            <a:r>
              <a:rPr lang="en-US" dirty="0" smtClean="0"/>
              <a:t>B. A letter to a bank suggesting that a separate deposit window be opened for merchants from 3 P.M. to 5 P.M/ each workday.</a:t>
            </a:r>
          </a:p>
          <a:p>
            <a:r>
              <a:rPr lang="en-US" dirty="0" smtClean="0"/>
              <a:t>C. A letter to the company personnel director, requesting information on resource and referral programs for employees’ elderly relatives.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04800" y="304800"/>
            <a:ext cx="8534400" cy="64008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28600" y="180975"/>
            <a:ext cx="8686800" cy="649605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381000" y="328613"/>
            <a:ext cx="8458200" cy="620077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52400" y="228600"/>
            <a:ext cx="8763000" cy="640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Letter- Formats</a:t>
            </a:r>
            <a:endParaRPr lang="en-US" dirty="0"/>
          </a:p>
        </p:txBody>
      </p:sp>
      <p:sp>
        <p:nvSpPr>
          <p:cNvPr id="3" name="Content Placeholder 2"/>
          <p:cNvSpPr>
            <a:spLocks noGrp="1"/>
          </p:cNvSpPr>
          <p:nvPr>
            <p:ph sz="quarter" idx="1"/>
          </p:nvPr>
        </p:nvSpPr>
        <p:spPr/>
        <p:txBody>
          <a:bodyPr/>
          <a:lstStyle/>
          <a:p>
            <a:r>
              <a:rPr lang="en-US" dirty="0" smtClean="0"/>
              <a:t>Full-Block Format</a:t>
            </a:r>
          </a:p>
          <a:p>
            <a:r>
              <a:rPr lang="en-US" dirty="0" smtClean="0"/>
              <a:t>Modified Block Format</a:t>
            </a:r>
          </a:p>
          <a:p>
            <a:r>
              <a:rPr lang="en-US" dirty="0" smtClean="0"/>
              <a:t>Simplified Format </a:t>
            </a:r>
          </a:p>
          <a:p>
            <a:r>
              <a:rPr lang="en-US" dirty="0" smtClean="0"/>
              <a:t>Indented Format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04801" y="152400"/>
            <a:ext cx="8534400" cy="640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52400" y="228600"/>
            <a:ext cx="8686800" cy="6477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1283</TotalTime>
  <Words>946</Words>
  <Application>Microsoft Office PowerPoint</Application>
  <PresentationFormat>On-screen Show (4:3)</PresentationFormat>
  <Paragraphs>95</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Median</vt:lpstr>
      <vt:lpstr>Letter Components and Layout </vt:lpstr>
      <vt:lpstr> Components of a letter</vt:lpstr>
      <vt:lpstr>Slide 3</vt:lpstr>
      <vt:lpstr>Slide 4</vt:lpstr>
      <vt:lpstr>Slide 5</vt:lpstr>
      <vt:lpstr>Slide 6</vt:lpstr>
      <vt:lpstr>Letter- Formats</vt:lpstr>
      <vt:lpstr>Slide 8</vt:lpstr>
      <vt:lpstr>Slide 9</vt:lpstr>
      <vt:lpstr>Slide 10</vt:lpstr>
      <vt:lpstr>Slide 11</vt:lpstr>
      <vt:lpstr>Slide 12</vt:lpstr>
      <vt:lpstr>The six C’s of Business Letter Writing</vt:lpstr>
      <vt:lpstr>Reader’s point of View(Tone of the letter)</vt:lpstr>
      <vt:lpstr>Emphasizing You more than I</vt:lpstr>
      <vt:lpstr>…Some Examples</vt:lpstr>
      <vt:lpstr>Showing a Warm, friendly Tone</vt:lpstr>
      <vt:lpstr>Focus on People more than on things</vt:lpstr>
      <vt:lpstr>Showing a warm friendly tone</vt:lpstr>
      <vt:lpstr>Opening the Letter</vt:lpstr>
      <vt:lpstr>Slide 21</vt:lpstr>
      <vt:lpstr>Avoid : </vt:lpstr>
      <vt:lpstr>Personal Pronoun</vt:lpstr>
      <vt:lpstr>Strategies for writing the Body of a  Letter </vt:lpstr>
      <vt:lpstr>Closing the Letter</vt:lpstr>
      <vt:lpstr>Letter Wizards and Templates</vt:lpstr>
      <vt:lpstr>Slide 27</vt:lpstr>
      <vt:lpstr>Write an appropriate subject line for each of these situations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Letter Components and Layout</dc:title>
  <dc:creator>fac</dc:creator>
  <cp:lastModifiedBy>lnmiit</cp:lastModifiedBy>
  <cp:revision>107</cp:revision>
  <dcterms:created xsi:type="dcterms:W3CDTF">2006-08-16T00:00:00Z</dcterms:created>
  <dcterms:modified xsi:type="dcterms:W3CDTF">2015-08-19T08:22:32Z</dcterms:modified>
</cp:coreProperties>
</file>