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62" r:id="rId6"/>
    <p:sldId id="261" r:id="rId7"/>
    <p:sldId id="260" r:id="rId8"/>
    <p:sldId id="259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2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1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4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0086-F3AD-4C78-88A2-79855A6A9973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A1C91-E85B-496A-92FD-E74DCFC0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culturalinstitute/beta/u/0/project/indias-women-in-cul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cd.nic.in/BBBPScheme/main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x_selection#cite_note-sex_imbalances-1" TargetMode="External"/><Relationship Id="rId2" Type="http://schemas.openxmlformats.org/officeDocument/2006/relationships/hyperlink" Target="https://en.wikipedia.org/wiki/UNFP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x_selec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5834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GENDER ISSUES</a:t>
            </a:r>
            <a:endParaRPr lang="en-US" sz="5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Beena Gokhale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8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Mature Equality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Breadwinning and caregiving are of equal value to both men and women – Ann Marie Slaughter</a:t>
            </a:r>
          </a:p>
          <a:p>
            <a:r>
              <a:rPr lang="en-US" dirty="0" smtClean="0"/>
              <a:t>Focus on career, be ambitious and get  rid of culture of face-time – Sheryl Sandberg</a:t>
            </a:r>
          </a:p>
          <a:p>
            <a:r>
              <a:rPr lang="en-US" dirty="0" smtClean="0"/>
              <a:t>Work-Life balance for mother and father is equally important – Cathleen Gerson</a:t>
            </a:r>
          </a:p>
          <a:p>
            <a:r>
              <a:rPr lang="en-US" dirty="0" smtClean="0"/>
              <a:t>Family first – Stephen Bates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09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Perception about Women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Alarming gender gap in women leadership but for few exceptions</a:t>
            </a:r>
          </a:p>
          <a:p>
            <a:r>
              <a:rPr lang="en-US" dirty="0" smtClean="0"/>
              <a:t>Common stereotypes and beliefs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</a:rPr>
              <a:t>Men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akes charge, delegate problem solving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Dominant ambitious, rational, tough, self confident and aggressive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70C0"/>
                </a:solidFill>
              </a:rPr>
              <a:t>Women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ake care and inspire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Sensitive friendly and pleasant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Warm, whiny appreciative, sentimental, sympathetic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8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Way Ahead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Women are equally competent to handle any job</a:t>
            </a:r>
          </a:p>
          <a:p>
            <a:r>
              <a:rPr lang="en-US" dirty="0" smtClean="0"/>
              <a:t>These need not be exception but rather a routine affair (one Indira Gandhi or Margaret Thatcher is not enough)</a:t>
            </a:r>
          </a:p>
          <a:p>
            <a:r>
              <a:rPr lang="en-US" dirty="0" smtClean="0"/>
              <a:t>Nurturing women centric  opportunities and profile in corporate and political space dealing with policies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https://www.google.com/culturalinstitute/beta/u/0/project/indias-women-in-culture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9" y="365125"/>
            <a:ext cx="11822805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Ministry of Women &amp; Child Development</a:t>
            </a:r>
            <a:endParaRPr lang="en-US" sz="4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The objectives of this initiative are</a:t>
            </a:r>
            <a:r>
              <a:rPr lang="en-US" sz="3200" b="1" dirty="0" smtClean="0"/>
              <a:t>:</a:t>
            </a:r>
          </a:p>
          <a:p>
            <a:pPr marL="914400" lvl="2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 smtClean="0">
                <a:solidFill>
                  <a:srgbClr val="FF0000"/>
                </a:solidFill>
              </a:rPr>
              <a:t>Prevention </a:t>
            </a:r>
            <a:r>
              <a:rPr lang="en-US" sz="2800" b="1" dirty="0">
                <a:solidFill>
                  <a:srgbClr val="FF0000"/>
                </a:solidFill>
              </a:rPr>
              <a:t>of gender biased sex selective elimination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Ensuring </a:t>
            </a:r>
            <a:r>
              <a:rPr lang="en-US" sz="2800" b="1" dirty="0">
                <a:solidFill>
                  <a:srgbClr val="FF0000"/>
                </a:solidFill>
              </a:rPr>
              <a:t>survival &amp; protection of the girl child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/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Ensuring </a:t>
            </a:r>
            <a:r>
              <a:rPr lang="en-US" sz="2800" b="1" dirty="0">
                <a:solidFill>
                  <a:srgbClr val="FF0000"/>
                </a:solidFill>
              </a:rPr>
              <a:t>education and participation of the girl child</a:t>
            </a:r>
            <a:r>
              <a:rPr lang="en-US" sz="2800" b="1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6797" y="5420864"/>
            <a:ext cx="45227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hlinkClick r:id="rId2"/>
              </a:rPr>
              <a:t>http://wcd.nic.in/BBBPScheme/main.htm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328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115909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Sex Determination</a:t>
            </a:r>
            <a:endParaRPr lang="en-US" sz="4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9" y="1313645"/>
            <a:ext cx="11075830" cy="5331854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According to the </a:t>
            </a:r>
            <a:r>
              <a:rPr lang="en-US" dirty="0" smtClean="0">
                <a:effectLst/>
                <a:hlinkClick r:id="rId2" tooltip="UNFPA"/>
              </a:rPr>
              <a:t>United Nations Population Fund</a:t>
            </a:r>
            <a:r>
              <a:rPr lang="en-US" dirty="0" smtClean="0">
                <a:effectLst/>
              </a:rPr>
              <a:t>, the reasons behind sex selection are due to three factors and provide an understanding for sex ratio imbalances as well as to project future trends. The factors are:</a:t>
            </a:r>
          </a:p>
          <a:p>
            <a:pPr marL="457200" lvl="1" indent="0">
              <a:buNone/>
            </a:pPr>
            <a:r>
              <a:rPr lang="en-US" dirty="0" smtClean="0">
                <a:effectLst/>
              </a:rPr>
              <a:t>(1) A preference for sons which stems from household structures “in which girls and women have a marginal social, economic and symbolic position, and consequently enjoy fewer rights.”</a:t>
            </a:r>
            <a:r>
              <a:rPr lang="en-US" baseline="30000" dirty="0" smtClean="0">
                <a:effectLst/>
                <a:hlinkClick r:id="rId3"/>
              </a:rPr>
              <a:t>[1]</a:t>
            </a:r>
            <a:r>
              <a:rPr lang="en-US" dirty="0" smtClean="0">
                <a:effectLst/>
              </a:rPr>
              <a:t> These household structures also focus on security in which sons are expected to provide support to their parents throughout their life;</a:t>
            </a:r>
          </a:p>
          <a:p>
            <a:pPr marL="457200" lvl="1" indent="0">
              <a:buNone/>
            </a:pPr>
            <a:r>
              <a:rPr lang="en-US" dirty="0" smtClean="0">
                <a:effectLst/>
              </a:rPr>
              <a:t>(2) Technological growth of prenatal diagnosis which allows parents to know the sex of their unborn child; and</a:t>
            </a:r>
          </a:p>
          <a:p>
            <a:pPr marL="457200" lvl="1" indent="0">
              <a:buNone/>
            </a:pPr>
            <a:r>
              <a:rPr lang="en-US" dirty="0" smtClean="0">
                <a:effectLst/>
              </a:rPr>
              <a:t>(3) Low fertility which increases the need for sex selection by reducing the probability of having a son in smaller families.</a:t>
            </a:r>
          </a:p>
          <a:p>
            <a:pPr marL="457200" lvl="1" indent="0">
              <a:buNone/>
            </a:pPr>
            <a:endParaRPr lang="en-US" dirty="0" smtClean="0">
              <a:effectLst/>
            </a:endParaRPr>
          </a:p>
          <a:p>
            <a:pPr marL="457200" lvl="1" indent="0">
              <a:buNone/>
            </a:pPr>
            <a:r>
              <a:rPr lang="en-US" dirty="0" smtClean="0">
                <a:effectLst/>
                <a:hlinkClick r:id="rId4"/>
              </a:rPr>
              <a:t>https://en.wikipedia.org/wiki/Sex_selection</a:t>
            </a:r>
            <a:endParaRPr lang="en-US" dirty="0" smtClean="0">
              <a:effectLst/>
            </a:endParaRPr>
          </a:p>
          <a:p>
            <a:pPr marL="457200" lvl="1" indent="0">
              <a:buNone/>
            </a:pPr>
            <a:endParaRPr lang="en-US" dirty="0" smtClean="0">
              <a:effectLst/>
            </a:endParaRPr>
          </a:p>
          <a:p>
            <a:pPr marL="457200" lvl="1" indent="0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78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Female </a:t>
            </a:r>
            <a:r>
              <a:rPr lang="en-US" sz="4000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Foeticide</a:t>
            </a:r>
            <a:endParaRPr lang="en-US" sz="4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Male - Female child is an outcome of x-y chromosome for which primarily man is responsible </a:t>
            </a:r>
          </a:p>
          <a:p>
            <a:r>
              <a:rPr lang="en-US" dirty="0" smtClean="0"/>
              <a:t>Girls will leave home after marriage and hence less useful to the parents household, </a:t>
            </a:r>
          </a:p>
          <a:p>
            <a:r>
              <a:rPr lang="en-US" dirty="0" smtClean="0"/>
              <a:t>Boys will take care of old parents later – really? (</a:t>
            </a:r>
            <a:r>
              <a:rPr lang="en-US" dirty="0" err="1" smtClean="0"/>
              <a:t>Bagwan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Patriarchal society with all power in the hands of man</a:t>
            </a:r>
            <a:endParaRPr lang="en-US" dirty="0" smtClean="0"/>
          </a:p>
          <a:p>
            <a:r>
              <a:rPr lang="en-US" dirty="0" smtClean="0"/>
              <a:t>Traditional Belief: Man&gt; Provider, Protector – Woman&gt; Procreator, Caregiver (Me Tarzan - You Jane)</a:t>
            </a:r>
          </a:p>
          <a:p>
            <a:r>
              <a:rPr lang="en-US" dirty="0" smtClean="0"/>
              <a:t>Role reversal?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6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Violence against women</a:t>
            </a:r>
            <a:endParaRPr lang="en-US" sz="4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Malnutrition</a:t>
            </a:r>
          </a:p>
          <a:p>
            <a:r>
              <a:rPr lang="en-US" dirty="0" smtClean="0"/>
              <a:t>Lack of independence</a:t>
            </a:r>
            <a:endParaRPr lang="en-US" dirty="0" smtClean="0"/>
          </a:p>
          <a:p>
            <a:r>
              <a:rPr lang="en-US" dirty="0" smtClean="0"/>
              <a:t>Controlling &amp; dominating mind, soul and body</a:t>
            </a:r>
          </a:p>
          <a:p>
            <a:r>
              <a:rPr lang="en-US" dirty="0" smtClean="0"/>
              <a:t>Intimidation, threat, eve teasing</a:t>
            </a:r>
          </a:p>
          <a:p>
            <a:r>
              <a:rPr lang="en-US" dirty="0" smtClean="0"/>
              <a:t>Acid attacks, molesting …</a:t>
            </a:r>
          </a:p>
          <a:p>
            <a:r>
              <a:rPr lang="en-US" dirty="0" smtClean="0"/>
              <a:t>Sexual &amp; emotional abuse, harassment through social media</a:t>
            </a:r>
          </a:p>
          <a:p>
            <a:r>
              <a:rPr lang="en-US" dirty="0" smtClean="0"/>
              <a:t>Increased violence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8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Honor Killing</a:t>
            </a:r>
            <a:endParaRPr lang="en-US" sz="4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Homicide of a member of a family for not agreeing </a:t>
            </a:r>
          </a:p>
          <a:p>
            <a:r>
              <a:rPr lang="en-US" dirty="0" smtClean="0"/>
              <a:t>False ideas about superiority</a:t>
            </a:r>
          </a:p>
          <a:p>
            <a:r>
              <a:rPr lang="en-US" dirty="0" smtClean="0"/>
              <a:t>Fundamentalism, dogmatic ideas, religious &amp; cultural beliefs …</a:t>
            </a:r>
          </a:p>
          <a:p>
            <a:r>
              <a:rPr lang="en-US" dirty="0" smtClean="0"/>
              <a:t>Are these against basic human rights?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5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Current Scenario</a:t>
            </a:r>
            <a:endParaRPr lang="en-US" sz="40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Discriminatory emphasis on boys &amp; girls education, Parochial Societal outlook, Dowry issues…</a:t>
            </a:r>
          </a:p>
          <a:p>
            <a:r>
              <a:rPr lang="en-US" dirty="0" smtClean="0"/>
              <a:t>Implicit &amp; explicit segregation</a:t>
            </a:r>
          </a:p>
          <a:p>
            <a:r>
              <a:rPr lang="en-US" dirty="0" smtClean="0"/>
              <a:t>Enhanced crime rate against women</a:t>
            </a:r>
          </a:p>
          <a:p>
            <a:r>
              <a:rPr lang="en-US" dirty="0" smtClean="0"/>
              <a:t>Protecting and safeguarding an uphill task</a:t>
            </a:r>
          </a:p>
          <a:p>
            <a:r>
              <a:rPr lang="en-US" dirty="0" smtClean="0"/>
              <a:t>Woman empowerment and equal rights</a:t>
            </a:r>
          </a:p>
          <a:p>
            <a:r>
              <a:rPr lang="en-US" dirty="0" smtClean="0"/>
              <a:t>Power of 49!</a:t>
            </a:r>
          </a:p>
          <a:p>
            <a:r>
              <a:rPr lang="en-US" dirty="0" smtClean="0"/>
              <a:t>33% Reservation in statutory bodies?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9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Boy-Girl Relationship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Who is buddy?</a:t>
            </a:r>
          </a:p>
          <a:p>
            <a:r>
              <a:rPr lang="en-US" dirty="0" smtClean="0"/>
              <a:t>It is natural!</a:t>
            </a:r>
          </a:p>
          <a:p>
            <a:r>
              <a:rPr lang="en-US" dirty="0" smtClean="0"/>
              <a:t>Is it only physical or otherwise?</a:t>
            </a:r>
          </a:p>
          <a:p>
            <a:r>
              <a:rPr lang="en-US" dirty="0" smtClean="0"/>
              <a:t>What attracts – equal or opposite?</a:t>
            </a:r>
          </a:p>
          <a:p>
            <a:r>
              <a:rPr lang="en-US" dirty="0" smtClean="0"/>
              <a:t>Mixed relationship</a:t>
            </a:r>
          </a:p>
          <a:p>
            <a:r>
              <a:rPr lang="en-US" dirty="0" smtClean="0"/>
              <a:t>No two individuals are identical</a:t>
            </a:r>
          </a:p>
          <a:p>
            <a:r>
              <a:rPr lang="en-US" dirty="0" smtClean="0"/>
              <a:t>Physical, emotional, intellectual maturity is the foundation of long lasting relationship</a:t>
            </a:r>
          </a:p>
          <a:p>
            <a:r>
              <a:rPr lang="en-US" dirty="0" smtClean="0"/>
              <a:t>Casual Acquaintance, Comradery, Friendship… </a:t>
            </a:r>
          </a:p>
          <a:p>
            <a:r>
              <a:rPr lang="en-US" dirty="0" smtClean="0"/>
              <a:t>Mutual trust, respect &amp; confidence is essential</a:t>
            </a:r>
          </a:p>
          <a:p>
            <a:r>
              <a:rPr lang="en-US" dirty="0" smtClean="0"/>
              <a:t>Just friends (cousin), romantic, plutonic…</a:t>
            </a:r>
          </a:p>
        </p:txBody>
      </p:sp>
    </p:spTree>
    <p:extLst>
      <p:ext uri="{BB962C8B-B14F-4D97-AF65-F5344CB8AC3E}">
        <p14:creationId xmlns:p14="http://schemas.microsoft.com/office/powerpoint/2010/main" val="339209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03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Discord &amp; Alternatives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6"/>
            <a:ext cx="10515600" cy="4351338"/>
          </a:xfrm>
        </p:spPr>
        <p:txBody>
          <a:bodyPr/>
          <a:lstStyle/>
          <a:p>
            <a:r>
              <a:rPr lang="en-US" dirty="0" smtClean="0"/>
              <a:t>Children out of wedlock</a:t>
            </a:r>
          </a:p>
          <a:p>
            <a:r>
              <a:rPr lang="en-US" dirty="0" smtClean="0"/>
              <a:t>Grounds for discontent </a:t>
            </a:r>
          </a:p>
          <a:p>
            <a:r>
              <a:rPr lang="en-US" dirty="0" smtClean="0"/>
              <a:t>Suspicion and ultimate disaster</a:t>
            </a:r>
          </a:p>
          <a:p>
            <a:r>
              <a:rPr lang="en-US" dirty="0" smtClean="0"/>
              <a:t>Increased separation and divorce amongst married couples</a:t>
            </a:r>
          </a:p>
          <a:p>
            <a:r>
              <a:rPr lang="en-US" dirty="0" smtClean="0"/>
              <a:t>Live-in-relationships - legal view</a:t>
            </a:r>
          </a:p>
          <a:p>
            <a:r>
              <a:rPr lang="en-US" dirty="0" smtClean="0"/>
              <a:t>Martial violence</a:t>
            </a:r>
          </a:p>
          <a:p>
            <a:r>
              <a:rPr lang="en-US" dirty="0" smtClean="0"/>
              <a:t>Polygamy</a:t>
            </a:r>
          </a:p>
          <a:p>
            <a:r>
              <a:rPr lang="en-US" dirty="0" smtClean="0"/>
              <a:t>Bigotry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8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613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Wingdings</vt:lpstr>
      <vt:lpstr>Office Theme</vt:lpstr>
      <vt:lpstr>GENDER ISSUES</vt:lpstr>
      <vt:lpstr>Ministry of Women &amp; Child Development</vt:lpstr>
      <vt:lpstr>Sex Determination</vt:lpstr>
      <vt:lpstr>Female Foeticide</vt:lpstr>
      <vt:lpstr>Violence against women</vt:lpstr>
      <vt:lpstr>Honor Killing</vt:lpstr>
      <vt:lpstr>Current Scenario</vt:lpstr>
      <vt:lpstr>Boy-Girl Relationship</vt:lpstr>
      <vt:lpstr>Discord &amp; Alternatives</vt:lpstr>
      <vt:lpstr>Mature Equality</vt:lpstr>
      <vt:lpstr>Perception about Women</vt:lpstr>
      <vt:lpstr>Way Ahead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ISSUES</dc:title>
  <dc:creator>LNMIIT</dc:creator>
  <cp:lastModifiedBy>LNMIIT</cp:lastModifiedBy>
  <cp:revision>17</cp:revision>
  <dcterms:created xsi:type="dcterms:W3CDTF">2017-01-08T12:16:11Z</dcterms:created>
  <dcterms:modified xsi:type="dcterms:W3CDTF">2017-01-08T16:32:03Z</dcterms:modified>
</cp:coreProperties>
</file>