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2" r:id="rId3"/>
    <p:sldId id="313" r:id="rId4"/>
    <p:sldId id="317" r:id="rId5"/>
    <p:sldId id="314" r:id="rId6"/>
    <p:sldId id="315" r:id="rId7"/>
    <p:sldId id="318" r:id="rId8"/>
    <p:sldId id="316" r:id="rId9"/>
    <p:sldId id="325" r:id="rId10"/>
    <p:sldId id="326" r:id="rId11"/>
    <p:sldId id="319" r:id="rId12"/>
    <p:sldId id="320" r:id="rId13"/>
    <p:sldId id="322" r:id="rId14"/>
    <p:sldId id="321" r:id="rId15"/>
    <p:sldId id="327" r:id="rId16"/>
    <p:sldId id="329" r:id="rId17"/>
    <p:sldId id="328" r:id="rId18"/>
    <p:sldId id="323" r:id="rId19"/>
    <p:sldId id="324" r:id="rId20"/>
    <p:sldId id="31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2" autoAdjust="0"/>
    <p:restoredTop sz="92630" autoAdjust="0"/>
  </p:normalViewPr>
  <p:slideViewPr>
    <p:cSldViewPr>
      <p:cViewPr varScale="1">
        <p:scale>
          <a:sx n="64" d="100"/>
          <a:sy n="64" d="100"/>
        </p:scale>
        <p:origin x="11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1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59CE-43BD-4FF1-9E11-AC8C807AC514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25B5-00BE-4CFF-BABA-07723993F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AAB6-DE32-4CA8-856C-5FD7D8F51CC3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AEAF-8E47-4329-9B5F-842C012A8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AEAF-8E47-4329-9B5F-842C012A8A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AEAF-8E47-4329-9B5F-842C012A8A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838200"/>
            <a:ext cx="9143999" cy="1295400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7729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 err="1">
                <a:solidFill>
                  <a:srgbClr val="336699"/>
                </a:solidFill>
                <a:latin typeface="Helvetica" charset="0"/>
              </a:rPr>
              <a:t>Silberschatz</a:t>
            </a: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517" y="6613922"/>
            <a:ext cx="2694958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0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742" y="4015979"/>
            <a:ext cx="2336800" cy="1888331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6629400"/>
            <a:ext cx="9143999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1400" dirty="0">
                <a:solidFill>
                  <a:schemeClr val="tx1"/>
                </a:solidFill>
              </a:rPr>
              <a:t> 	    </a:t>
            </a:r>
            <a:r>
              <a:rPr kumimoji="0" lang="en-US" sz="1400" b="1" dirty="0">
                <a:solidFill>
                  <a:schemeClr val="tx1"/>
                </a:solidFill>
              </a:rPr>
              <a:t>Puneet</a:t>
            </a:r>
            <a:r>
              <a:rPr kumimoji="0" lang="en-US" sz="1400" b="1" baseline="0" dirty="0">
                <a:solidFill>
                  <a:schemeClr val="tx1"/>
                </a:solidFill>
              </a:rPr>
              <a:t> Kumar Jain       	            	       “Introduction to digital systems, </a:t>
            </a:r>
            <a:r>
              <a:rPr kumimoji="0" lang="en-US" sz="1400" b="1" baseline="0" dirty="0" err="1">
                <a:solidFill>
                  <a:schemeClr val="tx1"/>
                </a:solidFill>
              </a:rPr>
              <a:t>Ercegovac</a:t>
            </a:r>
            <a:r>
              <a:rPr kumimoji="0" lang="en-US" sz="1400" b="1" baseline="0" dirty="0">
                <a:solidFill>
                  <a:schemeClr val="tx1"/>
                </a:solidFill>
              </a:rPr>
              <a:t>, Lang, Moreno”</a:t>
            </a:r>
            <a:endParaRPr kumimoji="0"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29400"/>
            <a:ext cx="14478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LNMIIT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334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2" descr="Image result for lnmiit logo">
            <a:extLst>
              <a:ext uri="{FF2B5EF4-FFF2-40B4-BE49-F238E27FC236}">
                <a16:creationId xmlns:a16="http://schemas.microsoft.com/office/drawing/2014/main" id="{4AC1428C-57C1-4FF9-B01F-6AD754835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37241"/>
            <a:ext cx="1905000" cy="87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676400"/>
            <a:ext cx="4419600" cy="609600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r>
              <a:rPr kumimoji="0" lang="en-US" sz="4000" b="1" dirty="0">
                <a:latin typeface="+mj-lt"/>
                <a:cs typeface="Arial" pitchFamily="34" charset="0"/>
              </a:rPr>
              <a:t>	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629400"/>
            <a:ext cx="9143999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1400" dirty="0">
                <a:solidFill>
                  <a:schemeClr val="tx1"/>
                </a:solidFill>
              </a:rPr>
              <a:t>  	    </a:t>
            </a:r>
            <a:r>
              <a:rPr kumimoji="0" lang="en-US" sz="1400" b="1" dirty="0">
                <a:solidFill>
                  <a:schemeClr val="tx1"/>
                </a:solidFill>
              </a:rPr>
              <a:t>Puneet</a:t>
            </a:r>
            <a:r>
              <a:rPr kumimoji="0" lang="en-US" sz="1400" b="1" baseline="0" dirty="0">
                <a:solidFill>
                  <a:schemeClr val="tx1"/>
                </a:solidFill>
              </a:rPr>
              <a:t> Kumar Jain       	            	       “Introduction to digital systems, </a:t>
            </a:r>
            <a:r>
              <a:rPr kumimoji="0" lang="en-US" sz="1400" b="1" baseline="0" dirty="0" err="1">
                <a:solidFill>
                  <a:schemeClr val="tx1"/>
                </a:solidFill>
              </a:rPr>
              <a:t>Ercegovac</a:t>
            </a:r>
            <a:r>
              <a:rPr kumimoji="0" lang="en-US" sz="1400" b="1" baseline="0" dirty="0">
                <a:solidFill>
                  <a:schemeClr val="tx1"/>
                </a:solidFill>
              </a:rPr>
              <a:t>, Lang, Moreno”</a:t>
            </a:r>
            <a:endParaRPr kumimoji="0"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29400"/>
            <a:ext cx="14478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LNMIIT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0" y="1676401"/>
            <a:ext cx="4343400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>
              <a:defRPr sz="4000" b="1" cap="all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295400" y="3200400"/>
            <a:ext cx="6096000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1676400"/>
            <a:ext cx="4419600" cy="6096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629400"/>
            <a:ext cx="9143999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1400" dirty="0">
                <a:solidFill>
                  <a:schemeClr val="tx1"/>
                </a:solidFill>
              </a:rPr>
              <a:t>	        </a:t>
            </a:r>
            <a:r>
              <a:rPr kumimoji="0" lang="en-US" sz="1400" b="1" dirty="0">
                <a:solidFill>
                  <a:schemeClr val="tx1"/>
                </a:solidFill>
              </a:rPr>
              <a:t>Puneet</a:t>
            </a:r>
            <a:r>
              <a:rPr kumimoji="0" lang="en-US" sz="1400" b="1" baseline="0" dirty="0">
                <a:solidFill>
                  <a:schemeClr val="tx1"/>
                </a:solidFill>
              </a:rPr>
              <a:t> Kumar Jain                 	    </a:t>
            </a:r>
            <a:r>
              <a:rPr kumimoji="0" lang="en-US" sz="1400" baseline="0" dirty="0">
                <a:solidFill>
                  <a:schemeClr val="tx1"/>
                </a:solidFill>
              </a:rPr>
              <a:t>“Processing of heart sound signal for long term heart monitoring”</a:t>
            </a:r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629400"/>
            <a:ext cx="14478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IIT Jodhpur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838200"/>
            <a:ext cx="9372600" cy="1295400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Introduction to Digital Systems:</a:t>
            </a:r>
            <a:br>
              <a:rPr lang="en-IN" sz="4800" dirty="0">
                <a:solidFill>
                  <a:schemeClr val="bg1"/>
                </a:solidFill>
              </a:rPr>
            </a:br>
            <a:r>
              <a:rPr lang="en-IN" sz="3100" dirty="0">
                <a:solidFill>
                  <a:schemeClr val="bg1"/>
                </a:solidFill>
              </a:rPr>
              <a:t>Chapter 3: Combinational ICs-Characteristics and Capabilities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7391400" cy="1752600"/>
          </a:xfrm>
        </p:spPr>
        <p:txBody>
          <a:bodyPr>
            <a:normAutofit/>
          </a:bodyPr>
          <a:lstStyle/>
          <a:p>
            <a:r>
              <a:rPr lang="en-IN" b="1" dirty="0" err="1">
                <a:solidFill>
                  <a:schemeClr val="tx1"/>
                </a:solidFill>
              </a:rPr>
              <a:t>Puneet</a:t>
            </a:r>
            <a:r>
              <a:rPr lang="en-IN" b="1" dirty="0">
                <a:solidFill>
                  <a:schemeClr val="tx1"/>
                </a:solidFill>
              </a:rPr>
              <a:t> Kumar Jain</a:t>
            </a:r>
          </a:p>
          <a:p>
            <a:r>
              <a:rPr lang="en-IN" sz="2400" dirty="0">
                <a:solidFill>
                  <a:schemeClr val="tx1"/>
                </a:solidFill>
              </a:rPr>
              <a:t>CSE Department 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The LNM Institute of 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6477000"/>
            <a:ext cx="720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 book:  Introduction to digital systems, </a:t>
            </a:r>
            <a:r>
              <a:rPr lang="en-IN" dirty="0" err="1"/>
              <a:t>Ercegovac</a:t>
            </a:r>
            <a:r>
              <a:rPr lang="en-IN" dirty="0"/>
              <a:t>, Lang, Moreno</a:t>
            </a:r>
          </a:p>
        </p:txBody>
      </p:sp>
      <p:pic>
        <p:nvPicPr>
          <p:cNvPr id="7" name="Picture 2" descr="Image result for lnmiit logo">
            <a:extLst>
              <a:ext uri="{FF2B5EF4-FFF2-40B4-BE49-F238E27FC236}">
                <a16:creationId xmlns:a16="http://schemas.microsoft.com/office/drawing/2014/main" id="{7DDA4CA2-19C7-4653-A0F2-C51D565B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20" y="2602840"/>
            <a:ext cx="3621722" cy="16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66EDD9-72D0-4F61-8270-0F8EAE0A2A7F}"/>
              </a:ext>
            </a:extLst>
          </p:cNvPr>
          <p:cNvSpPr/>
          <p:nvPr/>
        </p:nvSpPr>
        <p:spPr>
          <a:xfrm>
            <a:off x="1219200" y="6107668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 slides: http://web.cs.ucla.edu/Logic_Design/SLPDF/ch3.pdf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switching function?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0"/>
            <a:ext cx="5486400" cy="32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2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BBCF1B-D2B2-4371-AE9E-9EBCCDB0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Time taken by a gate to attain the output corresponding to the change of voltage at any of its inputs. </a:t>
            </a:r>
          </a:p>
          <a:p>
            <a:pPr lvl="1"/>
            <a:r>
              <a:rPr lang="en-IN" sz="2000" dirty="0"/>
              <a:t>Reasons:</a:t>
            </a:r>
          </a:p>
          <a:p>
            <a:pPr lvl="2"/>
            <a:r>
              <a:rPr lang="en-IN" sz="2000" dirty="0"/>
              <a:t>Delay of the switch</a:t>
            </a:r>
          </a:p>
          <a:p>
            <a:pPr lvl="2"/>
            <a:r>
              <a:rPr lang="en-IN" sz="2000" dirty="0"/>
              <a:t>The capacitance of the circuit elements and of the connections</a:t>
            </a:r>
          </a:p>
          <a:p>
            <a:endParaRPr lang="en-IN" sz="2400" dirty="0"/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5CA0E9-07AD-4354-A1FE-589DB5E6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Propagation delay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804AD-9A33-4662-B9E3-C9073B97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868055"/>
            <a:ext cx="5698435" cy="3532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A7E0DF-0E1A-4137-B04E-9568E4F73BCC}"/>
              </a:ext>
            </a:extLst>
          </p:cNvPr>
          <p:cNvSpPr/>
          <p:nvPr/>
        </p:nvSpPr>
        <p:spPr>
          <a:xfrm>
            <a:off x="381000" y="3048000"/>
            <a:ext cx="3009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err="1"/>
              <a:t>T</a:t>
            </a:r>
            <a:r>
              <a:rPr lang="en-IN" sz="2000" baseline="-25000" dirty="0" err="1"/>
              <a:t>pLH</a:t>
            </a:r>
            <a:r>
              <a:rPr lang="en-IN" sz="2000" baseline="-25000" dirty="0"/>
              <a:t> </a:t>
            </a:r>
            <a:r>
              <a:rPr lang="en-IN" sz="2000" dirty="0"/>
              <a:t>propagation delay when output signal changes from LOW to HIGH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err="1"/>
              <a:t>T</a:t>
            </a:r>
            <a:r>
              <a:rPr lang="en-IN" sz="2000" baseline="-25000" dirty="0" err="1"/>
              <a:t>pHL</a:t>
            </a:r>
            <a:r>
              <a:rPr lang="en-IN" sz="2000" baseline="-25000" dirty="0"/>
              <a:t> </a:t>
            </a:r>
            <a:r>
              <a:rPr lang="en-IN" sz="2000" dirty="0"/>
              <a:t>propagation delay when output signal changes from HIGH to LOW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2222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4754D8-6FC7-4355-9AFA-89F3BDBB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Transition time: </a:t>
            </a:r>
          </a:p>
          <a:p>
            <a:pPr lvl="1"/>
            <a:r>
              <a:rPr lang="en-IN" sz="2000" dirty="0" err="1"/>
              <a:t>T</a:t>
            </a:r>
            <a:r>
              <a:rPr lang="en-IN" sz="2000" baseline="-25000" dirty="0" err="1"/>
              <a:t>r</a:t>
            </a:r>
            <a:r>
              <a:rPr lang="en-IN" sz="2000" dirty="0"/>
              <a:t> (rising): transition time from LOW to HIGH</a:t>
            </a:r>
          </a:p>
          <a:p>
            <a:pPr lvl="1"/>
            <a:r>
              <a:rPr lang="en-IN" sz="2000" dirty="0" err="1"/>
              <a:t>T</a:t>
            </a:r>
            <a:r>
              <a:rPr lang="en-IN" sz="2000" baseline="-25000" dirty="0" err="1"/>
              <a:t>f</a:t>
            </a:r>
            <a:r>
              <a:rPr lang="en-IN" sz="2000" dirty="0"/>
              <a:t> (falling): transition time from HIGH to LOW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2EF80-6673-4D95-8C4F-529DD7FF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333DE-A20E-43DC-BBDE-CF746B72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749949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1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D77E9-FF7A-4B09-99D2-98150826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Noise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7C32F-6FE7-4E3D-A9C9-C4E4B797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0" y="1066800"/>
            <a:ext cx="7815179" cy="3966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16911-5CB7-4714-8019-FC862843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54" y="5284304"/>
            <a:ext cx="429989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6BF4B1-C7CA-48E4-B0B7-F0202CC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 of 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F64CA-5BF7-4FEB-B2ED-C020B691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894753"/>
            <a:ext cx="2971800" cy="2456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CE7987-54D5-488C-B5B9-D4C42A93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8400"/>
            <a:ext cx="5578651" cy="320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8CE14-2C89-47A8-BECA-5518EEEAC2A2}"/>
              </a:ext>
            </a:extLst>
          </p:cNvPr>
          <p:cNvSpPr/>
          <p:nvPr/>
        </p:nvSpPr>
        <p:spPr>
          <a:xfrm>
            <a:off x="1600200" y="990600"/>
            <a:ext cx="382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EQUIVALENT CIRCUIT FOR GATE INPUT.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20D6E-AC2E-45AA-A35A-94F024F50D67}"/>
              </a:ext>
            </a:extLst>
          </p:cNvPr>
          <p:cNvSpPr/>
          <p:nvPr/>
        </p:nvSpPr>
        <p:spPr>
          <a:xfrm>
            <a:off x="6553200" y="4591393"/>
            <a:ext cx="2769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SS12"/>
              </a:rPr>
              <a:t>EFFECT OF LOAD ON PROPAGATION DELAY.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F0CE2-D342-44E1-AA9F-0438A0866E8F}"/>
              </a:ext>
            </a:extLst>
          </p:cNvPr>
          <p:cNvSpPr txBox="1"/>
          <p:nvPr/>
        </p:nvSpPr>
        <p:spPr>
          <a:xfrm>
            <a:off x="4208286" y="1531379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Static load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2661C-F84B-4CAC-968B-85004F594D2F}"/>
              </a:ext>
            </a:extLst>
          </p:cNvPr>
          <p:cNvSpPr txBox="1"/>
          <p:nvPr/>
        </p:nvSpPr>
        <p:spPr>
          <a:xfrm>
            <a:off x="4208286" y="290666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Dynamic load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22A1DE-EDC9-4CCD-BF4D-E289E84E1C5F}"/>
              </a:ext>
            </a:extLst>
          </p:cNvPr>
          <p:cNvCxnSpPr>
            <a:cxnSpLocks/>
          </p:cNvCxnSpPr>
          <p:nvPr/>
        </p:nvCxnSpPr>
        <p:spPr>
          <a:xfrm>
            <a:off x="5421952" y="1711579"/>
            <a:ext cx="1944000" cy="265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FD5EC2-68AC-4098-B507-9519AE1AC1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20238" y="2387127"/>
            <a:ext cx="985362" cy="704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6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65AD4D-BB19-41CF-AF7E-0FED738B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Output load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BCCAF7-9509-4431-BB4F-9A1F97EB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6EC6E-ED9D-4DBB-9D05-1829D2C2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85" y="1323561"/>
            <a:ext cx="3967030" cy="46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7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06750-17F1-4F66-963D-CD02EC891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IN" sz="2400" dirty="0" err="1"/>
              <a:t>Fanin</a:t>
            </a:r>
            <a:r>
              <a:rPr lang="en-IN" sz="2400" dirty="0"/>
              <a:t>: Number of inputs to a gate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Fanout: Maximum load which can be connected to the output of the gate (12 standard load)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EC3C7A-68AB-4380-A444-AC8FE15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Fanin</a:t>
            </a:r>
            <a:r>
              <a:rPr lang="en-IN" dirty="0"/>
              <a:t>, fanout</a:t>
            </a:r>
          </a:p>
        </p:txBody>
      </p:sp>
    </p:spTree>
    <p:extLst>
      <p:ext uri="{BB962C8B-B14F-4D97-AF65-F5344CB8AC3E}">
        <p14:creationId xmlns:p14="http://schemas.microsoft.com/office/powerpoint/2010/main" val="200335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188E21-5133-4F97-BB7C-7A30587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4038599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Power is consumed in electronic components as a result of the current flowing through resistance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power has to be generated by power supplies and must be dissipated from chip.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Dissipation requirement limits the density of components in a system.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There is a relationship among power consumption and speed of a circuit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F29E35-2D38-4AF8-BA47-217D55F9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dissipation</a:t>
            </a:r>
          </a:p>
        </p:txBody>
      </p:sp>
    </p:spTree>
    <p:extLst>
      <p:ext uri="{BB962C8B-B14F-4D97-AF65-F5344CB8AC3E}">
        <p14:creationId xmlns:p14="http://schemas.microsoft.com/office/powerpoint/2010/main" val="136995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BF9D01-2CE6-4A7D-AE16-1D4ECD6A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state drivers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F44BC-1D33-4AFD-9376-AC921FF4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66800"/>
            <a:ext cx="3347438" cy="197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1B71A-CBF9-4755-B0D9-C0597165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24" y="3219592"/>
            <a:ext cx="7490751" cy="30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3666B3-DEC8-4600-A9B8-23F31E1C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three state buffer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C6E47-1EC3-497C-9034-105A23B4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1" y="1143000"/>
            <a:ext cx="4260272" cy="437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B8449-434D-4C50-B13B-275EA880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68" y="1143000"/>
            <a:ext cx="4126832" cy="426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566CA6-1603-4AF0-8309-AFD7BB00C9C1}"/>
              </a:ext>
            </a:extLst>
          </p:cNvPr>
          <p:cNvSpPr/>
          <p:nvPr/>
        </p:nvSpPr>
        <p:spPr>
          <a:xfrm>
            <a:off x="2159668" y="59436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SS12"/>
              </a:rPr>
              <a:t>GATE NETWORK FOR SELECTING A MODULE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7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8FE3A-8B4B-48D5-9AC3-B44F5494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Representation of 0 and 1 by electrical signals</a:t>
            </a:r>
          </a:p>
          <a:p>
            <a:pPr lvl="1"/>
            <a:r>
              <a:rPr lang="en-IN" sz="2200" dirty="0"/>
              <a:t> Voltages</a:t>
            </a:r>
          </a:p>
          <a:p>
            <a:pPr lvl="1"/>
            <a:r>
              <a:rPr lang="en-IN" sz="2200" dirty="0"/>
              <a:t> Currents</a:t>
            </a:r>
          </a:p>
          <a:p>
            <a:pPr lvl="1"/>
            <a:r>
              <a:rPr lang="en-IN" sz="2200" dirty="0"/>
              <a:t> Electrical charges</a:t>
            </a:r>
          </a:p>
          <a:p>
            <a:pPr lvl="1"/>
            <a:endParaRPr lang="en-IN" sz="2200" dirty="0"/>
          </a:p>
          <a:p>
            <a:r>
              <a:rPr lang="en-US" sz="2200" dirty="0"/>
              <a:t>Typical values for a 3.3V CMOS technology</a:t>
            </a:r>
          </a:p>
          <a:p>
            <a:pPr marL="457200" lvl="1" indent="0">
              <a:buNone/>
            </a:pPr>
            <a:r>
              <a:rPr lang="en-IN" sz="2200" dirty="0" err="1"/>
              <a:t>VHmax</a:t>
            </a:r>
            <a:r>
              <a:rPr lang="en-IN" sz="2200" dirty="0"/>
              <a:t> 3.3V 	</a:t>
            </a:r>
            <a:r>
              <a:rPr lang="en-IN" sz="2200" dirty="0" err="1"/>
              <a:t>VLmax</a:t>
            </a:r>
            <a:r>
              <a:rPr lang="en-IN" sz="2200" dirty="0"/>
              <a:t> 0.8V</a:t>
            </a:r>
          </a:p>
          <a:p>
            <a:pPr marL="457200" lvl="1" indent="0">
              <a:buNone/>
            </a:pPr>
            <a:r>
              <a:rPr lang="en-IN" sz="2200" dirty="0" err="1"/>
              <a:t>VHmin</a:t>
            </a:r>
            <a:r>
              <a:rPr lang="en-IN" sz="2200" dirty="0"/>
              <a:t> 2.0V 	</a:t>
            </a:r>
            <a:r>
              <a:rPr lang="en-IN" sz="2200" dirty="0" err="1"/>
              <a:t>VLmin</a:t>
            </a:r>
            <a:r>
              <a:rPr lang="en-IN" sz="2200" dirty="0"/>
              <a:t> 0.0V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89B565-3B02-47D0-857A-2F1B732F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Representation of binary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950EE-35FD-4C1D-AA26-B9ADFE1C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209800"/>
            <a:ext cx="3107636" cy="3394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03BAF7-E05B-45B9-A77B-D1CBA8B9CA37}"/>
              </a:ext>
            </a:extLst>
          </p:cNvPr>
          <p:cNvSpPr/>
          <p:nvPr/>
        </p:nvSpPr>
        <p:spPr>
          <a:xfrm>
            <a:off x="5960164" y="5634248"/>
            <a:ext cx="162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Voltage regions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70045-7ED7-44A4-862D-7C544B0DB650}"/>
              </a:ext>
            </a:extLst>
          </p:cNvPr>
          <p:cNvSpPr/>
          <p:nvPr/>
        </p:nvSpPr>
        <p:spPr>
          <a:xfrm>
            <a:off x="321365" y="6183868"/>
            <a:ext cx="5638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CMOS: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 Complementary metal–oxide–semiconductor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79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End of chapter 3</a:t>
            </a:r>
          </a:p>
        </p:txBody>
      </p:sp>
      <p:pic>
        <p:nvPicPr>
          <p:cNvPr id="3074" name="Picture 2" descr="http://images.clipartpanda.com/thanks-clipart-pi5xkb9i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743200"/>
            <a:ext cx="6019800" cy="32306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2E6B5E-0B29-4A8B-9484-A6262B34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PMOS, NMOS transistors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D0AD6-9012-4F72-8798-88A47110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48294"/>
            <a:ext cx="8771270" cy="49614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057860-A4D2-477D-8DD3-3309B08E5167}"/>
              </a:ext>
            </a:extLst>
          </p:cNvPr>
          <p:cNvSpPr/>
          <p:nvPr/>
        </p:nvSpPr>
        <p:spPr>
          <a:xfrm>
            <a:off x="223643" y="6005784"/>
            <a:ext cx="8920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2"/>
              </a:rPr>
              <a:t>Figure 3.3: </a:t>
            </a:r>
            <a:r>
              <a:rPr lang="en-US" dirty="0">
                <a:latin typeface="CMSS12"/>
              </a:rPr>
              <a:t>a) N-TYPE AND P-TYPE CONTROLLED SWITCHES. b) </a:t>
            </a:r>
            <a:r>
              <a:rPr lang="en-US" dirty="0" err="1">
                <a:latin typeface="CMSS12"/>
              </a:rPr>
              <a:t>n</a:t>
            </a:r>
            <a:r>
              <a:rPr lang="en-US" dirty="0" err="1">
                <a:latin typeface="CMCSC10~52"/>
              </a:rPr>
              <a:t>mos</a:t>
            </a:r>
            <a:r>
              <a:rPr lang="en-US" dirty="0">
                <a:latin typeface="CMCSC10~52"/>
              </a:rPr>
              <a:t> </a:t>
            </a:r>
            <a:r>
              <a:rPr lang="en-US" dirty="0">
                <a:latin typeface="CMSS12"/>
              </a:rPr>
              <a:t>AND </a:t>
            </a:r>
            <a:r>
              <a:rPr lang="en-US" dirty="0" err="1">
                <a:latin typeface="CMSS12"/>
              </a:rPr>
              <a:t>p</a:t>
            </a:r>
            <a:r>
              <a:rPr lang="en-US" dirty="0" err="1">
                <a:latin typeface="CMCSC10~52"/>
              </a:rPr>
              <a:t>mos</a:t>
            </a:r>
            <a:r>
              <a:rPr lang="en-US" dirty="0">
                <a:latin typeface="CMCSC10~52"/>
              </a:rPr>
              <a:t> </a:t>
            </a:r>
            <a:r>
              <a:rPr lang="en-US" dirty="0">
                <a:latin typeface="CMSS12"/>
              </a:rPr>
              <a:t>TRANSISTORS.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75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9430AC-0B7A-40D0-9A6B-FDD2D94F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334000"/>
          </a:xfrm>
        </p:spPr>
        <p:txBody>
          <a:bodyPr>
            <a:normAutofit/>
          </a:bodyPr>
          <a:lstStyle/>
          <a:p>
            <a:r>
              <a:rPr lang="en-IN" sz="2400" dirty="0"/>
              <a:t>N-TYPE:</a:t>
            </a:r>
          </a:p>
          <a:p>
            <a:pPr lvl="1"/>
            <a:r>
              <a:rPr lang="en-US" sz="2000" dirty="0"/>
              <a:t>open (off) if V</a:t>
            </a:r>
            <a:r>
              <a:rPr lang="en-US" sz="2000" baseline="-25000" dirty="0"/>
              <a:t>CA</a:t>
            </a:r>
            <a:r>
              <a:rPr lang="en-US" sz="2000" dirty="0"/>
              <a:t> &lt; </a:t>
            </a:r>
            <a:r>
              <a:rPr lang="en-US" sz="2000" dirty="0" err="1"/>
              <a:t>V</a:t>
            </a:r>
            <a:r>
              <a:rPr lang="en-US" sz="2000" baseline="-25000" dirty="0" err="1"/>
              <a:t>Tn</a:t>
            </a:r>
            <a:endParaRPr lang="en-US" sz="2000" baseline="-25000" dirty="0"/>
          </a:p>
          <a:p>
            <a:pPr lvl="1"/>
            <a:r>
              <a:rPr lang="en-US" sz="2000" dirty="0"/>
              <a:t>closed (on) if V</a:t>
            </a:r>
            <a:r>
              <a:rPr lang="en-US" sz="2000" baseline="-25000" dirty="0"/>
              <a:t>CA</a:t>
            </a:r>
            <a:r>
              <a:rPr lang="en-US" sz="2000" dirty="0"/>
              <a:t> &gt; </a:t>
            </a:r>
            <a:r>
              <a:rPr lang="en-US" sz="2000" dirty="0" err="1"/>
              <a:t>V</a:t>
            </a:r>
            <a:r>
              <a:rPr lang="en-US" sz="2000" baseline="-25000" dirty="0" err="1"/>
              <a:t>Tn</a:t>
            </a:r>
            <a:endParaRPr lang="en-US" sz="2000" baseline="-25000" dirty="0"/>
          </a:p>
          <a:p>
            <a:pPr marL="457200" lvl="1" indent="0">
              <a:buNone/>
            </a:pPr>
            <a:r>
              <a:rPr lang="en-US" sz="2000" dirty="0" err="1"/>
              <a:t>VTn</a:t>
            </a:r>
            <a:r>
              <a:rPr lang="en-US" sz="2000" dirty="0"/>
              <a:t>: The threshold voltage for N-TYPE switch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P-TYPE:</a:t>
            </a:r>
          </a:p>
          <a:p>
            <a:pPr lvl="1"/>
            <a:r>
              <a:rPr lang="en-US" sz="2000" dirty="0"/>
              <a:t>open (off) if V</a:t>
            </a:r>
            <a:r>
              <a:rPr lang="en-US" sz="2000" baseline="-25000" dirty="0"/>
              <a:t>BC</a:t>
            </a:r>
            <a:r>
              <a:rPr lang="en-US" sz="2000" dirty="0"/>
              <a:t> &lt; </a:t>
            </a:r>
            <a:r>
              <a:rPr lang="en-US" sz="2000" dirty="0" err="1"/>
              <a:t>V</a:t>
            </a:r>
            <a:r>
              <a:rPr lang="en-US" sz="2000" baseline="-25000" dirty="0" err="1"/>
              <a:t>Tp</a:t>
            </a:r>
            <a:endParaRPr lang="en-US" sz="2000" baseline="-25000" dirty="0"/>
          </a:p>
          <a:p>
            <a:pPr lvl="1"/>
            <a:r>
              <a:rPr lang="en-US" sz="2000" dirty="0"/>
              <a:t>closed (on) if V</a:t>
            </a:r>
            <a:r>
              <a:rPr lang="en-US" sz="2000" baseline="-25000" dirty="0"/>
              <a:t>BC</a:t>
            </a:r>
            <a:r>
              <a:rPr lang="en-US" sz="2000" dirty="0"/>
              <a:t> &gt; </a:t>
            </a:r>
            <a:r>
              <a:rPr lang="en-US" sz="2000" dirty="0" err="1"/>
              <a:t>V</a:t>
            </a:r>
            <a:r>
              <a:rPr lang="en-US" sz="2000" baseline="-25000" dirty="0" err="1"/>
              <a:t>Tp</a:t>
            </a:r>
            <a:endParaRPr lang="en-US" sz="2000" baseline="-25000" dirty="0"/>
          </a:p>
          <a:p>
            <a:pPr marL="457200" lvl="1" indent="0">
              <a:buNone/>
            </a:pPr>
            <a:r>
              <a:rPr lang="en-US" sz="2000" dirty="0" err="1"/>
              <a:t>V</a:t>
            </a:r>
            <a:r>
              <a:rPr lang="en-US" sz="2000" baseline="-25000" dirty="0" err="1"/>
              <a:t>Tp</a:t>
            </a:r>
            <a:r>
              <a:rPr lang="en-US" sz="2000" dirty="0"/>
              <a:t> : The threshold voltage for P-TYPE switch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6CB5AE-9BE7-4544-AA88-7AB4E114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N-type and P-type 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CA6B5-6252-4F86-8945-1656ADDC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973738"/>
            <a:ext cx="3366550" cy="1540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1D8A3-FEFE-4F67-832A-FFEA85EE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692975"/>
            <a:ext cx="3290350" cy="14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DC7CFE-E081-411E-9FBC-246E632E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Complimentary MOS (CMOS)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20128-7D2F-4895-B083-9986CA3E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97820"/>
            <a:ext cx="3033187" cy="3331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621E0-87B4-4277-84FC-8E891F7D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97820"/>
            <a:ext cx="3033187" cy="3331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20543-643B-43CB-A182-7AF5A66D5422}"/>
              </a:ext>
            </a:extLst>
          </p:cNvPr>
          <p:cNvSpPr txBox="1"/>
          <p:nvPr/>
        </p:nvSpPr>
        <p:spPr>
          <a:xfrm>
            <a:off x="238539" y="1120673"/>
            <a:ext cx="19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CASE 1: V</a:t>
            </a:r>
            <a:r>
              <a:rPr lang="en-IN" b="1" baseline="-25000" dirty="0"/>
              <a:t>in</a:t>
            </a:r>
            <a:r>
              <a:rPr lang="en-IN" b="1" dirty="0"/>
              <a:t> is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0188-1101-47C2-8FDB-6DCC9F0BD0B7}"/>
              </a:ext>
            </a:extLst>
          </p:cNvPr>
          <p:cNvSpPr txBox="1"/>
          <p:nvPr/>
        </p:nvSpPr>
        <p:spPr>
          <a:xfrm>
            <a:off x="3431049" y="112067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CASE 2: V</a:t>
            </a:r>
            <a:r>
              <a:rPr lang="en-IN" b="1" baseline="-25000" dirty="0"/>
              <a:t>in</a:t>
            </a:r>
            <a:r>
              <a:rPr lang="en-IN" b="1" dirty="0"/>
              <a:t> is 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819E4-F746-47BF-AFB1-9DD35BA8BFF8}"/>
              </a:ext>
            </a:extLst>
          </p:cNvPr>
          <p:cNvSpPr txBox="1"/>
          <p:nvPr/>
        </p:nvSpPr>
        <p:spPr>
          <a:xfrm>
            <a:off x="76200" y="5237015"/>
            <a:ext cx="25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out</a:t>
            </a:r>
            <a:r>
              <a:rPr lang="en-IN" b="1" dirty="0"/>
              <a:t> will be V</a:t>
            </a:r>
            <a:r>
              <a:rPr lang="en-IN" b="1" baseline="-25000" dirty="0"/>
              <a:t>DD</a:t>
            </a:r>
            <a:r>
              <a:rPr lang="en-IN" b="1" dirty="0"/>
              <a:t> i.e. 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074F6-4D28-479E-AFFF-5BB53FFFC338}"/>
              </a:ext>
            </a:extLst>
          </p:cNvPr>
          <p:cNvSpPr txBox="1"/>
          <p:nvPr/>
        </p:nvSpPr>
        <p:spPr>
          <a:xfrm>
            <a:off x="3429000" y="5237015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out</a:t>
            </a:r>
            <a:r>
              <a:rPr lang="en-IN" b="1" dirty="0"/>
              <a:t> will be GND i.e. 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5D886E-5137-4345-B26F-00E054C6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818" y="2438400"/>
            <a:ext cx="2369478" cy="259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D12A21-CCE8-4C01-B8F8-2A17316993D0}"/>
              </a:ext>
            </a:extLst>
          </p:cNvPr>
          <p:cNvSpPr txBox="1"/>
          <p:nvPr/>
        </p:nvSpPr>
        <p:spPr>
          <a:xfrm>
            <a:off x="113855" y="5943600"/>
            <a:ext cx="5991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Thus the circuit implements the logic of NOT Gate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79878AC5-CC75-4C45-A727-6D72DC0780AB}"/>
              </a:ext>
            </a:extLst>
          </p:cNvPr>
          <p:cNvSpPr/>
          <p:nvPr/>
        </p:nvSpPr>
        <p:spPr>
          <a:xfrm>
            <a:off x="6635375" y="5930417"/>
            <a:ext cx="337930" cy="369332"/>
          </a:xfrm>
          <a:prstGeom prst="noSmoking">
            <a:avLst>
              <a:gd name="adj" fmla="val 8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6C5E6-7D12-435D-A212-8C7965C2BEF9}"/>
              </a:ext>
            </a:extLst>
          </p:cNvPr>
          <p:cNvSpPr txBox="1"/>
          <p:nvPr/>
        </p:nvSpPr>
        <p:spPr>
          <a:xfrm>
            <a:off x="7011404" y="5943600"/>
            <a:ext cx="21464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Represents open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A122D3-7866-4A01-B9D3-E78D7A5A7888}"/>
              </a:ext>
            </a:extLst>
          </p:cNvPr>
          <p:cNvGrpSpPr/>
          <p:nvPr/>
        </p:nvGrpSpPr>
        <p:grpSpPr>
          <a:xfrm>
            <a:off x="1035516" y="2324100"/>
            <a:ext cx="793284" cy="1779032"/>
            <a:chOff x="1035516" y="2324100"/>
            <a:chExt cx="793284" cy="1779032"/>
          </a:xfrm>
        </p:grpSpPr>
        <p:sp>
          <p:nvSpPr>
            <p:cNvPr id="18" name="&quot;Not Allowed&quot; Symbol 17">
              <a:extLst>
                <a:ext uri="{FF2B5EF4-FFF2-40B4-BE49-F238E27FC236}">
                  <a16:creationId xmlns:a16="http://schemas.microsoft.com/office/drawing/2014/main" id="{DDFD8939-2C91-490B-B1BB-63395684F420}"/>
                </a:ext>
              </a:extLst>
            </p:cNvPr>
            <p:cNvSpPr/>
            <p:nvPr/>
          </p:nvSpPr>
          <p:spPr>
            <a:xfrm>
              <a:off x="1035516" y="3733800"/>
              <a:ext cx="337930" cy="369332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" name="Arrow: Curved Right 6">
              <a:extLst>
                <a:ext uri="{FF2B5EF4-FFF2-40B4-BE49-F238E27FC236}">
                  <a16:creationId xmlns:a16="http://schemas.microsoft.com/office/drawing/2014/main" id="{AA295040-EA27-49DB-A3D6-8C7C2A41E8CE}"/>
                </a:ext>
              </a:extLst>
            </p:cNvPr>
            <p:cNvSpPr/>
            <p:nvPr/>
          </p:nvSpPr>
          <p:spPr>
            <a:xfrm>
              <a:off x="1447800" y="2324100"/>
              <a:ext cx="381000" cy="10668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AD1A4F-D425-41FE-97C2-86C63C97C334}"/>
              </a:ext>
            </a:extLst>
          </p:cNvPr>
          <p:cNvGrpSpPr/>
          <p:nvPr/>
        </p:nvGrpSpPr>
        <p:grpSpPr>
          <a:xfrm>
            <a:off x="4442704" y="2668275"/>
            <a:ext cx="826794" cy="1873340"/>
            <a:chOff x="1134820" y="1507658"/>
            <a:chExt cx="826794" cy="1873340"/>
          </a:xfrm>
        </p:grpSpPr>
        <p:sp>
          <p:nvSpPr>
            <p:cNvPr id="20" name="&quot;Not Allowed&quot; Symbol 19">
              <a:extLst>
                <a:ext uri="{FF2B5EF4-FFF2-40B4-BE49-F238E27FC236}">
                  <a16:creationId xmlns:a16="http://schemas.microsoft.com/office/drawing/2014/main" id="{1D8CF1B0-9A04-4CE8-9737-F5FB1D61F8EB}"/>
                </a:ext>
              </a:extLst>
            </p:cNvPr>
            <p:cNvSpPr/>
            <p:nvPr/>
          </p:nvSpPr>
          <p:spPr>
            <a:xfrm>
              <a:off x="1134820" y="1507658"/>
              <a:ext cx="337930" cy="369332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03A52F09-1641-4EC1-8621-A57164A189CB}"/>
                </a:ext>
              </a:extLst>
            </p:cNvPr>
            <p:cNvSpPr/>
            <p:nvPr/>
          </p:nvSpPr>
          <p:spPr>
            <a:xfrm rot="10800000" flipH="1">
              <a:off x="1459498" y="2314198"/>
              <a:ext cx="502116" cy="10668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1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E21C34-0963-4999-829C-462766E9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NAND gate using CMOS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2BCDF-0B67-4D27-A61D-9FD90EC5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3135413" cy="50874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22E144-BB40-4DE5-8954-BC284B32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772" y="1371600"/>
            <a:ext cx="2807286" cy="1484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099BF7-8410-4B72-8662-3DE3EEE2A64F}"/>
              </a:ext>
            </a:extLst>
          </p:cNvPr>
          <p:cNvSpPr txBox="1"/>
          <p:nvPr/>
        </p:nvSpPr>
        <p:spPr>
          <a:xfrm>
            <a:off x="762000" y="6078034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Circuit for NAND Gate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519B9-6E04-4009-BC9B-07841E74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2" y="3429639"/>
            <a:ext cx="2555628" cy="28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5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DACBB9-4D12-4903-B9E5-26601D79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45"/>
            <a:ext cx="1905000" cy="309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5C4F5-34D4-499A-B294-A1AE0E07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19645"/>
            <a:ext cx="1905000" cy="309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C6016-3FDB-4B9B-B7D5-85349B40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13" y="1919645"/>
            <a:ext cx="1905000" cy="30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87ACE-573D-404A-97B9-71B296EB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26" y="1919645"/>
            <a:ext cx="1905000" cy="3091000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EE0FE953-80CD-4E71-9FA1-6BE2A83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33400"/>
          </a:xfrm>
        </p:spPr>
        <p:txBody>
          <a:bodyPr/>
          <a:lstStyle/>
          <a:p>
            <a:r>
              <a:rPr lang="en-IN" dirty="0"/>
              <a:t>NAND gate using CMOS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711E6-A0A3-4167-ADEB-CDBA4C6164D5}"/>
              </a:ext>
            </a:extLst>
          </p:cNvPr>
          <p:cNvSpPr txBox="1"/>
          <p:nvPr/>
        </p:nvSpPr>
        <p:spPr>
          <a:xfrm>
            <a:off x="515411" y="1096279"/>
            <a:ext cx="117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X=0 (LOW)</a:t>
            </a:r>
          </a:p>
          <a:p>
            <a:r>
              <a:rPr lang="en-IN" dirty="0"/>
              <a:t>Y=0 (LOW)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5E0F1-2D22-4605-8728-565432F6342A}"/>
              </a:ext>
            </a:extLst>
          </p:cNvPr>
          <p:cNvSpPr txBox="1"/>
          <p:nvPr/>
        </p:nvSpPr>
        <p:spPr>
          <a:xfrm>
            <a:off x="7532437" y="1096277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X=1 (HIGH)</a:t>
            </a:r>
          </a:p>
          <a:p>
            <a:r>
              <a:rPr lang="en-IN" dirty="0"/>
              <a:t>Y=1 (HIGH)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B2805-5B6B-4E69-BA96-780B94FB044A}"/>
              </a:ext>
            </a:extLst>
          </p:cNvPr>
          <p:cNvSpPr txBox="1"/>
          <p:nvPr/>
        </p:nvSpPr>
        <p:spPr>
          <a:xfrm>
            <a:off x="5172718" y="109627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X=1 (HIGH)</a:t>
            </a:r>
          </a:p>
          <a:p>
            <a:r>
              <a:rPr lang="en-IN" dirty="0"/>
              <a:t>Y=0 (LOW)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C4ABA-DF62-4CD3-9C84-0F3ADD96B8D4}"/>
              </a:ext>
            </a:extLst>
          </p:cNvPr>
          <p:cNvSpPr txBox="1"/>
          <p:nvPr/>
        </p:nvSpPr>
        <p:spPr>
          <a:xfrm>
            <a:off x="2800233" y="1096279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X=0 (LOW)</a:t>
            </a:r>
          </a:p>
          <a:p>
            <a:r>
              <a:rPr lang="en-IN" dirty="0"/>
              <a:t>Y=1 (HIGH)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40A5E-F8D7-4F9E-9A0F-49DCDB496403}"/>
              </a:ext>
            </a:extLst>
          </p:cNvPr>
          <p:cNvSpPr txBox="1"/>
          <p:nvPr/>
        </p:nvSpPr>
        <p:spPr>
          <a:xfrm>
            <a:off x="344915" y="522376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 = V</a:t>
            </a:r>
            <a:r>
              <a:rPr lang="en-IN" baseline="-25000" dirty="0"/>
              <a:t>DD</a:t>
            </a:r>
            <a:r>
              <a:rPr lang="en-IN" dirty="0"/>
              <a:t> (HIGH)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7899DF-D4DB-4653-9E35-EF6E0B79A2BD}"/>
              </a:ext>
            </a:extLst>
          </p:cNvPr>
          <p:cNvSpPr txBox="1"/>
          <p:nvPr/>
        </p:nvSpPr>
        <p:spPr>
          <a:xfrm>
            <a:off x="7361942" y="5223768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 = V</a:t>
            </a:r>
            <a:r>
              <a:rPr lang="en-IN" baseline="-25000" dirty="0"/>
              <a:t>DD</a:t>
            </a:r>
            <a:r>
              <a:rPr lang="en-IN" dirty="0"/>
              <a:t> (LOW)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40889-6E6A-4351-9940-E1C5D36AB8E2}"/>
              </a:ext>
            </a:extLst>
          </p:cNvPr>
          <p:cNvSpPr txBox="1"/>
          <p:nvPr/>
        </p:nvSpPr>
        <p:spPr>
          <a:xfrm>
            <a:off x="5024440" y="522376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 = V</a:t>
            </a:r>
            <a:r>
              <a:rPr lang="en-IN" baseline="-25000" dirty="0"/>
              <a:t>DD</a:t>
            </a:r>
            <a:r>
              <a:rPr lang="en-IN" dirty="0"/>
              <a:t> (HIGH)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C007F1-2F69-4475-828E-DAFFF1A4028B}"/>
              </a:ext>
            </a:extLst>
          </p:cNvPr>
          <p:cNvSpPr txBox="1"/>
          <p:nvPr/>
        </p:nvSpPr>
        <p:spPr>
          <a:xfrm>
            <a:off x="2630916" y="522412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 = V</a:t>
            </a:r>
            <a:r>
              <a:rPr lang="en-IN" baseline="-25000" dirty="0"/>
              <a:t>DD</a:t>
            </a:r>
            <a:r>
              <a:rPr lang="en-IN" dirty="0"/>
              <a:t> (HIGH)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D684F4-68B8-442A-AD74-CE7ACD8D4475}"/>
              </a:ext>
            </a:extLst>
          </p:cNvPr>
          <p:cNvGrpSpPr/>
          <p:nvPr/>
        </p:nvGrpSpPr>
        <p:grpSpPr>
          <a:xfrm>
            <a:off x="735496" y="3514841"/>
            <a:ext cx="559904" cy="1243835"/>
            <a:chOff x="735496" y="3728796"/>
            <a:chExt cx="559904" cy="1243835"/>
          </a:xfrm>
        </p:grpSpPr>
        <p:sp>
          <p:nvSpPr>
            <p:cNvPr id="23" name="&quot;Not Allowed&quot; Symbol 22">
              <a:extLst>
                <a:ext uri="{FF2B5EF4-FFF2-40B4-BE49-F238E27FC236}">
                  <a16:creationId xmlns:a16="http://schemas.microsoft.com/office/drawing/2014/main" id="{853AF726-F605-4D2D-B2E5-31D2083FA292}"/>
                </a:ext>
              </a:extLst>
            </p:cNvPr>
            <p:cNvSpPr/>
            <p:nvPr/>
          </p:nvSpPr>
          <p:spPr>
            <a:xfrm>
              <a:off x="762000" y="3728796"/>
              <a:ext cx="533400" cy="533400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&quot;Not Allowed&quot; Symbol 23">
              <a:extLst>
                <a:ext uri="{FF2B5EF4-FFF2-40B4-BE49-F238E27FC236}">
                  <a16:creationId xmlns:a16="http://schemas.microsoft.com/office/drawing/2014/main" id="{24305999-5EAB-46A3-86E3-DE025AC39012}"/>
                </a:ext>
              </a:extLst>
            </p:cNvPr>
            <p:cNvSpPr/>
            <p:nvPr/>
          </p:nvSpPr>
          <p:spPr>
            <a:xfrm>
              <a:off x="735496" y="4439231"/>
              <a:ext cx="533400" cy="533400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9F7433-BE7B-4AFD-8765-3E9EAF246F1C}"/>
              </a:ext>
            </a:extLst>
          </p:cNvPr>
          <p:cNvGrpSpPr/>
          <p:nvPr/>
        </p:nvGrpSpPr>
        <p:grpSpPr>
          <a:xfrm>
            <a:off x="3048000" y="2536157"/>
            <a:ext cx="1172818" cy="1466709"/>
            <a:chOff x="122582" y="3728796"/>
            <a:chExt cx="1172818" cy="1466709"/>
          </a:xfrm>
        </p:grpSpPr>
        <p:sp>
          <p:nvSpPr>
            <p:cNvPr id="29" name="&quot;Not Allowed&quot; Symbol 28">
              <a:extLst>
                <a:ext uri="{FF2B5EF4-FFF2-40B4-BE49-F238E27FC236}">
                  <a16:creationId xmlns:a16="http://schemas.microsoft.com/office/drawing/2014/main" id="{02669C2A-AC54-4DCD-8DED-14B512423E7F}"/>
                </a:ext>
              </a:extLst>
            </p:cNvPr>
            <p:cNvSpPr/>
            <p:nvPr/>
          </p:nvSpPr>
          <p:spPr>
            <a:xfrm>
              <a:off x="762000" y="3728796"/>
              <a:ext cx="533400" cy="533400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0" name="&quot;Not Allowed&quot; Symbol 29">
              <a:extLst>
                <a:ext uri="{FF2B5EF4-FFF2-40B4-BE49-F238E27FC236}">
                  <a16:creationId xmlns:a16="http://schemas.microsoft.com/office/drawing/2014/main" id="{E5330F1F-FBA4-4529-9F12-0FB4C2622454}"/>
                </a:ext>
              </a:extLst>
            </p:cNvPr>
            <p:cNvSpPr/>
            <p:nvPr/>
          </p:nvSpPr>
          <p:spPr>
            <a:xfrm>
              <a:off x="122582" y="4662105"/>
              <a:ext cx="533400" cy="533400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94BB6-4B8B-4061-9CD8-FA286B806E26}"/>
              </a:ext>
            </a:extLst>
          </p:cNvPr>
          <p:cNvGrpSpPr/>
          <p:nvPr/>
        </p:nvGrpSpPr>
        <p:grpSpPr>
          <a:xfrm>
            <a:off x="5338970" y="2536157"/>
            <a:ext cx="535056" cy="2202927"/>
            <a:chOff x="762000" y="3728796"/>
            <a:chExt cx="535056" cy="2202927"/>
          </a:xfrm>
        </p:grpSpPr>
        <p:sp>
          <p:nvSpPr>
            <p:cNvPr id="32" name="&quot;Not Allowed&quot; Symbol 31">
              <a:extLst>
                <a:ext uri="{FF2B5EF4-FFF2-40B4-BE49-F238E27FC236}">
                  <a16:creationId xmlns:a16="http://schemas.microsoft.com/office/drawing/2014/main" id="{6EFACD94-AC7F-49E8-B70C-C58D857AEC39}"/>
                </a:ext>
              </a:extLst>
            </p:cNvPr>
            <p:cNvSpPr/>
            <p:nvPr/>
          </p:nvSpPr>
          <p:spPr>
            <a:xfrm>
              <a:off x="762000" y="3728796"/>
              <a:ext cx="533400" cy="533400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&quot;Not Allowed&quot; Symbol 32">
              <a:extLst>
                <a:ext uri="{FF2B5EF4-FFF2-40B4-BE49-F238E27FC236}">
                  <a16:creationId xmlns:a16="http://schemas.microsoft.com/office/drawing/2014/main" id="{7558DA1F-6129-4108-96EF-D91D1724A336}"/>
                </a:ext>
              </a:extLst>
            </p:cNvPr>
            <p:cNvSpPr/>
            <p:nvPr/>
          </p:nvSpPr>
          <p:spPr>
            <a:xfrm>
              <a:off x="763656" y="5398323"/>
              <a:ext cx="533400" cy="533400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BB01E-A815-44B8-AFEB-DC92AA62C156}"/>
              </a:ext>
            </a:extLst>
          </p:cNvPr>
          <p:cNvGrpSpPr/>
          <p:nvPr/>
        </p:nvGrpSpPr>
        <p:grpSpPr>
          <a:xfrm>
            <a:off x="7722704" y="2536157"/>
            <a:ext cx="1183439" cy="534949"/>
            <a:chOff x="762000" y="3727247"/>
            <a:chExt cx="1183439" cy="534949"/>
          </a:xfrm>
        </p:grpSpPr>
        <p:sp>
          <p:nvSpPr>
            <p:cNvPr id="35" name="&quot;Not Allowed&quot; Symbol 34">
              <a:extLst>
                <a:ext uri="{FF2B5EF4-FFF2-40B4-BE49-F238E27FC236}">
                  <a16:creationId xmlns:a16="http://schemas.microsoft.com/office/drawing/2014/main" id="{73E066E9-86DF-411F-B309-76D6E79E31DD}"/>
                </a:ext>
              </a:extLst>
            </p:cNvPr>
            <p:cNvSpPr/>
            <p:nvPr/>
          </p:nvSpPr>
          <p:spPr>
            <a:xfrm>
              <a:off x="762000" y="3728796"/>
              <a:ext cx="533400" cy="533400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6" name="&quot;Not Allowed&quot; Symbol 35">
              <a:extLst>
                <a:ext uri="{FF2B5EF4-FFF2-40B4-BE49-F238E27FC236}">
                  <a16:creationId xmlns:a16="http://schemas.microsoft.com/office/drawing/2014/main" id="{3E28C5B7-8268-43EF-AB4E-43B36F57BA3A}"/>
                </a:ext>
              </a:extLst>
            </p:cNvPr>
            <p:cNvSpPr/>
            <p:nvPr/>
          </p:nvSpPr>
          <p:spPr>
            <a:xfrm>
              <a:off x="1412039" y="3727247"/>
              <a:ext cx="533400" cy="533400"/>
            </a:xfrm>
            <a:prstGeom prst="noSmoking">
              <a:avLst>
                <a:gd name="adj" fmla="val 8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7F92F236-E77B-4E0F-A16C-5C366CCA4DA6}"/>
              </a:ext>
            </a:extLst>
          </p:cNvPr>
          <p:cNvSpPr/>
          <p:nvPr/>
        </p:nvSpPr>
        <p:spPr>
          <a:xfrm>
            <a:off x="381000" y="5880530"/>
            <a:ext cx="337930" cy="369332"/>
          </a:xfrm>
          <a:prstGeom prst="noSmoking">
            <a:avLst>
              <a:gd name="adj" fmla="val 8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686E22-7FC0-4349-A5A6-5CC2FCF7D2BA}"/>
              </a:ext>
            </a:extLst>
          </p:cNvPr>
          <p:cNvSpPr txBox="1"/>
          <p:nvPr/>
        </p:nvSpPr>
        <p:spPr>
          <a:xfrm>
            <a:off x="757029" y="5893713"/>
            <a:ext cx="21464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Represents open</a:t>
            </a:r>
          </a:p>
        </p:txBody>
      </p:sp>
    </p:spTree>
    <p:extLst>
      <p:ext uri="{BB962C8B-B14F-4D97-AF65-F5344CB8AC3E}">
        <p14:creationId xmlns:p14="http://schemas.microsoft.com/office/powerpoint/2010/main" val="35337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544B3-DB85-4809-A944-199E858C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switching function?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14BF9-93A9-4A0D-9816-3BD20682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50" y="1012055"/>
            <a:ext cx="5979300" cy="54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8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Transmission Gate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8" y="2286000"/>
            <a:ext cx="2779706" cy="2148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452" y="2071572"/>
            <a:ext cx="4106003" cy="20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5001</TotalTime>
  <Words>535</Words>
  <Application>Microsoft Office PowerPoint</Application>
  <PresentationFormat>On-screen Show (4:3)</PresentationFormat>
  <Paragraphs>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</vt:lpstr>
      <vt:lpstr>Calibri</vt:lpstr>
      <vt:lpstr>CMCSC10~52</vt:lpstr>
      <vt:lpstr>CMR12</vt:lpstr>
      <vt:lpstr>CMSS12</vt:lpstr>
      <vt:lpstr>Helvetica</vt:lpstr>
      <vt:lpstr>Times New Roman</vt:lpstr>
      <vt:lpstr>Wingdings</vt:lpstr>
      <vt:lpstr>Office Theme</vt:lpstr>
      <vt:lpstr>Introduction to Digital Systems: Chapter 3: Combinational ICs-Characteristics and Capabilities</vt:lpstr>
      <vt:lpstr>Representation of binary variables</vt:lpstr>
      <vt:lpstr>PMOS, NMOS transistors</vt:lpstr>
      <vt:lpstr>N-type and P-type MOS</vt:lpstr>
      <vt:lpstr>Complimentary MOS (CMOS) circuit</vt:lpstr>
      <vt:lpstr>NAND gate using CMOS</vt:lpstr>
      <vt:lpstr>NAND gate using CMOS</vt:lpstr>
      <vt:lpstr>What is the switching function?</vt:lpstr>
      <vt:lpstr>Transmission Gate</vt:lpstr>
      <vt:lpstr>What is the switching function?</vt:lpstr>
      <vt:lpstr>Propagation delay</vt:lpstr>
      <vt:lpstr>Transition time</vt:lpstr>
      <vt:lpstr>Noise margin</vt:lpstr>
      <vt:lpstr>Effect of Load</vt:lpstr>
      <vt:lpstr>Load factor</vt:lpstr>
      <vt:lpstr>Fanin, fanout</vt:lpstr>
      <vt:lpstr>Power dissipation</vt:lpstr>
      <vt:lpstr>Three state drivers</vt:lpstr>
      <vt:lpstr>Use of three state buffer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PJ</dc:creator>
  <cp:lastModifiedBy>puneet jain</cp:lastModifiedBy>
  <cp:revision>555</cp:revision>
  <dcterms:created xsi:type="dcterms:W3CDTF">2006-08-16T00:00:00Z</dcterms:created>
  <dcterms:modified xsi:type="dcterms:W3CDTF">2019-01-29T16:33:13Z</dcterms:modified>
</cp:coreProperties>
</file>