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63" r:id="rId4"/>
    <p:sldId id="264" r:id="rId5"/>
    <p:sldId id="265" r:id="rId6"/>
    <p:sldId id="266" r:id="rId7"/>
    <p:sldId id="267" r:id="rId8"/>
    <p:sldId id="270" r:id="rId9"/>
    <p:sldId id="271" r:id="rId10"/>
    <p:sldId id="272" r:id="rId11"/>
    <p:sldId id="273" r:id="rId12"/>
    <p:sldId id="274" r:id="rId13"/>
    <p:sldId id="275" r:id="rId14"/>
    <p:sldId id="276" r:id="rId15"/>
    <p:sldId id="277" r:id="rId16"/>
    <p:sldId id="278" r:id="rId17"/>
    <p:sldId id="279" r:id="rId18"/>
    <p:sldId id="280" r:id="rId19"/>
    <p:sldId id="257" r:id="rId20"/>
    <p:sldId id="258" r:id="rId21"/>
    <p:sldId id="259" r:id="rId22"/>
    <p:sldId id="260" r:id="rId23"/>
    <p:sldId id="261" r:id="rId24"/>
    <p:sldId id="281" r:id="rId25"/>
    <p:sldId id="282"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886" autoAdjust="0"/>
  </p:normalViewPr>
  <p:slideViewPr>
    <p:cSldViewPr>
      <p:cViewPr varScale="1">
        <p:scale>
          <a:sx n="110" d="100"/>
          <a:sy n="110" d="100"/>
        </p:scale>
        <p:origin x="558" y="90"/>
      </p:cViewPr>
      <p:guideLst>
        <p:guide orient="horz" pos="2160"/>
        <p:guide pos="3840"/>
      </p:guideLst>
    </p:cSldViewPr>
  </p:slideViewPr>
  <p:outlineViewPr>
    <p:cViewPr>
      <p:scale>
        <a:sx n="33" d="100"/>
        <a:sy n="33" d="100"/>
      </p:scale>
      <p:origin x="0" y="-55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8.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7.svg"/><Relationship Id="rId1" Type="http://schemas.openxmlformats.org/officeDocument/2006/relationships/image" Target="../media/image16.png"/><Relationship Id="rId6" Type="http://schemas.openxmlformats.org/officeDocument/2006/relationships/image" Target="../media/image31.svg"/><Relationship Id="rId5" Type="http://schemas.openxmlformats.org/officeDocument/2006/relationships/image" Target="../media/image18.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7.svg"/><Relationship Id="rId1" Type="http://schemas.openxmlformats.org/officeDocument/2006/relationships/image" Target="../media/image16.png"/><Relationship Id="rId6" Type="http://schemas.openxmlformats.org/officeDocument/2006/relationships/image" Target="../media/image31.svg"/><Relationship Id="rId5" Type="http://schemas.openxmlformats.org/officeDocument/2006/relationships/image" Target="../media/image18.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D1C4F-2175-42EA-BA1D-46D35F4FE7F6}"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8687C040-EE97-4373-977E-26C6B0164ACA}">
      <dgm:prSet/>
      <dgm:spPr/>
      <dgm:t>
        <a:bodyPr/>
        <a:lstStyle/>
        <a:p>
          <a:r>
            <a:rPr lang="en-US"/>
            <a:t>Global mean surface temperatures have increased 0.5-1.0°F </a:t>
          </a:r>
        </a:p>
      </dgm:t>
    </dgm:pt>
    <dgm:pt modelId="{729FBF4A-5BCA-4A05-9C5A-478AC2A24406}" type="parTrans" cxnId="{B93A9F6B-A070-4BBC-BC85-7093F8B00F93}">
      <dgm:prSet/>
      <dgm:spPr/>
      <dgm:t>
        <a:bodyPr/>
        <a:lstStyle/>
        <a:p>
          <a:endParaRPr lang="en-US"/>
        </a:p>
      </dgm:t>
    </dgm:pt>
    <dgm:pt modelId="{896928E0-D4DB-4EC3-8702-0AF5C60A24CB}" type="sibTrans" cxnId="{B93A9F6B-A070-4BBC-BC85-7093F8B00F93}">
      <dgm:prSet/>
      <dgm:spPr/>
      <dgm:t>
        <a:bodyPr/>
        <a:lstStyle/>
        <a:p>
          <a:endParaRPr lang="en-US"/>
        </a:p>
      </dgm:t>
    </dgm:pt>
    <dgm:pt modelId="{E542A384-FB34-4326-B8A1-9A7DD03EB104}">
      <dgm:prSet/>
      <dgm:spPr/>
      <dgm:t>
        <a:bodyPr/>
        <a:lstStyle/>
        <a:p>
          <a:r>
            <a:rPr lang="en-US"/>
            <a:t>since the late 19th century  </a:t>
          </a:r>
        </a:p>
      </dgm:t>
    </dgm:pt>
    <dgm:pt modelId="{EF758882-01C9-4E5E-869F-80FBEFF5F86A}" type="parTrans" cxnId="{E0D44B07-1BB7-4A08-8545-4C4B7B23621C}">
      <dgm:prSet/>
      <dgm:spPr/>
      <dgm:t>
        <a:bodyPr/>
        <a:lstStyle/>
        <a:p>
          <a:endParaRPr lang="en-US"/>
        </a:p>
      </dgm:t>
    </dgm:pt>
    <dgm:pt modelId="{1414C771-3C17-4875-9804-0DB2CEE22B8B}" type="sibTrans" cxnId="{E0D44B07-1BB7-4A08-8545-4C4B7B23621C}">
      <dgm:prSet/>
      <dgm:spPr/>
      <dgm:t>
        <a:bodyPr/>
        <a:lstStyle/>
        <a:p>
          <a:endParaRPr lang="en-US"/>
        </a:p>
      </dgm:t>
    </dgm:pt>
    <dgm:pt modelId="{DC1A1296-399A-499D-A512-B99FC8A451A5}">
      <dgm:prSet/>
      <dgm:spPr/>
      <dgm:t>
        <a:bodyPr/>
        <a:lstStyle/>
        <a:p>
          <a:r>
            <a:rPr lang="en-US"/>
            <a:t>The snow cover in the Northern Hemisphere and floating ice in the Arctic Ocean have decreased</a:t>
          </a:r>
        </a:p>
      </dgm:t>
    </dgm:pt>
    <dgm:pt modelId="{89743CA3-307F-4AA0-82EF-DDB3894EFB47}" type="parTrans" cxnId="{F0560855-E0B2-4AE2-B770-D780D68F263C}">
      <dgm:prSet/>
      <dgm:spPr/>
      <dgm:t>
        <a:bodyPr/>
        <a:lstStyle/>
        <a:p>
          <a:endParaRPr lang="en-US"/>
        </a:p>
      </dgm:t>
    </dgm:pt>
    <dgm:pt modelId="{E7397CB3-2FE7-4408-A526-C128A00F83ED}" type="sibTrans" cxnId="{F0560855-E0B2-4AE2-B770-D780D68F263C}">
      <dgm:prSet/>
      <dgm:spPr/>
      <dgm:t>
        <a:bodyPr/>
        <a:lstStyle/>
        <a:p>
          <a:endParaRPr lang="en-US"/>
        </a:p>
      </dgm:t>
    </dgm:pt>
    <dgm:pt modelId="{E110317B-B775-487C-99AB-45F137EAA46C}">
      <dgm:prSet/>
      <dgm:spPr/>
      <dgm:t>
        <a:bodyPr/>
        <a:lstStyle/>
        <a:p>
          <a:r>
            <a:rPr lang="en-US"/>
            <a:t>Sea level has risen 4-8 inches over the past century </a:t>
          </a:r>
        </a:p>
      </dgm:t>
    </dgm:pt>
    <dgm:pt modelId="{43D54ACD-BA73-4AAE-AF69-E7DFA8C4B67F}" type="parTrans" cxnId="{425E5861-1C52-4765-AEB5-14964A8EEE73}">
      <dgm:prSet/>
      <dgm:spPr/>
      <dgm:t>
        <a:bodyPr/>
        <a:lstStyle/>
        <a:p>
          <a:endParaRPr lang="en-US"/>
        </a:p>
      </dgm:t>
    </dgm:pt>
    <dgm:pt modelId="{EC3DD98B-F4B4-48AE-B45C-D32C79A63D45}" type="sibTrans" cxnId="{425E5861-1C52-4765-AEB5-14964A8EEE73}">
      <dgm:prSet/>
      <dgm:spPr/>
      <dgm:t>
        <a:bodyPr/>
        <a:lstStyle/>
        <a:p>
          <a:endParaRPr lang="en-US"/>
        </a:p>
      </dgm:t>
    </dgm:pt>
    <dgm:pt modelId="{364BC178-D83A-426F-A155-063F2F5C4C9F}">
      <dgm:prSet/>
      <dgm:spPr/>
      <dgm:t>
        <a:bodyPr/>
        <a:lstStyle/>
        <a:p>
          <a:r>
            <a:rPr lang="en-US" dirty="0"/>
            <a:t>Global surface temp. could rise 1-4.5°F (0.6-2.5°C) in the next fifty years, and 2.2-10°F (1.4-5.8°C) in the next century</a:t>
          </a:r>
        </a:p>
      </dgm:t>
    </dgm:pt>
    <dgm:pt modelId="{FFCAF781-3D0C-4E16-BD2A-1515C2A118BD}" type="parTrans" cxnId="{7FC56C3C-27BB-477B-83E2-E17DCD9C6F0D}">
      <dgm:prSet/>
      <dgm:spPr/>
      <dgm:t>
        <a:bodyPr/>
        <a:lstStyle/>
        <a:p>
          <a:endParaRPr lang="en-US"/>
        </a:p>
      </dgm:t>
    </dgm:pt>
    <dgm:pt modelId="{38FF95E5-1694-469F-9E76-45C0140C10F7}" type="sibTrans" cxnId="{7FC56C3C-27BB-477B-83E2-E17DCD9C6F0D}">
      <dgm:prSet/>
      <dgm:spPr/>
      <dgm:t>
        <a:bodyPr/>
        <a:lstStyle/>
        <a:p>
          <a:endParaRPr lang="en-US"/>
        </a:p>
      </dgm:t>
    </dgm:pt>
    <dgm:pt modelId="{D3792599-537E-4E55-A43F-C9AF604D62E9}" type="pres">
      <dgm:prSet presAssocID="{DDED1C4F-2175-42EA-BA1D-46D35F4FE7F6}" presName="root" presStyleCnt="0">
        <dgm:presLayoutVars>
          <dgm:dir/>
          <dgm:resizeHandles val="exact"/>
        </dgm:presLayoutVars>
      </dgm:prSet>
      <dgm:spPr/>
      <dgm:t>
        <a:bodyPr/>
        <a:lstStyle/>
        <a:p>
          <a:endParaRPr lang="en-IN"/>
        </a:p>
      </dgm:t>
    </dgm:pt>
    <dgm:pt modelId="{5EE26CAD-A278-4D54-8EAB-DB6BCC29C78E}" type="pres">
      <dgm:prSet presAssocID="{DDED1C4F-2175-42EA-BA1D-46D35F4FE7F6}" presName="container" presStyleCnt="0">
        <dgm:presLayoutVars>
          <dgm:dir/>
          <dgm:resizeHandles val="exact"/>
        </dgm:presLayoutVars>
      </dgm:prSet>
      <dgm:spPr/>
    </dgm:pt>
    <dgm:pt modelId="{EC3AFB2A-3F8B-4153-BEF9-9E73E8E66155}" type="pres">
      <dgm:prSet presAssocID="{8687C040-EE97-4373-977E-26C6B0164ACA}" presName="compNode" presStyleCnt="0"/>
      <dgm:spPr/>
    </dgm:pt>
    <dgm:pt modelId="{90C1000A-6414-4BDF-8A69-1581FF6995DE}" type="pres">
      <dgm:prSet presAssocID="{8687C040-EE97-4373-977E-26C6B0164ACA}" presName="iconBgRect" presStyleLbl="bgShp" presStyleIdx="0" presStyleCnt="5"/>
      <dgm:spPr/>
    </dgm:pt>
    <dgm:pt modelId="{8CA21051-2E76-4339-B735-96A38ECEDC22}" type="pres">
      <dgm:prSet presAssocID="{8687C040-EE97-4373-977E-26C6B0164ACA}"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Thermometer"/>
        </a:ext>
      </dgm:extLst>
    </dgm:pt>
    <dgm:pt modelId="{A7BC20BF-2BAC-4F9A-86EE-D03278F9BC1C}" type="pres">
      <dgm:prSet presAssocID="{8687C040-EE97-4373-977E-26C6B0164ACA}" presName="spaceRect" presStyleCnt="0"/>
      <dgm:spPr/>
    </dgm:pt>
    <dgm:pt modelId="{F5495BB3-2DAB-41DA-882B-AFC812E60F91}" type="pres">
      <dgm:prSet presAssocID="{8687C040-EE97-4373-977E-26C6B0164ACA}" presName="textRect" presStyleLbl="revTx" presStyleIdx="0" presStyleCnt="5">
        <dgm:presLayoutVars>
          <dgm:chMax val="1"/>
          <dgm:chPref val="1"/>
        </dgm:presLayoutVars>
      </dgm:prSet>
      <dgm:spPr/>
      <dgm:t>
        <a:bodyPr/>
        <a:lstStyle/>
        <a:p>
          <a:endParaRPr lang="en-IN"/>
        </a:p>
      </dgm:t>
    </dgm:pt>
    <dgm:pt modelId="{A0ADACC9-5A2F-45C1-8E27-9A90E969D9EA}" type="pres">
      <dgm:prSet presAssocID="{896928E0-D4DB-4EC3-8702-0AF5C60A24CB}" presName="sibTrans" presStyleLbl="sibTrans2D1" presStyleIdx="0" presStyleCnt="0"/>
      <dgm:spPr/>
      <dgm:t>
        <a:bodyPr/>
        <a:lstStyle/>
        <a:p>
          <a:endParaRPr lang="en-IN"/>
        </a:p>
      </dgm:t>
    </dgm:pt>
    <dgm:pt modelId="{6035EB3C-B8D1-41C3-895D-4A1F5E4AEE2B}" type="pres">
      <dgm:prSet presAssocID="{E542A384-FB34-4326-B8A1-9A7DD03EB104}" presName="compNode" presStyleCnt="0"/>
      <dgm:spPr/>
    </dgm:pt>
    <dgm:pt modelId="{EEFEB67B-853A-4494-B9D6-2C59737F2665}" type="pres">
      <dgm:prSet presAssocID="{E542A384-FB34-4326-B8A1-9A7DD03EB104}" presName="iconBgRect" presStyleLbl="bgShp" presStyleIdx="1" presStyleCnt="5"/>
      <dgm:spPr/>
    </dgm:pt>
    <dgm:pt modelId="{A272BFEF-2ACC-4E09-B302-9D928018AC78}" type="pres">
      <dgm:prSet presAssocID="{E542A384-FB34-4326-B8A1-9A7DD03EB104}"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Earth Globe Europe-Africa"/>
        </a:ext>
      </dgm:extLst>
    </dgm:pt>
    <dgm:pt modelId="{5B2B4A7C-25C5-4B1D-AC4B-0079ED12E80C}" type="pres">
      <dgm:prSet presAssocID="{E542A384-FB34-4326-B8A1-9A7DD03EB104}" presName="spaceRect" presStyleCnt="0"/>
      <dgm:spPr/>
    </dgm:pt>
    <dgm:pt modelId="{CA6AAB87-0103-4DCC-BA7F-5C5F87D21BC0}" type="pres">
      <dgm:prSet presAssocID="{E542A384-FB34-4326-B8A1-9A7DD03EB104}" presName="textRect" presStyleLbl="revTx" presStyleIdx="1" presStyleCnt="5">
        <dgm:presLayoutVars>
          <dgm:chMax val="1"/>
          <dgm:chPref val="1"/>
        </dgm:presLayoutVars>
      </dgm:prSet>
      <dgm:spPr/>
      <dgm:t>
        <a:bodyPr/>
        <a:lstStyle/>
        <a:p>
          <a:endParaRPr lang="en-IN"/>
        </a:p>
      </dgm:t>
    </dgm:pt>
    <dgm:pt modelId="{E2558F55-A72A-4FB5-9402-EED95EACAE69}" type="pres">
      <dgm:prSet presAssocID="{1414C771-3C17-4875-9804-0DB2CEE22B8B}" presName="sibTrans" presStyleLbl="sibTrans2D1" presStyleIdx="0" presStyleCnt="0"/>
      <dgm:spPr/>
      <dgm:t>
        <a:bodyPr/>
        <a:lstStyle/>
        <a:p>
          <a:endParaRPr lang="en-IN"/>
        </a:p>
      </dgm:t>
    </dgm:pt>
    <dgm:pt modelId="{0F2DCE1F-E8E5-412D-BE96-3680C9E8D2E9}" type="pres">
      <dgm:prSet presAssocID="{DC1A1296-399A-499D-A512-B99FC8A451A5}" presName="compNode" presStyleCnt="0"/>
      <dgm:spPr/>
    </dgm:pt>
    <dgm:pt modelId="{AD2B8280-3188-4478-922A-E2470AD72CE9}" type="pres">
      <dgm:prSet presAssocID="{DC1A1296-399A-499D-A512-B99FC8A451A5}" presName="iconBgRect" presStyleLbl="bgShp" presStyleIdx="2" presStyleCnt="5"/>
      <dgm:spPr/>
    </dgm:pt>
    <dgm:pt modelId="{C99BE95F-E754-4AF2-900D-2E4C89E3C97A}" type="pres">
      <dgm:prSet presAssocID="{DC1A1296-399A-499D-A512-B99FC8A451A5}"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Snowflake"/>
        </a:ext>
      </dgm:extLst>
    </dgm:pt>
    <dgm:pt modelId="{9F0F01FD-3752-4259-A0B2-DFE999D271A3}" type="pres">
      <dgm:prSet presAssocID="{DC1A1296-399A-499D-A512-B99FC8A451A5}" presName="spaceRect" presStyleCnt="0"/>
      <dgm:spPr/>
    </dgm:pt>
    <dgm:pt modelId="{DA170194-1A61-4281-9FC7-9EFF35244FBF}" type="pres">
      <dgm:prSet presAssocID="{DC1A1296-399A-499D-A512-B99FC8A451A5}" presName="textRect" presStyleLbl="revTx" presStyleIdx="2" presStyleCnt="5">
        <dgm:presLayoutVars>
          <dgm:chMax val="1"/>
          <dgm:chPref val="1"/>
        </dgm:presLayoutVars>
      </dgm:prSet>
      <dgm:spPr/>
      <dgm:t>
        <a:bodyPr/>
        <a:lstStyle/>
        <a:p>
          <a:endParaRPr lang="en-IN"/>
        </a:p>
      </dgm:t>
    </dgm:pt>
    <dgm:pt modelId="{3B3D7AC9-0D63-4FE5-87A1-0733F986130B}" type="pres">
      <dgm:prSet presAssocID="{E7397CB3-2FE7-4408-A526-C128A00F83ED}" presName="sibTrans" presStyleLbl="sibTrans2D1" presStyleIdx="0" presStyleCnt="0"/>
      <dgm:spPr/>
      <dgm:t>
        <a:bodyPr/>
        <a:lstStyle/>
        <a:p>
          <a:endParaRPr lang="en-IN"/>
        </a:p>
      </dgm:t>
    </dgm:pt>
    <dgm:pt modelId="{4E80241B-90EA-4E03-A4E4-F28D8608A56D}" type="pres">
      <dgm:prSet presAssocID="{E110317B-B775-487C-99AB-45F137EAA46C}" presName="compNode" presStyleCnt="0"/>
      <dgm:spPr/>
    </dgm:pt>
    <dgm:pt modelId="{EA9B8481-1D6D-4BF4-90DE-2A4FCF6CEC70}" type="pres">
      <dgm:prSet presAssocID="{E110317B-B775-487C-99AB-45F137EAA46C}" presName="iconBgRect" presStyleLbl="bgShp" presStyleIdx="3" presStyleCnt="5"/>
      <dgm:spPr/>
    </dgm:pt>
    <dgm:pt modelId="{ADBDFCD2-37E1-4D87-8F26-71FEA6E334D5}" type="pres">
      <dgm:prSet presAssocID="{E110317B-B775-487C-99AB-45F137EAA46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Home"/>
        </a:ext>
      </dgm:extLst>
    </dgm:pt>
    <dgm:pt modelId="{3331149E-71E6-4ADB-AA08-01DD24D0F1C4}" type="pres">
      <dgm:prSet presAssocID="{E110317B-B775-487C-99AB-45F137EAA46C}" presName="spaceRect" presStyleCnt="0"/>
      <dgm:spPr/>
    </dgm:pt>
    <dgm:pt modelId="{6D82401E-6C6E-43CE-828C-63BDBA47A464}" type="pres">
      <dgm:prSet presAssocID="{E110317B-B775-487C-99AB-45F137EAA46C}" presName="textRect" presStyleLbl="revTx" presStyleIdx="3" presStyleCnt="5">
        <dgm:presLayoutVars>
          <dgm:chMax val="1"/>
          <dgm:chPref val="1"/>
        </dgm:presLayoutVars>
      </dgm:prSet>
      <dgm:spPr/>
      <dgm:t>
        <a:bodyPr/>
        <a:lstStyle/>
        <a:p>
          <a:endParaRPr lang="en-IN"/>
        </a:p>
      </dgm:t>
    </dgm:pt>
    <dgm:pt modelId="{93EC853F-B72C-4D45-A3D7-D593839097D4}" type="pres">
      <dgm:prSet presAssocID="{EC3DD98B-F4B4-48AE-B45C-D32C79A63D45}" presName="sibTrans" presStyleLbl="sibTrans2D1" presStyleIdx="0" presStyleCnt="0"/>
      <dgm:spPr/>
      <dgm:t>
        <a:bodyPr/>
        <a:lstStyle/>
        <a:p>
          <a:endParaRPr lang="en-IN"/>
        </a:p>
      </dgm:t>
    </dgm:pt>
    <dgm:pt modelId="{E6197043-8528-452A-B808-9E96B221F8F8}" type="pres">
      <dgm:prSet presAssocID="{364BC178-D83A-426F-A155-063F2F5C4C9F}" presName="compNode" presStyleCnt="0"/>
      <dgm:spPr/>
    </dgm:pt>
    <dgm:pt modelId="{283208F3-488A-4D3C-86FD-8DD0D4EB7335}" type="pres">
      <dgm:prSet presAssocID="{364BC178-D83A-426F-A155-063F2F5C4C9F}" presName="iconBgRect" presStyleLbl="bgShp" presStyleIdx="4" presStyleCnt="5"/>
      <dgm:spPr/>
    </dgm:pt>
    <dgm:pt modelId="{2811FF6C-4DAA-4E24-9D72-1F1FA3A756A4}" type="pres">
      <dgm:prSet presAssocID="{364BC178-D83A-426F-A155-063F2F5C4C9F}"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029C5571-ACC7-4EA5-8D90-AFF9149BEDC5}" type="pres">
      <dgm:prSet presAssocID="{364BC178-D83A-426F-A155-063F2F5C4C9F}" presName="spaceRect" presStyleCnt="0"/>
      <dgm:spPr/>
    </dgm:pt>
    <dgm:pt modelId="{9B7A34DF-421F-407B-9D0B-F3E9A4A6340F}" type="pres">
      <dgm:prSet presAssocID="{364BC178-D83A-426F-A155-063F2F5C4C9F}" presName="textRect" presStyleLbl="revTx" presStyleIdx="4" presStyleCnt="5">
        <dgm:presLayoutVars>
          <dgm:chMax val="1"/>
          <dgm:chPref val="1"/>
        </dgm:presLayoutVars>
      </dgm:prSet>
      <dgm:spPr/>
      <dgm:t>
        <a:bodyPr/>
        <a:lstStyle/>
        <a:p>
          <a:endParaRPr lang="en-IN"/>
        </a:p>
      </dgm:t>
    </dgm:pt>
  </dgm:ptLst>
  <dgm:cxnLst>
    <dgm:cxn modelId="{3670F307-2268-406F-9915-D3B5AB805BF5}" type="presOf" srcId="{DDED1C4F-2175-42EA-BA1D-46D35F4FE7F6}" destId="{D3792599-537E-4E55-A43F-C9AF604D62E9}" srcOrd="0" destOrd="0" presId="urn:microsoft.com/office/officeart/2018/2/layout/IconCircleList"/>
    <dgm:cxn modelId="{829BAB39-244D-4889-A8AA-1163E7BB50FB}" type="presOf" srcId="{DC1A1296-399A-499D-A512-B99FC8A451A5}" destId="{DA170194-1A61-4281-9FC7-9EFF35244FBF}" srcOrd="0" destOrd="0" presId="urn:microsoft.com/office/officeart/2018/2/layout/IconCircleList"/>
    <dgm:cxn modelId="{7FC56C3C-27BB-477B-83E2-E17DCD9C6F0D}" srcId="{DDED1C4F-2175-42EA-BA1D-46D35F4FE7F6}" destId="{364BC178-D83A-426F-A155-063F2F5C4C9F}" srcOrd="4" destOrd="0" parTransId="{FFCAF781-3D0C-4E16-BD2A-1515C2A118BD}" sibTransId="{38FF95E5-1694-469F-9E76-45C0140C10F7}"/>
    <dgm:cxn modelId="{B93A9F6B-A070-4BBC-BC85-7093F8B00F93}" srcId="{DDED1C4F-2175-42EA-BA1D-46D35F4FE7F6}" destId="{8687C040-EE97-4373-977E-26C6B0164ACA}" srcOrd="0" destOrd="0" parTransId="{729FBF4A-5BCA-4A05-9C5A-478AC2A24406}" sibTransId="{896928E0-D4DB-4EC3-8702-0AF5C60A24CB}"/>
    <dgm:cxn modelId="{E6A96011-C0D7-4246-843E-9A3EDC1F9CD5}" type="presOf" srcId="{896928E0-D4DB-4EC3-8702-0AF5C60A24CB}" destId="{A0ADACC9-5A2F-45C1-8E27-9A90E969D9EA}" srcOrd="0" destOrd="0" presId="urn:microsoft.com/office/officeart/2018/2/layout/IconCircleList"/>
    <dgm:cxn modelId="{DB630A5A-DC2E-42F2-9EA7-CF452F9FFA6B}" type="presOf" srcId="{E110317B-B775-487C-99AB-45F137EAA46C}" destId="{6D82401E-6C6E-43CE-828C-63BDBA47A464}" srcOrd="0" destOrd="0" presId="urn:microsoft.com/office/officeart/2018/2/layout/IconCircleList"/>
    <dgm:cxn modelId="{E0D44B07-1BB7-4A08-8545-4C4B7B23621C}" srcId="{DDED1C4F-2175-42EA-BA1D-46D35F4FE7F6}" destId="{E542A384-FB34-4326-B8A1-9A7DD03EB104}" srcOrd="1" destOrd="0" parTransId="{EF758882-01C9-4E5E-869F-80FBEFF5F86A}" sibTransId="{1414C771-3C17-4875-9804-0DB2CEE22B8B}"/>
    <dgm:cxn modelId="{6DE4711D-B39A-41E1-8860-FF427D8A49F3}" type="presOf" srcId="{8687C040-EE97-4373-977E-26C6B0164ACA}" destId="{F5495BB3-2DAB-41DA-882B-AFC812E60F91}" srcOrd="0" destOrd="0" presId="urn:microsoft.com/office/officeart/2018/2/layout/IconCircleList"/>
    <dgm:cxn modelId="{05B6EE2B-D5F4-45B0-85F7-B0DC67F723DC}" type="presOf" srcId="{E542A384-FB34-4326-B8A1-9A7DD03EB104}" destId="{CA6AAB87-0103-4DCC-BA7F-5C5F87D21BC0}" srcOrd="0" destOrd="0" presId="urn:microsoft.com/office/officeart/2018/2/layout/IconCircleList"/>
    <dgm:cxn modelId="{425E5861-1C52-4765-AEB5-14964A8EEE73}" srcId="{DDED1C4F-2175-42EA-BA1D-46D35F4FE7F6}" destId="{E110317B-B775-487C-99AB-45F137EAA46C}" srcOrd="3" destOrd="0" parTransId="{43D54ACD-BA73-4AAE-AF69-E7DFA8C4B67F}" sibTransId="{EC3DD98B-F4B4-48AE-B45C-D32C79A63D45}"/>
    <dgm:cxn modelId="{B7E4AB3E-A8B6-49FE-A80B-34A3C15F96C9}" type="presOf" srcId="{364BC178-D83A-426F-A155-063F2F5C4C9F}" destId="{9B7A34DF-421F-407B-9D0B-F3E9A4A6340F}" srcOrd="0" destOrd="0" presId="urn:microsoft.com/office/officeart/2018/2/layout/IconCircleList"/>
    <dgm:cxn modelId="{F0560855-E0B2-4AE2-B770-D780D68F263C}" srcId="{DDED1C4F-2175-42EA-BA1D-46D35F4FE7F6}" destId="{DC1A1296-399A-499D-A512-B99FC8A451A5}" srcOrd="2" destOrd="0" parTransId="{89743CA3-307F-4AA0-82EF-DDB3894EFB47}" sibTransId="{E7397CB3-2FE7-4408-A526-C128A00F83ED}"/>
    <dgm:cxn modelId="{3DB48155-15E6-4960-848D-06A11B8FA62B}" type="presOf" srcId="{EC3DD98B-F4B4-48AE-B45C-D32C79A63D45}" destId="{93EC853F-B72C-4D45-A3D7-D593839097D4}" srcOrd="0" destOrd="0" presId="urn:microsoft.com/office/officeart/2018/2/layout/IconCircleList"/>
    <dgm:cxn modelId="{348C4E98-FA63-4BE9-80AD-E4B0BFA3D03C}" type="presOf" srcId="{E7397CB3-2FE7-4408-A526-C128A00F83ED}" destId="{3B3D7AC9-0D63-4FE5-87A1-0733F986130B}" srcOrd="0" destOrd="0" presId="urn:microsoft.com/office/officeart/2018/2/layout/IconCircleList"/>
    <dgm:cxn modelId="{26A2E8F7-CCF8-446D-B181-31170C1CB4F8}" type="presOf" srcId="{1414C771-3C17-4875-9804-0DB2CEE22B8B}" destId="{E2558F55-A72A-4FB5-9402-EED95EACAE69}" srcOrd="0" destOrd="0" presId="urn:microsoft.com/office/officeart/2018/2/layout/IconCircleList"/>
    <dgm:cxn modelId="{B2E0B98E-3E45-4C35-BA24-6E171F2F17A1}" type="presParOf" srcId="{D3792599-537E-4E55-A43F-C9AF604D62E9}" destId="{5EE26CAD-A278-4D54-8EAB-DB6BCC29C78E}" srcOrd="0" destOrd="0" presId="urn:microsoft.com/office/officeart/2018/2/layout/IconCircleList"/>
    <dgm:cxn modelId="{2CA582F1-6F7A-4E56-9E40-E898D82D5343}" type="presParOf" srcId="{5EE26CAD-A278-4D54-8EAB-DB6BCC29C78E}" destId="{EC3AFB2A-3F8B-4153-BEF9-9E73E8E66155}" srcOrd="0" destOrd="0" presId="urn:microsoft.com/office/officeart/2018/2/layout/IconCircleList"/>
    <dgm:cxn modelId="{F26FEB6E-C715-4C98-AD42-DAC7A5713318}" type="presParOf" srcId="{EC3AFB2A-3F8B-4153-BEF9-9E73E8E66155}" destId="{90C1000A-6414-4BDF-8A69-1581FF6995DE}" srcOrd="0" destOrd="0" presId="urn:microsoft.com/office/officeart/2018/2/layout/IconCircleList"/>
    <dgm:cxn modelId="{3BDC5E8F-E471-4769-8D74-2D0CA42C4C4B}" type="presParOf" srcId="{EC3AFB2A-3F8B-4153-BEF9-9E73E8E66155}" destId="{8CA21051-2E76-4339-B735-96A38ECEDC22}" srcOrd="1" destOrd="0" presId="urn:microsoft.com/office/officeart/2018/2/layout/IconCircleList"/>
    <dgm:cxn modelId="{A7401DD4-FAAA-46E6-9C30-D48FB16F64AC}" type="presParOf" srcId="{EC3AFB2A-3F8B-4153-BEF9-9E73E8E66155}" destId="{A7BC20BF-2BAC-4F9A-86EE-D03278F9BC1C}" srcOrd="2" destOrd="0" presId="urn:microsoft.com/office/officeart/2018/2/layout/IconCircleList"/>
    <dgm:cxn modelId="{8DE82B6D-C70B-445B-AF89-61B280F82FCA}" type="presParOf" srcId="{EC3AFB2A-3F8B-4153-BEF9-9E73E8E66155}" destId="{F5495BB3-2DAB-41DA-882B-AFC812E60F91}" srcOrd="3" destOrd="0" presId="urn:microsoft.com/office/officeart/2018/2/layout/IconCircleList"/>
    <dgm:cxn modelId="{2CFA50F5-DD9F-4B2A-9DB0-30E0E37AA402}" type="presParOf" srcId="{5EE26CAD-A278-4D54-8EAB-DB6BCC29C78E}" destId="{A0ADACC9-5A2F-45C1-8E27-9A90E969D9EA}" srcOrd="1" destOrd="0" presId="urn:microsoft.com/office/officeart/2018/2/layout/IconCircleList"/>
    <dgm:cxn modelId="{4299B10B-753D-4F2C-A34B-AE342B5D2366}" type="presParOf" srcId="{5EE26CAD-A278-4D54-8EAB-DB6BCC29C78E}" destId="{6035EB3C-B8D1-41C3-895D-4A1F5E4AEE2B}" srcOrd="2" destOrd="0" presId="urn:microsoft.com/office/officeart/2018/2/layout/IconCircleList"/>
    <dgm:cxn modelId="{145EA890-AA99-4DBC-A6A4-80B17435886C}" type="presParOf" srcId="{6035EB3C-B8D1-41C3-895D-4A1F5E4AEE2B}" destId="{EEFEB67B-853A-4494-B9D6-2C59737F2665}" srcOrd="0" destOrd="0" presId="urn:microsoft.com/office/officeart/2018/2/layout/IconCircleList"/>
    <dgm:cxn modelId="{F9C38336-3809-4C64-A4D0-2A013F140DB4}" type="presParOf" srcId="{6035EB3C-B8D1-41C3-895D-4A1F5E4AEE2B}" destId="{A272BFEF-2ACC-4E09-B302-9D928018AC78}" srcOrd="1" destOrd="0" presId="urn:microsoft.com/office/officeart/2018/2/layout/IconCircleList"/>
    <dgm:cxn modelId="{3578FF8F-2E04-4586-9A69-76A99E4BBAE2}" type="presParOf" srcId="{6035EB3C-B8D1-41C3-895D-4A1F5E4AEE2B}" destId="{5B2B4A7C-25C5-4B1D-AC4B-0079ED12E80C}" srcOrd="2" destOrd="0" presId="urn:microsoft.com/office/officeart/2018/2/layout/IconCircleList"/>
    <dgm:cxn modelId="{FD75B7AB-E66F-476C-B53E-4E45068EA80D}" type="presParOf" srcId="{6035EB3C-B8D1-41C3-895D-4A1F5E4AEE2B}" destId="{CA6AAB87-0103-4DCC-BA7F-5C5F87D21BC0}" srcOrd="3" destOrd="0" presId="urn:microsoft.com/office/officeart/2018/2/layout/IconCircleList"/>
    <dgm:cxn modelId="{A258374D-0421-4A36-896A-BA147C9C562A}" type="presParOf" srcId="{5EE26CAD-A278-4D54-8EAB-DB6BCC29C78E}" destId="{E2558F55-A72A-4FB5-9402-EED95EACAE69}" srcOrd="3" destOrd="0" presId="urn:microsoft.com/office/officeart/2018/2/layout/IconCircleList"/>
    <dgm:cxn modelId="{E5A68D09-0441-46F4-8CE6-295F93317298}" type="presParOf" srcId="{5EE26CAD-A278-4D54-8EAB-DB6BCC29C78E}" destId="{0F2DCE1F-E8E5-412D-BE96-3680C9E8D2E9}" srcOrd="4" destOrd="0" presId="urn:microsoft.com/office/officeart/2018/2/layout/IconCircleList"/>
    <dgm:cxn modelId="{9EF500D5-5AD8-4A08-9E73-8A1EFA0FB502}" type="presParOf" srcId="{0F2DCE1F-E8E5-412D-BE96-3680C9E8D2E9}" destId="{AD2B8280-3188-4478-922A-E2470AD72CE9}" srcOrd="0" destOrd="0" presId="urn:microsoft.com/office/officeart/2018/2/layout/IconCircleList"/>
    <dgm:cxn modelId="{90A8FA6A-986E-498F-8C89-9A5CF163AAF1}" type="presParOf" srcId="{0F2DCE1F-E8E5-412D-BE96-3680C9E8D2E9}" destId="{C99BE95F-E754-4AF2-900D-2E4C89E3C97A}" srcOrd="1" destOrd="0" presId="urn:microsoft.com/office/officeart/2018/2/layout/IconCircleList"/>
    <dgm:cxn modelId="{CADD0270-68FA-497B-9EDF-149114186437}" type="presParOf" srcId="{0F2DCE1F-E8E5-412D-BE96-3680C9E8D2E9}" destId="{9F0F01FD-3752-4259-A0B2-DFE999D271A3}" srcOrd="2" destOrd="0" presId="urn:microsoft.com/office/officeart/2018/2/layout/IconCircleList"/>
    <dgm:cxn modelId="{858E4B80-4068-458E-A59C-30E21B273AD3}" type="presParOf" srcId="{0F2DCE1F-E8E5-412D-BE96-3680C9E8D2E9}" destId="{DA170194-1A61-4281-9FC7-9EFF35244FBF}" srcOrd="3" destOrd="0" presId="urn:microsoft.com/office/officeart/2018/2/layout/IconCircleList"/>
    <dgm:cxn modelId="{E65E98FA-E87A-444F-8A56-ABBFCB9C1437}" type="presParOf" srcId="{5EE26CAD-A278-4D54-8EAB-DB6BCC29C78E}" destId="{3B3D7AC9-0D63-4FE5-87A1-0733F986130B}" srcOrd="5" destOrd="0" presId="urn:microsoft.com/office/officeart/2018/2/layout/IconCircleList"/>
    <dgm:cxn modelId="{E202458B-09C1-4AAC-8049-67DF88CE41B1}" type="presParOf" srcId="{5EE26CAD-A278-4D54-8EAB-DB6BCC29C78E}" destId="{4E80241B-90EA-4E03-A4E4-F28D8608A56D}" srcOrd="6" destOrd="0" presId="urn:microsoft.com/office/officeart/2018/2/layout/IconCircleList"/>
    <dgm:cxn modelId="{F3516967-A3BF-4AEC-BA5F-41DEE766F4D5}" type="presParOf" srcId="{4E80241B-90EA-4E03-A4E4-F28D8608A56D}" destId="{EA9B8481-1D6D-4BF4-90DE-2A4FCF6CEC70}" srcOrd="0" destOrd="0" presId="urn:microsoft.com/office/officeart/2018/2/layout/IconCircleList"/>
    <dgm:cxn modelId="{51295FAF-4389-4FC8-A6E5-5981A6ED5186}" type="presParOf" srcId="{4E80241B-90EA-4E03-A4E4-F28D8608A56D}" destId="{ADBDFCD2-37E1-4D87-8F26-71FEA6E334D5}" srcOrd="1" destOrd="0" presId="urn:microsoft.com/office/officeart/2018/2/layout/IconCircleList"/>
    <dgm:cxn modelId="{2C192BBA-F38B-4F91-B2C8-5DD53F303B8D}" type="presParOf" srcId="{4E80241B-90EA-4E03-A4E4-F28D8608A56D}" destId="{3331149E-71E6-4ADB-AA08-01DD24D0F1C4}" srcOrd="2" destOrd="0" presId="urn:microsoft.com/office/officeart/2018/2/layout/IconCircleList"/>
    <dgm:cxn modelId="{CCF82A8B-80C4-43D0-BE0F-82D884CBE41D}" type="presParOf" srcId="{4E80241B-90EA-4E03-A4E4-F28D8608A56D}" destId="{6D82401E-6C6E-43CE-828C-63BDBA47A464}" srcOrd="3" destOrd="0" presId="urn:microsoft.com/office/officeart/2018/2/layout/IconCircleList"/>
    <dgm:cxn modelId="{3397BCC4-5C13-46A8-AC37-0394FE9FE568}" type="presParOf" srcId="{5EE26CAD-A278-4D54-8EAB-DB6BCC29C78E}" destId="{93EC853F-B72C-4D45-A3D7-D593839097D4}" srcOrd="7" destOrd="0" presId="urn:microsoft.com/office/officeart/2018/2/layout/IconCircleList"/>
    <dgm:cxn modelId="{D7F7F03D-D822-46DA-86CE-56663AAA993B}" type="presParOf" srcId="{5EE26CAD-A278-4D54-8EAB-DB6BCC29C78E}" destId="{E6197043-8528-452A-B808-9E96B221F8F8}" srcOrd="8" destOrd="0" presId="urn:microsoft.com/office/officeart/2018/2/layout/IconCircleList"/>
    <dgm:cxn modelId="{CE6D668A-0FB4-461D-B71C-6CCC6C5324BD}" type="presParOf" srcId="{E6197043-8528-452A-B808-9E96B221F8F8}" destId="{283208F3-488A-4D3C-86FD-8DD0D4EB7335}" srcOrd="0" destOrd="0" presId="urn:microsoft.com/office/officeart/2018/2/layout/IconCircleList"/>
    <dgm:cxn modelId="{807A2BCC-4E4F-4176-AB57-BF509F09ACCA}" type="presParOf" srcId="{E6197043-8528-452A-B808-9E96B221F8F8}" destId="{2811FF6C-4DAA-4E24-9D72-1F1FA3A756A4}" srcOrd="1" destOrd="0" presId="urn:microsoft.com/office/officeart/2018/2/layout/IconCircleList"/>
    <dgm:cxn modelId="{57213741-49C6-41B6-A0D8-29F6D4ED6033}" type="presParOf" srcId="{E6197043-8528-452A-B808-9E96B221F8F8}" destId="{029C5571-ACC7-4EA5-8D90-AFF9149BEDC5}" srcOrd="2" destOrd="0" presId="urn:microsoft.com/office/officeart/2018/2/layout/IconCircleList"/>
    <dgm:cxn modelId="{4A726426-6AC1-41A0-A1F2-7D5D324C16A2}" type="presParOf" srcId="{E6197043-8528-452A-B808-9E96B221F8F8}" destId="{9B7A34DF-421F-407B-9D0B-F3E9A4A6340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E285A4-05B3-4334-A461-FE65F844D4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BA5448-908E-48B1-975D-F914A46B04FA}">
      <dgm:prSet/>
      <dgm:spPr/>
      <dgm:t>
        <a:bodyPr/>
        <a:lstStyle/>
        <a:p>
          <a:pPr>
            <a:lnSpc>
              <a:spcPct val="100000"/>
            </a:lnSpc>
          </a:pPr>
          <a:r>
            <a:rPr lang="en-US"/>
            <a:t>A warming ocean: causes thermal stress that contributes to coral bleaching and infectious disease.</a:t>
          </a:r>
        </a:p>
      </dgm:t>
    </dgm:pt>
    <dgm:pt modelId="{AFCA68B6-6EA9-4275-83F6-CA5F28A13C9C}" type="parTrans" cxnId="{1CAA2281-49E7-4525-8968-4161FE3EE733}">
      <dgm:prSet/>
      <dgm:spPr/>
      <dgm:t>
        <a:bodyPr/>
        <a:lstStyle/>
        <a:p>
          <a:endParaRPr lang="en-US"/>
        </a:p>
      </dgm:t>
    </dgm:pt>
    <dgm:pt modelId="{77E723BB-376D-42C0-A065-35897EFDB316}" type="sibTrans" cxnId="{1CAA2281-49E7-4525-8968-4161FE3EE733}">
      <dgm:prSet/>
      <dgm:spPr/>
      <dgm:t>
        <a:bodyPr/>
        <a:lstStyle/>
        <a:p>
          <a:endParaRPr lang="en-US"/>
        </a:p>
      </dgm:t>
    </dgm:pt>
    <dgm:pt modelId="{BC348F7E-1F9F-46DC-A26C-DF43CEFB2782}">
      <dgm:prSet/>
      <dgm:spPr/>
      <dgm:t>
        <a:bodyPr/>
        <a:lstStyle/>
        <a:p>
          <a:pPr>
            <a:lnSpc>
              <a:spcPct val="100000"/>
            </a:lnSpc>
          </a:pPr>
          <a:r>
            <a:rPr lang="en-US"/>
            <a:t>Sea level rise: may lead to increases in sedimentation for reefs located near land-based sources of sediment. Sedimentation runoff can lead to the smothering of coral. </a:t>
          </a:r>
        </a:p>
      </dgm:t>
    </dgm:pt>
    <dgm:pt modelId="{0DD8EA49-CC1B-4C94-82F4-302E70A6632C}" type="parTrans" cxnId="{9896CCE1-CFBE-4571-96C1-9AE1D4135CAD}">
      <dgm:prSet/>
      <dgm:spPr/>
      <dgm:t>
        <a:bodyPr/>
        <a:lstStyle/>
        <a:p>
          <a:endParaRPr lang="en-US"/>
        </a:p>
      </dgm:t>
    </dgm:pt>
    <dgm:pt modelId="{9C0D98CD-8BD3-4FD0-8AFA-19BA638A3629}" type="sibTrans" cxnId="{9896CCE1-CFBE-4571-96C1-9AE1D4135CAD}">
      <dgm:prSet/>
      <dgm:spPr/>
      <dgm:t>
        <a:bodyPr/>
        <a:lstStyle/>
        <a:p>
          <a:endParaRPr lang="en-US"/>
        </a:p>
      </dgm:t>
    </dgm:pt>
    <dgm:pt modelId="{12C006C0-1800-4FEB-BDBE-FA0C7DEBCD85}">
      <dgm:prSet/>
      <dgm:spPr/>
      <dgm:t>
        <a:bodyPr/>
        <a:lstStyle/>
        <a:p>
          <a:pPr>
            <a:lnSpc>
              <a:spcPct val="100000"/>
            </a:lnSpc>
          </a:pPr>
          <a:r>
            <a:rPr lang="en-US"/>
            <a:t>Changes in storm patterns: leads to stronger and more frequent storms that can cause the destruction of coral reefs.</a:t>
          </a:r>
        </a:p>
      </dgm:t>
    </dgm:pt>
    <dgm:pt modelId="{30A58447-68FA-426D-A633-B008352487D2}" type="parTrans" cxnId="{959F5EA4-751F-4DC1-9C02-AF194157FA09}">
      <dgm:prSet/>
      <dgm:spPr/>
      <dgm:t>
        <a:bodyPr/>
        <a:lstStyle/>
        <a:p>
          <a:endParaRPr lang="en-US"/>
        </a:p>
      </dgm:t>
    </dgm:pt>
    <dgm:pt modelId="{7BC62715-A5F9-4B47-A236-22F61C123A78}" type="sibTrans" cxnId="{959F5EA4-751F-4DC1-9C02-AF194157FA09}">
      <dgm:prSet/>
      <dgm:spPr/>
      <dgm:t>
        <a:bodyPr/>
        <a:lstStyle/>
        <a:p>
          <a:endParaRPr lang="en-US"/>
        </a:p>
      </dgm:t>
    </dgm:pt>
    <dgm:pt modelId="{597BBEB3-274F-4273-BA97-4694A5DB28F3}">
      <dgm:prSet/>
      <dgm:spPr/>
      <dgm:t>
        <a:bodyPr/>
        <a:lstStyle/>
        <a:p>
          <a:pPr>
            <a:lnSpc>
              <a:spcPct val="100000"/>
            </a:lnSpc>
          </a:pPr>
          <a:r>
            <a:rPr lang="en-US"/>
            <a:t>Changes in precipitation: increased runoff of freshwater, sediment, and land-based pollutants contribute to algal blooms and cause murky water conditions that reduce light.</a:t>
          </a:r>
        </a:p>
      </dgm:t>
    </dgm:pt>
    <dgm:pt modelId="{FF4FB77A-E725-48AD-B176-272870C29203}" type="parTrans" cxnId="{FD430CD7-80DD-4F8F-B82A-0B0848B7B0E3}">
      <dgm:prSet/>
      <dgm:spPr/>
      <dgm:t>
        <a:bodyPr/>
        <a:lstStyle/>
        <a:p>
          <a:endParaRPr lang="en-US"/>
        </a:p>
      </dgm:t>
    </dgm:pt>
    <dgm:pt modelId="{A481653B-0AEE-431B-AC9F-BAA72561D624}" type="sibTrans" cxnId="{FD430CD7-80DD-4F8F-B82A-0B0848B7B0E3}">
      <dgm:prSet/>
      <dgm:spPr/>
      <dgm:t>
        <a:bodyPr/>
        <a:lstStyle/>
        <a:p>
          <a:endParaRPr lang="en-US"/>
        </a:p>
      </dgm:t>
    </dgm:pt>
    <dgm:pt modelId="{2049F870-A975-41D6-8C26-2FF648C23E81}" type="pres">
      <dgm:prSet presAssocID="{BAE285A4-05B3-4334-A461-FE65F844D47B}" presName="root" presStyleCnt="0">
        <dgm:presLayoutVars>
          <dgm:dir/>
          <dgm:resizeHandles val="exact"/>
        </dgm:presLayoutVars>
      </dgm:prSet>
      <dgm:spPr/>
      <dgm:t>
        <a:bodyPr/>
        <a:lstStyle/>
        <a:p>
          <a:endParaRPr lang="en-IN"/>
        </a:p>
      </dgm:t>
    </dgm:pt>
    <dgm:pt modelId="{0F491F3A-9D58-40AF-AD34-0A3A959CE6B5}" type="pres">
      <dgm:prSet presAssocID="{C4BA5448-908E-48B1-975D-F914A46B04FA}" presName="compNode" presStyleCnt="0"/>
      <dgm:spPr/>
    </dgm:pt>
    <dgm:pt modelId="{F4E85965-5107-4834-A1E0-50A7989C8F83}" type="pres">
      <dgm:prSet presAssocID="{C4BA5448-908E-48B1-975D-F914A46B04FA}" presName="bgRect" presStyleLbl="bgShp" presStyleIdx="0" presStyleCnt="4"/>
      <dgm:spPr/>
    </dgm:pt>
    <dgm:pt modelId="{A8434B3C-E025-4A8E-91DC-70EDAE958D52}" type="pres">
      <dgm:prSet presAssocID="{C4BA5448-908E-48B1-975D-F914A46B04FA}"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Sun"/>
        </a:ext>
      </dgm:extLst>
    </dgm:pt>
    <dgm:pt modelId="{46486481-4EE8-49DF-89D6-C8A3C41140F3}" type="pres">
      <dgm:prSet presAssocID="{C4BA5448-908E-48B1-975D-F914A46B04FA}" presName="spaceRect" presStyleCnt="0"/>
      <dgm:spPr/>
    </dgm:pt>
    <dgm:pt modelId="{24823F0B-9EF9-49FC-B108-A49687C07908}" type="pres">
      <dgm:prSet presAssocID="{C4BA5448-908E-48B1-975D-F914A46B04FA}" presName="parTx" presStyleLbl="revTx" presStyleIdx="0" presStyleCnt="4">
        <dgm:presLayoutVars>
          <dgm:chMax val="0"/>
          <dgm:chPref val="0"/>
        </dgm:presLayoutVars>
      </dgm:prSet>
      <dgm:spPr/>
      <dgm:t>
        <a:bodyPr/>
        <a:lstStyle/>
        <a:p>
          <a:endParaRPr lang="en-IN"/>
        </a:p>
      </dgm:t>
    </dgm:pt>
    <dgm:pt modelId="{AC38A6E0-72CB-4345-BE26-2D3317D8AA52}" type="pres">
      <dgm:prSet presAssocID="{77E723BB-376D-42C0-A065-35897EFDB316}" presName="sibTrans" presStyleCnt="0"/>
      <dgm:spPr/>
    </dgm:pt>
    <dgm:pt modelId="{4B61F0C2-BBDF-4E6B-A33C-FFCBA9C1D7C2}" type="pres">
      <dgm:prSet presAssocID="{BC348F7E-1F9F-46DC-A26C-DF43CEFB2782}" presName="compNode" presStyleCnt="0"/>
      <dgm:spPr/>
    </dgm:pt>
    <dgm:pt modelId="{D31151F1-7C6F-4A0D-8168-C06028E9EFA6}" type="pres">
      <dgm:prSet presAssocID="{BC348F7E-1F9F-46DC-A26C-DF43CEFB2782}" presName="bgRect" presStyleLbl="bgShp" presStyleIdx="1" presStyleCnt="4"/>
      <dgm:spPr/>
    </dgm:pt>
    <dgm:pt modelId="{046BF354-D830-4E09-9642-142A2BD60D51}" type="pres">
      <dgm:prSet presAssocID="{BC348F7E-1F9F-46DC-A26C-DF43CEFB2782}"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Arrow: Straight"/>
        </a:ext>
      </dgm:extLst>
    </dgm:pt>
    <dgm:pt modelId="{EA87E299-5079-4ED0-8B2E-D44EEDED78D5}" type="pres">
      <dgm:prSet presAssocID="{BC348F7E-1F9F-46DC-A26C-DF43CEFB2782}" presName="spaceRect" presStyleCnt="0"/>
      <dgm:spPr/>
    </dgm:pt>
    <dgm:pt modelId="{1C0B7152-F9A4-4E6E-9651-D68865B2C5B4}" type="pres">
      <dgm:prSet presAssocID="{BC348F7E-1F9F-46DC-A26C-DF43CEFB2782}" presName="parTx" presStyleLbl="revTx" presStyleIdx="1" presStyleCnt="4">
        <dgm:presLayoutVars>
          <dgm:chMax val="0"/>
          <dgm:chPref val="0"/>
        </dgm:presLayoutVars>
      </dgm:prSet>
      <dgm:spPr/>
      <dgm:t>
        <a:bodyPr/>
        <a:lstStyle/>
        <a:p>
          <a:endParaRPr lang="en-IN"/>
        </a:p>
      </dgm:t>
    </dgm:pt>
    <dgm:pt modelId="{91793C01-6F08-428D-BF5C-13576DC9C99F}" type="pres">
      <dgm:prSet presAssocID="{9C0D98CD-8BD3-4FD0-8AFA-19BA638A3629}" presName="sibTrans" presStyleCnt="0"/>
      <dgm:spPr/>
    </dgm:pt>
    <dgm:pt modelId="{99086372-45BB-49BB-A62C-024D60ECDFBB}" type="pres">
      <dgm:prSet presAssocID="{12C006C0-1800-4FEB-BDBE-FA0C7DEBCD85}" presName="compNode" presStyleCnt="0"/>
      <dgm:spPr/>
    </dgm:pt>
    <dgm:pt modelId="{2F9B11D5-F417-4BF3-8241-44324EF51BF6}" type="pres">
      <dgm:prSet presAssocID="{12C006C0-1800-4FEB-BDBE-FA0C7DEBCD85}" presName="bgRect" presStyleLbl="bgShp" presStyleIdx="2" presStyleCnt="4"/>
      <dgm:spPr/>
    </dgm:pt>
    <dgm:pt modelId="{23879AA1-0C55-4320-B3FC-9165D38E1C1A}" type="pres">
      <dgm:prSet presAssocID="{12C006C0-1800-4FEB-BDBE-FA0C7DEBCD85}"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Lightning"/>
        </a:ext>
      </dgm:extLst>
    </dgm:pt>
    <dgm:pt modelId="{5CF9CF0D-3E95-4116-A51C-B1617E415629}" type="pres">
      <dgm:prSet presAssocID="{12C006C0-1800-4FEB-BDBE-FA0C7DEBCD85}" presName="spaceRect" presStyleCnt="0"/>
      <dgm:spPr/>
    </dgm:pt>
    <dgm:pt modelId="{3A479981-3905-4B05-83DF-10EA7F36BE7B}" type="pres">
      <dgm:prSet presAssocID="{12C006C0-1800-4FEB-BDBE-FA0C7DEBCD85}" presName="parTx" presStyleLbl="revTx" presStyleIdx="2" presStyleCnt="4">
        <dgm:presLayoutVars>
          <dgm:chMax val="0"/>
          <dgm:chPref val="0"/>
        </dgm:presLayoutVars>
      </dgm:prSet>
      <dgm:spPr/>
      <dgm:t>
        <a:bodyPr/>
        <a:lstStyle/>
        <a:p>
          <a:endParaRPr lang="en-IN"/>
        </a:p>
      </dgm:t>
    </dgm:pt>
    <dgm:pt modelId="{7789242B-5C82-4F3D-8F1A-30BDC4C31445}" type="pres">
      <dgm:prSet presAssocID="{7BC62715-A5F9-4B47-A236-22F61C123A78}" presName="sibTrans" presStyleCnt="0"/>
      <dgm:spPr/>
    </dgm:pt>
    <dgm:pt modelId="{ED911272-B346-4563-9028-30ADD0D91212}" type="pres">
      <dgm:prSet presAssocID="{597BBEB3-274F-4273-BA97-4694A5DB28F3}" presName="compNode" presStyleCnt="0"/>
      <dgm:spPr/>
    </dgm:pt>
    <dgm:pt modelId="{A0434BA6-9100-49E6-A5FD-4B9173361EDE}" type="pres">
      <dgm:prSet presAssocID="{597BBEB3-274F-4273-BA97-4694A5DB28F3}" presName="bgRect" presStyleLbl="bgShp" presStyleIdx="3" presStyleCnt="4"/>
      <dgm:spPr/>
    </dgm:pt>
    <dgm:pt modelId="{D984F8A3-ED60-4FAB-BC4D-2EEB3A3DA9FC}" type="pres">
      <dgm:prSet presAssocID="{597BBEB3-274F-4273-BA97-4694A5DB28F3}"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Plant"/>
        </a:ext>
      </dgm:extLst>
    </dgm:pt>
    <dgm:pt modelId="{ABBEFE57-B307-4842-8949-1F63D0F2AAEA}" type="pres">
      <dgm:prSet presAssocID="{597BBEB3-274F-4273-BA97-4694A5DB28F3}" presName="spaceRect" presStyleCnt="0"/>
      <dgm:spPr/>
    </dgm:pt>
    <dgm:pt modelId="{DBA8A7C9-49B3-4CE2-A2EB-B4130355F594}" type="pres">
      <dgm:prSet presAssocID="{597BBEB3-274F-4273-BA97-4694A5DB28F3}" presName="parTx" presStyleLbl="revTx" presStyleIdx="3" presStyleCnt="4">
        <dgm:presLayoutVars>
          <dgm:chMax val="0"/>
          <dgm:chPref val="0"/>
        </dgm:presLayoutVars>
      </dgm:prSet>
      <dgm:spPr/>
      <dgm:t>
        <a:bodyPr/>
        <a:lstStyle/>
        <a:p>
          <a:endParaRPr lang="en-IN"/>
        </a:p>
      </dgm:t>
    </dgm:pt>
  </dgm:ptLst>
  <dgm:cxnLst>
    <dgm:cxn modelId="{1CAA2281-49E7-4525-8968-4161FE3EE733}" srcId="{BAE285A4-05B3-4334-A461-FE65F844D47B}" destId="{C4BA5448-908E-48B1-975D-F914A46B04FA}" srcOrd="0" destOrd="0" parTransId="{AFCA68B6-6EA9-4275-83F6-CA5F28A13C9C}" sibTransId="{77E723BB-376D-42C0-A065-35897EFDB316}"/>
    <dgm:cxn modelId="{C854FF18-546C-4C74-B923-C3FE97D27DD5}" type="presOf" srcId="{BAE285A4-05B3-4334-A461-FE65F844D47B}" destId="{2049F870-A975-41D6-8C26-2FF648C23E81}" srcOrd="0" destOrd="0" presId="urn:microsoft.com/office/officeart/2018/2/layout/IconVerticalSolidList"/>
    <dgm:cxn modelId="{6BB6B8FD-D08A-494A-AD41-377F8C3F13E1}" type="presOf" srcId="{C4BA5448-908E-48B1-975D-F914A46B04FA}" destId="{24823F0B-9EF9-49FC-B108-A49687C07908}" srcOrd="0" destOrd="0" presId="urn:microsoft.com/office/officeart/2018/2/layout/IconVerticalSolidList"/>
    <dgm:cxn modelId="{E17C01CC-A87D-4517-AEE0-D4B123864AE6}" type="presOf" srcId="{597BBEB3-274F-4273-BA97-4694A5DB28F3}" destId="{DBA8A7C9-49B3-4CE2-A2EB-B4130355F594}" srcOrd="0" destOrd="0" presId="urn:microsoft.com/office/officeart/2018/2/layout/IconVerticalSolidList"/>
    <dgm:cxn modelId="{9896CCE1-CFBE-4571-96C1-9AE1D4135CAD}" srcId="{BAE285A4-05B3-4334-A461-FE65F844D47B}" destId="{BC348F7E-1F9F-46DC-A26C-DF43CEFB2782}" srcOrd="1" destOrd="0" parTransId="{0DD8EA49-CC1B-4C94-82F4-302E70A6632C}" sibTransId="{9C0D98CD-8BD3-4FD0-8AFA-19BA638A3629}"/>
    <dgm:cxn modelId="{959F5EA4-751F-4DC1-9C02-AF194157FA09}" srcId="{BAE285A4-05B3-4334-A461-FE65F844D47B}" destId="{12C006C0-1800-4FEB-BDBE-FA0C7DEBCD85}" srcOrd="2" destOrd="0" parTransId="{30A58447-68FA-426D-A633-B008352487D2}" sibTransId="{7BC62715-A5F9-4B47-A236-22F61C123A78}"/>
    <dgm:cxn modelId="{9F2CD5D5-A885-4FE0-B13E-BEA796CA3D21}" type="presOf" srcId="{12C006C0-1800-4FEB-BDBE-FA0C7DEBCD85}" destId="{3A479981-3905-4B05-83DF-10EA7F36BE7B}" srcOrd="0" destOrd="0" presId="urn:microsoft.com/office/officeart/2018/2/layout/IconVerticalSolidList"/>
    <dgm:cxn modelId="{FD430CD7-80DD-4F8F-B82A-0B0848B7B0E3}" srcId="{BAE285A4-05B3-4334-A461-FE65F844D47B}" destId="{597BBEB3-274F-4273-BA97-4694A5DB28F3}" srcOrd="3" destOrd="0" parTransId="{FF4FB77A-E725-48AD-B176-272870C29203}" sibTransId="{A481653B-0AEE-431B-AC9F-BAA72561D624}"/>
    <dgm:cxn modelId="{E5FF464D-F1A1-4EF5-8EB7-249E3E6DFF42}" type="presOf" srcId="{BC348F7E-1F9F-46DC-A26C-DF43CEFB2782}" destId="{1C0B7152-F9A4-4E6E-9651-D68865B2C5B4}" srcOrd="0" destOrd="0" presId="urn:microsoft.com/office/officeart/2018/2/layout/IconVerticalSolidList"/>
    <dgm:cxn modelId="{4301A77D-0050-4700-9F02-6874F37DA57A}" type="presParOf" srcId="{2049F870-A975-41D6-8C26-2FF648C23E81}" destId="{0F491F3A-9D58-40AF-AD34-0A3A959CE6B5}" srcOrd="0" destOrd="0" presId="urn:microsoft.com/office/officeart/2018/2/layout/IconVerticalSolidList"/>
    <dgm:cxn modelId="{0274A340-62D3-4706-A056-3B3B951EF143}" type="presParOf" srcId="{0F491F3A-9D58-40AF-AD34-0A3A959CE6B5}" destId="{F4E85965-5107-4834-A1E0-50A7989C8F83}" srcOrd="0" destOrd="0" presId="urn:microsoft.com/office/officeart/2018/2/layout/IconVerticalSolidList"/>
    <dgm:cxn modelId="{AF701FE7-11C4-40BD-AFF2-612E6928E46B}" type="presParOf" srcId="{0F491F3A-9D58-40AF-AD34-0A3A959CE6B5}" destId="{A8434B3C-E025-4A8E-91DC-70EDAE958D52}" srcOrd="1" destOrd="0" presId="urn:microsoft.com/office/officeart/2018/2/layout/IconVerticalSolidList"/>
    <dgm:cxn modelId="{1303B652-6603-4EF5-8F4C-5851DB675FE0}" type="presParOf" srcId="{0F491F3A-9D58-40AF-AD34-0A3A959CE6B5}" destId="{46486481-4EE8-49DF-89D6-C8A3C41140F3}" srcOrd="2" destOrd="0" presId="urn:microsoft.com/office/officeart/2018/2/layout/IconVerticalSolidList"/>
    <dgm:cxn modelId="{CE4EA694-F91F-4E71-A400-3E3AF073DA06}" type="presParOf" srcId="{0F491F3A-9D58-40AF-AD34-0A3A959CE6B5}" destId="{24823F0B-9EF9-49FC-B108-A49687C07908}" srcOrd="3" destOrd="0" presId="urn:microsoft.com/office/officeart/2018/2/layout/IconVerticalSolidList"/>
    <dgm:cxn modelId="{480EDE63-9D64-43FD-B632-DE48F418D0AC}" type="presParOf" srcId="{2049F870-A975-41D6-8C26-2FF648C23E81}" destId="{AC38A6E0-72CB-4345-BE26-2D3317D8AA52}" srcOrd="1" destOrd="0" presId="urn:microsoft.com/office/officeart/2018/2/layout/IconVerticalSolidList"/>
    <dgm:cxn modelId="{BA3D9473-4B31-4962-B071-FD11AB7B5B80}" type="presParOf" srcId="{2049F870-A975-41D6-8C26-2FF648C23E81}" destId="{4B61F0C2-BBDF-4E6B-A33C-FFCBA9C1D7C2}" srcOrd="2" destOrd="0" presId="urn:microsoft.com/office/officeart/2018/2/layout/IconVerticalSolidList"/>
    <dgm:cxn modelId="{DF538EF8-D8C8-481C-A470-FC6E56FD5993}" type="presParOf" srcId="{4B61F0C2-BBDF-4E6B-A33C-FFCBA9C1D7C2}" destId="{D31151F1-7C6F-4A0D-8168-C06028E9EFA6}" srcOrd="0" destOrd="0" presId="urn:microsoft.com/office/officeart/2018/2/layout/IconVerticalSolidList"/>
    <dgm:cxn modelId="{18CD54F8-0A30-4BE1-AB45-5462DB2E6D5E}" type="presParOf" srcId="{4B61F0C2-BBDF-4E6B-A33C-FFCBA9C1D7C2}" destId="{046BF354-D830-4E09-9642-142A2BD60D51}" srcOrd="1" destOrd="0" presId="urn:microsoft.com/office/officeart/2018/2/layout/IconVerticalSolidList"/>
    <dgm:cxn modelId="{CECC68FF-5BFF-4120-8690-A16493D2BC43}" type="presParOf" srcId="{4B61F0C2-BBDF-4E6B-A33C-FFCBA9C1D7C2}" destId="{EA87E299-5079-4ED0-8B2E-D44EEDED78D5}" srcOrd="2" destOrd="0" presId="urn:microsoft.com/office/officeart/2018/2/layout/IconVerticalSolidList"/>
    <dgm:cxn modelId="{2FF7F150-0ED2-43C0-9508-0574E80CBF94}" type="presParOf" srcId="{4B61F0C2-BBDF-4E6B-A33C-FFCBA9C1D7C2}" destId="{1C0B7152-F9A4-4E6E-9651-D68865B2C5B4}" srcOrd="3" destOrd="0" presId="urn:microsoft.com/office/officeart/2018/2/layout/IconVerticalSolidList"/>
    <dgm:cxn modelId="{B2719BD1-3BE5-4AE8-9E10-4B2C4DE146D0}" type="presParOf" srcId="{2049F870-A975-41D6-8C26-2FF648C23E81}" destId="{91793C01-6F08-428D-BF5C-13576DC9C99F}" srcOrd="3" destOrd="0" presId="urn:microsoft.com/office/officeart/2018/2/layout/IconVerticalSolidList"/>
    <dgm:cxn modelId="{347975BD-1871-45E5-80F5-74AD7F74E4BA}" type="presParOf" srcId="{2049F870-A975-41D6-8C26-2FF648C23E81}" destId="{99086372-45BB-49BB-A62C-024D60ECDFBB}" srcOrd="4" destOrd="0" presId="urn:microsoft.com/office/officeart/2018/2/layout/IconVerticalSolidList"/>
    <dgm:cxn modelId="{521B60BD-63D9-43C5-8479-D799A432C99C}" type="presParOf" srcId="{99086372-45BB-49BB-A62C-024D60ECDFBB}" destId="{2F9B11D5-F417-4BF3-8241-44324EF51BF6}" srcOrd="0" destOrd="0" presId="urn:microsoft.com/office/officeart/2018/2/layout/IconVerticalSolidList"/>
    <dgm:cxn modelId="{1FD70C35-CE5C-427E-91CE-24DB4A59E302}" type="presParOf" srcId="{99086372-45BB-49BB-A62C-024D60ECDFBB}" destId="{23879AA1-0C55-4320-B3FC-9165D38E1C1A}" srcOrd="1" destOrd="0" presId="urn:microsoft.com/office/officeart/2018/2/layout/IconVerticalSolidList"/>
    <dgm:cxn modelId="{D9A1357C-86D3-4667-978A-D8D223092EBE}" type="presParOf" srcId="{99086372-45BB-49BB-A62C-024D60ECDFBB}" destId="{5CF9CF0D-3E95-4116-A51C-B1617E415629}" srcOrd="2" destOrd="0" presId="urn:microsoft.com/office/officeart/2018/2/layout/IconVerticalSolidList"/>
    <dgm:cxn modelId="{76EA424F-90FA-43B6-85C2-81EBA7BE07AF}" type="presParOf" srcId="{99086372-45BB-49BB-A62C-024D60ECDFBB}" destId="{3A479981-3905-4B05-83DF-10EA7F36BE7B}" srcOrd="3" destOrd="0" presId="urn:microsoft.com/office/officeart/2018/2/layout/IconVerticalSolidList"/>
    <dgm:cxn modelId="{B95AA21E-76D7-4767-BF11-BB2D256E12C4}" type="presParOf" srcId="{2049F870-A975-41D6-8C26-2FF648C23E81}" destId="{7789242B-5C82-4F3D-8F1A-30BDC4C31445}" srcOrd="5" destOrd="0" presId="urn:microsoft.com/office/officeart/2018/2/layout/IconVerticalSolidList"/>
    <dgm:cxn modelId="{09FD7CC2-ED58-43D0-A884-1DB33318E520}" type="presParOf" srcId="{2049F870-A975-41D6-8C26-2FF648C23E81}" destId="{ED911272-B346-4563-9028-30ADD0D91212}" srcOrd="6" destOrd="0" presId="urn:microsoft.com/office/officeart/2018/2/layout/IconVerticalSolidList"/>
    <dgm:cxn modelId="{5DC89A7E-FCA5-4608-929C-14648D5417FE}" type="presParOf" srcId="{ED911272-B346-4563-9028-30ADD0D91212}" destId="{A0434BA6-9100-49E6-A5FD-4B9173361EDE}" srcOrd="0" destOrd="0" presId="urn:microsoft.com/office/officeart/2018/2/layout/IconVerticalSolidList"/>
    <dgm:cxn modelId="{87334121-B1DB-49CB-969D-12C3B0D4F611}" type="presParOf" srcId="{ED911272-B346-4563-9028-30ADD0D91212}" destId="{D984F8A3-ED60-4FAB-BC4D-2EEB3A3DA9FC}" srcOrd="1" destOrd="0" presId="urn:microsoft.com/office/officeart/2018/2/layout/IconVerticalSolidList"/>
    <dgm:cxn modelId="{AEEA03DC-01F2-48E2-9B81-536E1C8A66BC}" type="presParOf" srcId="{ED911272-B346-4563-9028-30ADD0D91212}" destId="{ABBEFE57-B307-4842-8949-1F63D0F2AAEA}" srcOrd="2" destOrd="0" presId="urn:microsoft.com/office/officeart/2018/2/layout/IconVerticalSolidList"/>
    <dgm:cxn modelId="{A1983FD2-EBBD-4783-BF0C-6042CD121353}" type="presParOf" srcId="{ED911272-B346-4563-9028-30ADD0D91212}" destId="{DBA8A7C9-49B3-4CE2-A2EB-B4130355F5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AF46C-9961-4F32-BEDF-66DD9C32B25C}" type="doc">
      <dgm:prSet loTypeId="urn:microsoft.com/office/officeart/2005/8/layout/vProcess5" loCatId="process" qsTypeId="urn:microsoft.com/office/officeart/2005/8/quickstyle/simple4" qsCatId="simple" csTypeId="urn:microsoft.com/office/officeart/2005/8/colors/accent3_2" csCatId="accent3"/>
      <dgm:spPr/>
      <dgm:t>
        <a:bodyPr/>
        <a:lstStyle/>
        <a:p>
          <a:endParaRPr lang="en-US"/>
        </a:p>
      </dgm:t>
    </dgm:pt>
    <dgm:pt modelId="{67C0D003-B391-492F-8EA1-141D6D06C937}">
      <dgm:prSet/>
      <dgm:spPr/>
      <dgm:t>
        <a:bodyPr/>
        <a:lstStyle/>
        <a:p>
          <a:pPr>
            <a:lnSpc>
              <a:spcPct val="100000"/>
            </a:lnSpc>
          </a:pPr>
          <a:r>
            <a:rPr lang="en-US"/>
            <a:t>Altered ocean currents: leads to changes in connectivity and temperature regimes that contribute to lack of food for corals and hampers dispersal of coral larvae.</a:t>
          </a:r>
        </a:p>
      </dgm:t>
    </dgm:pt>
    <dgm:pt modelId="{CD43ADB0-089A-44BE-AE49-1E8F7D7A7E84}" type="parTrans" cxnId="{976C3943-94B3-482E-9D3E-D59D1D85B5D7}">
      <dgm:prSet/>
      <dgm:spPr/>
      <dgm:t>
        <a:bodyPr/>
        <a:lstStyle/>
        <a:p>
          <a:endParaRPr lang="en-US"/>
        </a:p>
      </dgm:t>
    </dgm:pt>
    <dgm:pt modelId="{D341EFF7-7F0C-4073-968F-641E30A91D3E}" type="sibTrans" cxnId="{976C3943-94B3-482E-9D3E-D59D1D85B5D7}">
      <dgm:prSet/>
      <dgm:spPr/>
      <dgm:t>
        <a:bodyPr/>
        <a:lstStyle/>
        <a:p>
          <a:endParaRPr lang="en-US"/>
        </a:p>
      </dgm:t>
    </dgm:pt>
    <dgm:pt modelId="{FBA5CF63-3A09-45DC-ADD4-FAC64964C4DD}">
      <dgm:prSet/>
      <dgm:spPr/>
      <dgm:t>
        <a:bodyPr/>
        <a:lstStyle/>
        <a:p>
          <a:pPr>
            <a:lnSpc>
              <a:spcPct val="100000"/>
            </a:lnSpc>
          </a:pPr>
          <a:r>
            <a:rPr lang="en-US"/>
            <a:t>Ocean acidification (a result of increased CO</a:t>
          </a:r>
          <a:r>
            <a:rPr lang="en-US" baseline="-25000"/>
            <a:t>2</a:t>
          </a:r>
          <a:r>
            <a:rPr lang="en-US"/>
            <a:t>): causes a reduction in pH levels which decreases coral growth and structural integrity</a:t>
          </a:r>
        </a:p>
      </dgm:t>
    </dgm:pt>
    <dgm:pt modelId="{5048C892-73A7-47F6-8AA0-639A065C5C7B}" type="parTrans" cxnId="{9211599D-3E74-465E-84C7-D18A941836C1}">
      <dgm:prSet/>
      <dgm:spPr/>
      <dgm:t>
        <a:bodyPr/>
        <a:lstStyle/>
        <a:p>
          <a:endParaRPr lang="en-US"/>
        </a:p>
      </dgm:t>
    </dgm:pt>
    <dgm:pt modelId="{48AC3CBB-56CB-4C14-B8AC-72F7F82F5294}" type="sibTrans" cxnId="{9211599D-3E74-465E-84C7-D18A941836C1}">
      <dgm:prSet/>
      <dgm:spPr/>
      <dgm:t>
        <a:bodyPr/>
        <a:lstStyle/>
        <a:p>
          <a:endParaRPr lang="en-US"/>
        </a:p>
      </dgm:t>
    </dgm:pt>
    <dgm:pt modelId="{A1792F7B-2845-49AD-8D05-4F45D019F9FB}" type="pres">
      <dgm:prSet presAssocID="{FF9AF46C-9961-4F32-BEDF-66DD9C32B25C}" presName="outerComposite" presStyleCnt="0">
        <dgm:presLayoutVars>
          <dgm:chMax val="5"/>
          <dgm:dir/>
          <dgm:resizeHandles val="exact"/>
        </dgm:presLayoutVars>
      </dgm:prSet>
      <dgm:spPr/>
      <dgm:t>
        <a:bodyPr/>
        <a:lstStyle/>
        <a:p>
          <a:endParaRPr lang="en-IN"/>
        </a:p>
      </dgm:t>
    </dgm:pt>
    <dgm:pt modelId="{39CDD1B6-9D44-4FB6-8262-B5303F6597C8}" type="pres">
      <dgm:prSet presAssocID="{FF9AF46C-9961-4F32-BEDF-66DD9C32B25C}" presName="dummyMaxCanvas" presStyleCnt="0">
        <dgm:presLayoutVars/>
      </dgm:prSet>
      <dgm:spPr/>
    </dgm:pt>
    <dgm:pt modelId="{F0BAB1F1-9026-4245-825C-B72225EBCAAC}" type="pres">
      <dgm:prSet presAssocID="{FF9AF46C-9961-4F32-BEDF-66DD9C32B25C}" presName="TwoNodes_1" presStyleLbl="node1" presStyleIdx="0" presStyleCnt="2">
        <dgm:presLayoutVars>
          <dgm:bulletEnabled val="1"/>
        </dgm:presLayoutVars>
      </dgm:prSet>
      <dgm:spPr/>
      <dgm:t>
        <a:bodyPr/>
        <a:lstStyle/>
        <a:p>
          <a:endParaRPr lang="en-IN"/>
        </a:p>
      </dgm:t>
    </dgm:pt>
    <dgm:pt modelId="{77A3A76E-1EB5-4BB0-9586-A4596823B9DD}" type="pres">
      <dgm:prSet presAssocID="{FF9AF46C-9961-4F32-BEDF-66DD9C32B25C}" presName="TwoNodes_2" presStyleLbl="node1" presStyleIdx="1" presStyleCnt="2">
        <dgm:presLayoutVars>
          <dgm:bulletEnabled val="1"/>
        </dgm:presLayoutVars>
      </dgm:prSet>
      <dgm:spPr/>
      <dgm:t>
        <a:bodyPr/>
        <a:lstStyle/>
        <a:p>
          <a:endParaRPr lang="en-IN"/>
        </a:p>
      </dgm:t>
    </dgm:pt>
    <dgm:pt modelId="{7ACDFFEE-4F45-4754-8A6E-BC1E06B4523A}" type="pres">
      <dgm:prSet presAssocID="{FF9AF46C-9961-4F32-BEDF-66DD9C32B25C}" presName="TwoConn_1-2" presStyleLbl="fgAccFollowNode1" presStyleIdx="0" presStyleCnt="1">
        <dgm:presLayoutVars>
          <dgm:bulletEnabled val="1"/>
        </dgm:presLayoutVars>
      </dgm:prSet>
      <dgm:spPr/>
      <dgm:t>
        <a:bodyPr/>
        <a:lstStyle/>
        <a:p>
          <a:endParaRPr lang="en-IN"/>
        </a:p>
      </dgm:t>
    </dgm:pt>
    <dgm:pt modelId="{195A7589-A951-44C0-A8C1-3F1DDF58F15C}" type="pres">
      <dgm:prSet presAssocID="{FF9AF46C-9961-4F32-BEDF-66DD9C32B25C}" presName="TwoNodes_1_text" presStyleLbl="node1" presStyleIdx="1" presStyleCnt="2">
        <dgm:presLayoutVars>
          <dgm:bulletEnabled val="1"/>
        </dgm:presLayoutVars>
      </dgm:prSet>
      <dgm:spPr/>
      <dgm:t>
        <a:bodyPr/>
        <a:lstStyle/>
        <a:p>
          <a:endParaRPr lang="en-IN"/>
        </a:p>
      </dgm:t>
    </dgm:pt>
    <dgm:pt modelId="{E6BB679C-4EEB-48BC-9445-C886C99EA6AF}" type="pres">
      <dgm:prSet presAssocID="{FF9AF46C-9961-4F32-BEDF-66DD9C32B25C}" presName="TwoNodes_2_text" presStyleLbl="node1" presStyleIdx="1" presStyleCnt="2">
        <dgm:presLayoutVars>
          <dgm:bulletEnabled val="1"/>
        </dgm:presLayoutVars>
      </dgm:prSet>
      <dgm:spPr/>
      <dgm:t>
        <a:bodyPr/>
        <a:lstStyle/>
        <a:p>
          <a:endParaRPr lang="en-IN"/>
        </a:p>
      </dgm:t>
    </dgm:pt>
  </dgm:ptLst>
  <dgm:cxnLst>
    <dgm:cxn modelId="{9211599D-3E74-465E-84C7-D18A941836C1}" srcId="{FF9AF46C-9961-4F32-BEDF-66DD9C32B25C}" destId="{FBA5CF63-3A09-45DC-ADD4-FAC64964C4DD}" srcOrd="1" destOrd="0" parTransId="{5048C892-73A7-47F6-8AA0-639A065C5C7B}" sibTransId="{48AC3CBB-56CB-4C14-B8AC-72F7F82F5294}"/>
    <dgm:cxn modelId="{1F77AC3E-D926-4725-AE29-FA3F94881F79}" type="presOf" srcId="{FBA5CF63-3A09-45DC-ADD4-FAC64964C4DD}" destId="{E6BB679C-4EEB-48BC-9445-C886C99EA6AF}" srcOrd="1" destOrd="0" presId="urn:microsoft.com/office/officeart/2005/8/layout/vProcess5"/>
    <dgm:cxn modelId="{6CA0D551-D8C2-4F69-85E2-2AC27C93981B}" type="presOf" srcId="{FF9AF46C-9961-4F32-BEDF-66DD9C32B25C}" destId="{A1792F7B-2845-49AD-8D05-4F45D019F9FB}" srcOrd="0" destOrd="0" presId="urn:microsoft.com/office/officeart/2005/8/layout/vProcess5"/>
    <dgm:cxn modelId="{830E678E-D6C1-4DA0-B309-E803ABF30510}" type="presOf" srcId="{D341EFF7-7F0C-4073-968F-641E30A91D3E}" destId="{7ACDFFEE-4F45-4754-8A6E-BC1E06B4523A}" srcOrd="0" destOrd="0" presId="urn:microsoft.com/office/officeart/2005/8/layout/vProcess5"/>
    <dgm:cxn modelId="{976C3943-94B3-482E-9D3E-D59D1D85B5D7}" srcId="{FF9AF46C-9961-4F32-BEDF-66DD9C32B25C}" destId="{67C0D003-B391-492F-8EA1-141D6D06C937}" srcOrd="0" destOrd="0" parTransId="{CD43ADB0-089A-44BE-AE49-1E8F7D7A7E84}" sibTransId="{D341EFF7-7F0C-4073-968F-641E30A91D3E}"/>
    <dgm:cxn modelId="{3AA4F06D-072A-43F5-955D-BEBB967DA228}" type="presOf" srcId="{67C0D003-B391-492F-8EA1-141D6D06C937}" destId="{F0BAB1F1-9026-4245-825C-B72225EBCAAC}" srcOrd="0" destOrd="0" presId="urn:microsoft.com/office/officeart/2005/8/layout/vProcess5"/>
    <dgm:cxn modelId="{9692D939-B4CA-4214-AD09-8CC0F45ED2A1}" type="presOf" srcId="{67C0D003-B391-492F-8EA1-141D6D06C937}" destId="{195A7589-A951-44C0-A8C1-3F1DDF58F15C}" srcOrd="1" destOrd="0" presId="urn:microsoft.com/office/officeart/2005/8/layout/vProcess5"/>
    <dgm:cxn modelId="{89800882-E21E-42BF-ACA0-923D33DDBC32}" type="presOf" srcId="{FBA5CF63-3A09-45DC-ADD4-FAC64964C4DD}" destId="{77A3A76E-1EB5-4BB0-9586-A4596823B9DD}" srcOrd="0" destOrd="0" presId="urn:microsoft.com/office/officeart/2005/8/layout/vProcess5"/>
    <dgm:cxn modelId="{8FABA1CE-9F09-4F97-B005-78C0A1299008}" type="presParOf" srcId="{A1792F7B-2845-49AD-8D05-4F45D019F9FB}" destId="{39CDD1B6-9D44-4FB6-8262-B5303F6597C8}" srcOrd="0" destOrd="0" presId="urn:microsoft.com/office/officeart/2005/8/layout/vProcess5"/>
    <dgm:cxn modelId="{88A519E0-4870-410F-9F9F-95A835490BC2}" type="presParOf" srcId="{A1792F7B-2845-49AD-8D05-4F45D019F9FB}" destId="{F0BAB1F1-9026-4245-825C-B72225EBCAAC}" srcOrd="1" destOrd="0" presId="urn:microsoft.com/office/officeart/2005/8/layout/vProcess5"/>
    <dgm:cxn modelId="{8CB3053D-A083-4E70-97DE-DA2491DFB837}" type="presParOf" srcId="{A1792F7B-2845-49AD-8D05-4F45D019F9FB}" destId="{77A3A76E-1EB5-4BB0-9586-A4596823B9DD}" srcOrd="2" destOrd="0" presId="urn:microsoft.com/office/officeart/2005/8/layout/vProcess5"/>
    <dgm:cxn modelId="{6C88C2BE-2A21-41BF-BCC8-BBB2FA38EF8B}" type="presParOf" srcId="{A1792F7B-2845-49AD-8D05-4F45D019F9FB}" destId="{7ACDFFEE-4F45-4754-8A6E-BC1E06B4523A}" srcOrd="3" destOrd="0" presId="urn:microsoft.com/office/officeart/2005/8/layout/vProcess5"/>
    <dgm:cxn modelId="{5393DA40-5189-4869-893C-9A4028593C7F}" type="presParOf" srcId="{A1792F7B-2845-49AD-8D05-4F45D019F9FB}" destId="{195A7589-A951-44C0-A8C1-3F1DDF58F15C}" srcOrd="4" destOrd="0" presId="urn:microsoft.com/office/officeart/2005/8/layout/vProcess5"/>
    <dgm:cxn modelId="{358DB3F6-F0B7-45F4-93B3-4278B466EB71}" type="presParOf" srcId="{A1792F7B-2845-49AD-8D05-4F45D019F9FB}" destId="{E6BB679C-4EEB-48BC-9445-C886C99EA6AF}"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B14867-7E2A-4358-BB98-967102BCF44A}"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70FEB9E7-BB57-4003-AD45-B5ACF4BB8105}">
      <dgm:prSet/>
      <dgm:spPr/>
      <dgm:t>
        <a:bodyPr/>
        <a:lstStyle/>
        <a:p>
          <a:pPr>
            <a:defRPr cap="all"/>
          </a:pPr>
          <a:r>
            <a:rPr lang="en-US"/>
            <a:t>Shrink your carbon footprint to reduce greenhouse gases.</a:t>
          </a:r>
        </a:p>
      </dgm:t>
    </dgm:pt>
    <dgm:pt modelId="{E6115B8C-9FC8-4627-9A83-7B7B62E9069D}" type="parTrans" cxnId="{EBDE9FC3-395B-4FE2-96DD-B38ED2659CB6}">
      <dgm:prSet/>
      <dgm:spPr/>
      <dgm:t>
        <a:bodyPr/>
        <a:lstStyle/>
        <a:p>
          <a:endParaRPr lang="en-US"/>
        </a:p>
      </dgm:t>
    </dgm:pt>
    <dgm:pt modelId="{9F69903B-3B70-4D63-A34F-24B85D1ED977}" type="sibTrans" cxnId="{EBDE9FC3-395B-4FE2-96DD-B38ED2659CB6}">
      <dgm:prSet/>
      <dgm:spPr/>
      <dgm:t>
        <a:bodyPr/>
        <a:lstStyle/>
        <a:p>
          <a:endParaRPr lang="en-US"/>
        </a:p>
      </dgm:t>
    </dgm:pt>
    <dgm:pt modelId="{F7ECEAF7-DC47-4B48-9B18-346B3495678F}">
      <dgm:prSet/>
      <dgm:spPr/>
      <dgm:t>
        <a:bodyPr/>
        <a:lstStyle/>
        <a:p>
          <a:pPr>
            <a:defRPr cap="all"/>
          </a:pPr>
          <a:r>
            <a:rPr lang="en-US"/>
            <a:t>Reduce, reuse, or recycle.</a:t>
          </a:r>
        </a:p>
      </dgm:t>
    </dgm:pt>
    <dgm:pt modelId="{2B1B7A6B-DA1D-4707-9587-967D0AE65CC0}" type="parTrans" cxnId="{7322152A-09DE-46E4-9044-8F6C69129E52}">
      <dgm:prSet/>
      <dgm:spPr/>
      <dgm:t>
        <a:bodyPr/>
        <a:lstStyle/>
        <a:p>
          <a:endParaRPr lang="en-US"/>
        </a:p>
      </dgm:t>
    </dgm:pt>
    <dgm:pt modelId="{80036565-2EF4-4A5A-B3CE-DDF5DE6ECD95}" type="sibTrans" cxnId="{7322152A-09DE-46E4-9044-8F6C69129E52}">
      <dgm:prSet/>
      <dgm:spPr/>
      <dgm:t>
        <a:bodyPr/>
        <a:lstStyle/>
        <a:p>
          <a:endParaRPr lang="en-US"/>
        </a:p>
      </dgm:t>
    </dgm:pt>
    <dgm:pt modelId="{DB9649A0-7313-48F5-BDD1-F6F8AADB7470}">
      <dgm:prSet/>
      <dgm:spPr/>
      <dgm:t>
        <a:bodyPr/>
        <a:lstStyle/>
        <a:p>
          <a:pPr>
            <a:defRPr cap="all"/>
          </a:pPr>
          <a:r>
            <a:rPr lang="en-US"/>
            <a:t>Reduce the use of lawn and garden chemicals.</a:t>
          </a:r>
        </a:p>
      </dgm:t>
    </dgm:pt>
    <dgm:pt modelId="{83C8DE18-2659-4B82-B58F-6C8D0FDEDE99}" type="parTrans" cxnId="{81F69607-9BD9-43FC-B803-3CB4E099C816}">
      <dgm:prSet/>
      <dgm:spPr/>
      <dgm:t>
        <a:bodyPr/>
        <a:lstStyle/>
        <a:p>
          <a:endParaRPr lang="en-US"/>
        </a:p>
      </dgm:t>
    </dgm:pt>
    <dgm:pt modelId="{9BC1FD04-CA1A-4ABB-B21A-3EAEADB4FABF}" type="sibTrans" cxnId="{81F69607-9BD9-43FC-B803-3CB4E099C816}">
      <dgm:prSet/>
      <dgm:spPr/>
      <dgm:t>
        <a:bodyPr/>
        <a:lstStyle/>
        <a:p>
          <a:endParaRPr lang="en-US"/>
        </a:p>
      </dgm:t>
    </dgm:pt>
    <dgm:pt modelId="{2DCA4DA4-1195-4E96-8769-6B1183BC0ACC}">
      <dgm:prSet/>
      <dgm:spPr/>
      <dgm:t>
        <a:bodyPr/>
        <a:lstStyle/>
        <a:p>
          <a:pPr>
            <a:defRPr cap="all"/>
          </a:pPr>
          <a:r>
            <a:rPr lang="en-US"/>
            <a:t>DO NOT dump household chemicals in storm drains.</a:t>
          </a:r>
        </a:p>
      </dgm:t>
    </dgm:pt>
    <dgm:pt modelId="{92A6D49E-865E-49D6-9E85-7ABDC9A90B62}" type="parTrans" cxnId="{33FA4475-17B2-46D7-AA6F-C847E3090191}">
      <dgm:prSet/>
      <dgm:spPr/>
      <dgm:t>
        <a:bodyPr/>
        <a:lstStyle/>
        <a:p>
          <a:endParaRPr lang="en-US"/>
        </a:p>
      </dgm:t>
    </dgm:pt>
    <dgm:pt modelId="{48E08BF7-99E2-4DEF-91AA-5B443C56AC7F}" type="sibTrans" cxnId="{33FA4475-17B2-46D7-AA6F-C847E3090191}">
      <dgm:prSet/>
      <dgm:spPr/>
      <dgm:t>
        <a:bodyPr/>
        <a:lstStyle/>
        <a:p>
          <a:endParaRPr lang="en-US"/>
        </a:p>
      </dgm:t>
    </dgm:pt>
    <dgm:pt modelId="{958E1C62-B523-4398-8EEB-8D6391E5F82C}" type="pres">
      <dgm:prSet presAssocID="{69B14867-7E2A-4358-BB98-967102BCF44A}" presName="root" presStyleCnt="0">
        <dgm:presLayoutVars>
          <dgm:dir/>
          <dgm:resizeHandles val="exact"/>
        </dgm:presLayoutVars>
      </dgm:prSet>
      <dgm:spPr/>
      <dgm:t>
        <a:bodyPr/>
        <a:lstStyle/>
        <a:p>
          <a:endParaRPr lang="en-IN"/>
        </a:p>
      </dgm:t>
    </dgm:pt>
    <dgm:pt modelId="{F8522D83-F2D5-4EEA-9201-BAEA2F51BE82}" type="pres">
      <dgm:prSet presAssocID="{70FEB9E7-BB57-4003-AD45-B5ACF4BB8105}" presName="compNode" presStyleCnt="0"/>
      <dgm:spPr/>
    </dgm:pt>
    <dgm:pt modelId="{E7BA6E68-73B1-4C93-8310-26F06B8EE2B5}" type="pres">
      <dgm:prSet presAssocID="{70FEB9E7-BB57-4003-AD45-B5ACF4BB8105}" presName="iconBgRect" presStyleLbl="bgShp" presStyleIdx="0" presStyleCnt="4"/>
      <dgm:spPr/>
    </dgm:pt>
    <dgm:pt modelId="{57F018C2-B2D6-4BC8-A10C-48E44C2B98DD}" type="pres">
      <dgm:prSet presAssocID="{70FEB9E7-BB57-4003-AD45-B5ACF4BB8105}"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Factory"/>
        </a:ext>
      </dgm:extLst>
    </dgm:pt>
    <dgm:pt modelId="{614C4E66-E7CD-424D-92E4-4BD78E0CD409}" type="pres">
      <dgm:prSet presAssocID="{70FEB9E7-BB57-4003-AD45-B5ACF4BB8105}" presName="spaceRect" presStyleCnt="0"/>
      <dgm:spPr/>
    </dgm:pt>
    <dgm:pt modelId="{6299708A-178B-41D5-BB69-9277E557BF09}" type="pres">
      <dgm:prSet presAssocID="{70FEB9E7-BB57-4003-AD45-B5ACF4BB8105}" presName="textRect" presStyleLbl="revTx" presStyleIdx="0" presStyleCnt="4">
        <dgm:presLayoutVars>
          <dgm:chMax val="1"/>
          <dgm:chPref val="1"/>
        </dgm:presLayoutVars>
      </dgm:prSet>
      <dgm:spPr/>
      <dgm:t>
        <a:bodyPr/>
        <a:lstStyle/>
        <a:p>
          <a:endParaRPr lang="en-IN"/>
        </a:p>
      </dgm:t>
    </dgm:pt>
    <dgm:pt modelId="{5BBDAB05-D598-42D6-8321-C904CDB8DBA3}" type="pres">
      <dgm:prSet presAssocID="{9F69903B-3B70-4D63-A34F-24B85D1ED977}" presName="sibTrans" presStyleCnt="0"/>
      <dgm:spPr/>
    </dgm:pt>
    <dgm:pt modelId="{8BFC1FA0-7163-4D62-A567-02144DAD2DA0}" type="pres">
      <dgm:prSet presAssocID="{F7ECEAF7-DC47-4B48-9B18-346B3495678F}" presName="compNode" presStyleCnt="0"/>
      <dgm:spPr/>
    </dgm:pt>
    <dgm:pt modelId="{698C426B-ABE6-4371-85B5-8E30E6C2D8A5}" type="pres">
      <dgm:prSet presAssocID="{F7ECEAF7-DC47-4B48-9B18-346B3495678F}" presName="iconBgRect" presStyleLbl="bgShp" presStyleIdx="1" presStyleCnt="4"/>
      <dgm:spPr/>
    </dgm:pt>
    <dgm:pt modelId="{D047DECD-4769-46EC-88E8-F196F98D110B}" type="pres">
      <dgm:prSet presAssocID="{F7ECEAF7-DC47-4B48-9B18-346B3495678F}"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Recycle"/>
        </a:ext>
      </dgm:extLst>
    </dgm:pt>
    <dgm:pt modelId="{1E265555-5487-4798-B6ED-7D944B39C471}" type="pres">
      <dgm:prSet presAssocID="{F7ECEAF7-DC47-4B48-9B18-346B3495678F}" presName="spaceRect" presStyleCnt="0"/>
      <dgm:spPr/>
    </dgm:pt>
    <dgm:pt modelId="{328ED0DD-C551-4D68-8042-494EA5D016DF}" type="pres">
      <dgm:prSet presAssocID="{F7ECEAF7-DC47-4B48-9B18-346B3495678F}" presName="textRect" presStyleLbl="revTx" presStyleIdx="1" presStyleCnt="4">
        <dgm:presLayoutVars>
          <dgm:chMax val="1"/>
          <dgm:chPref val="1"/>
        </dgm:presLayoutVars>
      </dgm:prSet>
      <dgm:spPr/>
      <dgm:t>
        <a:bodyPr/>
        <a:lstStyle/>
        <a:p>
          <a:endParaRPr lang="en-IN"/>
        </a:p>
      </dgm:t>
    </dgm:pt>
    <dgm:pt modelId="{7F3D27C5-4723-41A5-99EC-99FD2AC909E8}" type="pres">
      <dgm:prSet presAssocID="{80036565-2EF4-4A5A-B3CE-DDF5DE6ECD95}" presName="sibTrans" presStyleCnt="0"/>
      <dgm:spPr/>
    </dgm:pt>
    <dgm:pt modelId="{FFA1191D-F62C-4F1E-B717-459D33CD664C}" type="pres">
      <dgm:prSet presAssocID="{DB9649A0-7313-48F5-BDD1-F6F8AADB7470}" presName="compNode" presStyleCnt="0"/>
      <dgm:spPr/>
    </dgm:pt>
    <dgm:pt modelId="{3A24E09F-6BB3-4A52-A9EA-4B4C78D11761}" type="pres">
      <dgm:prSet presAssocID="{DB9649A0-7313-48F5-BDD1-F6F8AADB7470}" presName="iconBgRect" presStyleLbl="bgShp" presStyleIdx="2" presStyleCnt="4"/>
      <dgm:spPr/>
    </dgm:pt>
    <dgm:pt modelId="{DC08B1C9-C58C-4822-A64E-6E1A8A545F1B}" type="pres">
      <dgm:prSet presAssocID="{DB9649A0-7313-48F5-BDD1-F6F8AADB7470}"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eciduous tree"/>
        </a:ext>
      </dgm:extLst>
    </dgm:pt>
    <dgm:pt modelId="{6D62113F-32D5-40F9-A101-F8BD4C8FB79D}" type="pres">
      <dgm:prSet presAssocID="{DB9649A0-7313-48F5-BDD1-F6F8AADB7470}" presName="spaceRect" presStyleCnt="0"/>
      <dgm:spPr/>
    </dgm:pt>
    <dgm:pt modelId="{A41FF060-551B-4855-A8C7-324910A498F9}" type="pres">
      <dgm:prSet presAssocID="{DB9649A0-7313-48F5-BDD1-F6F8AADB7470}" presName="textRect" presStyleLbl="revTx" presStyleIdx="2" presStyleCnt="4">
        <dgm:presLayoutVars>
          <dgm:chMax val="1"/>
          <dgm:chPref val="1"/>
        </dgm:presLayoutVars>
      </dgm:prSet>
      <dgm:spPr/>
      <dgm:t>
        <a:bodyPr/>
        <a:lstStyle/>
        <a:p>
          <a:endParaRPr lang="en-IN"/>
        </a:p>
      </dgm:t>
    </dgm:pt>
    <dgm:pt modelId="{EE15FF4D-ACB1-4048-B228-4EA061607D6F}" type="pres">
      <dgm:prSet presAssocID="{9BC1FD04-CA1A-4ABB-B21A-3EAEADB4FABF}" presName="sibTrans" presStyleCnt="0"/>
      <dgm:spPr/>
    </dgm:pt>
    <dgm:pt modelId="{C7051083-7CA1-4A79-82A8-74010C976016}" type="pres">
      <dgm:prSet presAssocID="{2DCA4DA4-1195-4E96-8769-6B1183BC0ACC}" presName="compNode" presStyleCnt="0"/>
      <dgm:spPr/>
    </dgm:pt>
    <dgm:pt modelId="{5C23E1F3-418D-45F2-92EF-9170CF1F563A}" type="pres">
      <dgm:prSet presAssocID="{2DCA4DA4-1195-4E96-8769-6B1183BC0ACC}" presName="iconBgRect" presStyleLbl="bgShp" presStyleIdx="3" presStyleCnt="4"/>
      <dgm:spPr/>
    </dgm:pt>
    <dgm:pt modelId="{CF60C5E6-4AFB-4225-9617-91AF148F9AA0}" type="pres">
      <dgm:prSet presAssocID="{2DCA4DA4-1195-4E96-8769-6B1183BC0ACC}"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Warning"/>
        </a:ext>
      </dgm:extLst>
    </dgm:pt>
    <dgm:pt modelId="{8192E762-DCE1-416C-984E-51063EBF6938}" type="pres">
      <dgm:prSet presAssocID="{2DCA4DA4-1195-4E96-8769-6B1183BC0ACC}" presName="spaceRect" presStyleCnt="0"/>
      <dgm:spPr/>
    </dgm:pt>
    <dgm:pt modelId="{01347F5C-561B-4DB6-BA0F-64FF5D3E5D65}" type="pres">
      <dgm:prSet presAssocID="{2DCA4DA4-1195-4E96-8769-6B1183BC0ACC}" presName="textRect" presStyleLbl="revTx" presStyleIdx="3" presStyleCnt="4">
        <dgm:presLayoutVars>
          <dgm:chMax val="1"/>
          <dgm:chPref val="1"/>
        </dgm:presLayoutVars>
      </dgm:prSet>
      <dgm:spPr/>
      <dgm:t>
        <a:bodyPr/>
        <a:lstStyle/>
        <a:p>
          <a:endParaRPr lang="en-IN"/>
        </a:p>
      </dgm:t>
    </dgm:pt>
  </dgm:ptLst>
  <dgm:cxnLst>
    <dgm:cxn modelId="{81F69607-9BD9-43FC-B803-3CB4E099C816}" srcId="{69B14867-7E2A-4358-BB98-967102BCF44A}" destId="{DB9649A0-7313-48F5-BDD1-F6F8AADB7470}" srcOrd="2" destOrd="0" parTransId="{83C8DE18-2659-4B82-B58F-6C8D0FDEDE99}" sibTransId="{9BC1FD04-CA1A-4ABB-B21A-3EAEADB4FABF}"/>
    <dgm:cxn modelId="{EBDE9FC3-395B-4FE2-96DD-B38ED2659CB6}" srcId="{69B14867-7E2A-4358-BB98-967102BCF44A}" destId="{70FEB9E7-BB57-4003-AD45-B5ACF4BB8105}" srcOrd="0" destOrd="0" parTransId="{E6115B8C-9FC8-4627-9A83-7B7B62E9069D}" sibTransId="{9F69903B-3B70-4D63-A34F-24B85D1ED977}"/>
    <dgm:cxn modelId="{09E8FE05-B3C8-48EE-BA5F-BF4BB2AA2FB0}" type="presOf" srcId="{70FEB9E7-BB57-4003-AD45-B5ACF4BB8105}" destId="{6299708A-178B-41D5-BB69-9277E557BF09}" srcOrd="0" destOrd="0" presId="urn:microsoft.com/office/officeart/2018/5/layout/IconCircleLabelList"/>
    <dgm:cxn modelId="{33FA4475-17B2-46D7-AA6F-C847E3090191}" srcId="{69B14867-7E2A-4358-BB98-967102BCF44A}" destId="{2DCA4DA4-1195-4E96-8769-6B1183BC0ACC}" srcOrd="3" destOrd="0" parTransId="{92A6D49E-865E-49D6-9E85-7ABDC9A90B62}" sibTransId="{48E08BF7-99E2-4DEF-91AA-5B443C56AC7F}"/>
    <dgm:cxn modelId="{2A3172FF-07BA-40A4-A9DD-825A03D61BD8}" type="presOf" srcId="{2DCA4DA4-1195-4E96-8769-6B1183BC0ACC}" destId="{01347F5C-561B-4DB6-BA0F-64FF5D3E5D65}" srcOrd="0" destOrd="0" presId="urn:microsoft.com/office/officeart/2018/5/layout/IconCircleLabelList"/>
    <dgm:cxn modelId="{4407C073-FE62-4BDF-A85F-2783394352B6}" type="presOf" srcId="{DB9649A0-7313-48F5-BDD1-F6F8AADB7470}" destId="{A41FF060-551B-4855-A8C7-324910A498F9}" srcOrd="0" destOrd="0" presId="urn:microsoft.com/office/officeart/2018/5/layout/IconCircleLabelList"/>
    <dgm:cxn modelId="{7322152A-09DE-46E4-9044-8F6C69129E52}" srcId="{69B14867-7E2A-4358-BB98-967102BCF44A}" destId="{F7ECEAF7-DC47-4B48-9B18-346B3495678F}" srcOrd="1" destOrd="0" parTransId="{2B1B7A6B-DA1D-4707-9587-967D0AE65CC0}" sibTransId="{80036565-2EF4-4A5A-B3CE-DDF5DE6ECD95}"/>
    <dgm:cxn modelId="{54DB91D1-8268-4F5D-B4DE-AB5342B8B517}" type="presOf" srcId="{69B14867-7E2A-4358-BB98-967102BCF44A}" destId="{958E1C62-B523-4398-8EEB-8D6391E5F82C}" srcOrd="0" destOrd="0" presId="urn:microsoft.com/office/officeart/2018/5/layout/IconCircleLabelList"/>
    <dgm:cxn modelId="{71F52320-1D21-456C-831F-90D1829B14F0}" type="presOf" srcId="{F7ECEAF7-DC47-4B48-9B18-346B3495678F}" destId="{328ED0DD-C551-4D68-8042-494EA5D016DF}" srcOrd="0" destOrd="0" presId="urn:microsoft.com/office/officeart/2018/5/layout/IconCircleLabelList"/>
    <dgm:cxn modelId="{879FE3E1-E2D7-4EEB-9077-011089FF7A3F}" type="presParOf" srcId="{958E1C62-B523-4398-8EEB-8D6391E5F82C}" destId="{F8522D83-F2D5-4EEA-9201-BAEA2F51BE82}" srcOrd="0" destOrd="0" presId="urn:microsoft.com/office/officeart/2018/5/layout/IconCircleLabelList"/>
    <dgm:cxn modelId="{81B5707F-946E-4C71-B7F2-BFE2738613DF}" type="presParOf" srcId="{F8522D83-F2D5-4EEA-9201-BAEA2F51BE82}" destId="{E7BA6E68-73B1-4C93-8310-26F06B8EE2B5}" srcOrd="0" destOrd="0" presId="urn:microsoft.com/office/officeart/2018/5/layout/IconCircleLabelList"/>
    <dgm:cxn modelId="{78600629-4B21-4949-9510-81EF1BCCC655}" type="presParOf" srcId="{F8522D83-F2D5-4EEA-9201-BAEA2F51BE82}" destId="{57F018C2-B2D6-4BC8-A10C-48E44C2B98DD}" srcOrd="1" destOrd="0" presId="urn:microsoft.com/office/officeart/2018/5/layout/IconCircleLabelList"/>
    <dgm:cxn modelId="{708F462C-C578-4E80-8C4F-A4FDE08ED4A1}" type="presParOf" srcId="{F8522D83-F2D5-4EEA-9201-BAEA2F51BE82}" destId="{614C4E66-E7CD-424D-92E4-4BD78E0CD409}" srcOrd="2" destOrd="0" presId="urn:microsoft.com/office/officeart/2018/5/layout/IconCircleLabelList"/>
    <dgm:cxn modelId="{A597CD01-395D-4116-8857-A56C0A840779}" type="presParOf" srcId="{F8522D83-F2D5-4EEA-9201-BAEA2F51BE82}" destId="{6299708A-178B-41D5-BB69-9277E557BF09}" srcOrd="3" destOrd="0" presId="urn:microsoft.com/office/officeart/2018/5/layout/IconCircleLabelList"/>
    <dgm:cxn modelId="{2D1078CD-2522-4090-8734-2A41141A1ABA}" type="presParOf" srcId="{958E1C62-B523-4398-8EEB-8D6391E5F82C}" destId="{5BBDAB05-D598-42D6-8321-C904CDB8DBA3}" srcOrd="1" destOrd="0" presId="urn:microsoft.com/office/officeart/2018/5/layout/IconCircleLabelList"/>
    <dgm:cxn modelId="{F8100EDC-2A53-4D70-8D6E-999F6A855ECE}" type="presParOf" srcId="{958E1C62-B523-4398-8EEB-8D6391E5F82C}" destId="{8BFC1FA0-7163-4D62-A567-02144DAD2DA0}" srcOrd="2" destOrd="0" presId="urn:microsoft.com/office/officeart/2018/5/layout/IconCircleLabelList"/>
    <dgm:cxn modelId="{7F0C8F01-82CC-4CF9-9D2B-71F72D4F0397}" type="presParOf" srcId="{8BFC1FA0-7163-4D62-A567-02144DAD2DA0}" destId="{698C426B-ABE6-4371-85B5-8E30E6C2D8A5}" srcOrd="0" destOrd="0" presId="urn:microsoft.com/office/officeart/2018/5/layout/IconCircleLabelList"/>
    <dgm:cxn modelId="{7A943C96-80B9-4806-9FD4-E10C6DCC5C21}" type="presParOf" srcId="{8BFC1FA0-7163-4D62-A567-02144DAD2DA0}" destId="{D047DECD-4769-46EC-88E8-F196F98D110B}" srcOrd="1" destOrd="0" presId="urn:microsoft.com/office/officeart/2018/5/layout/IconCircleLabelList"/>
    <dgm:cxn modelId="{E3D40D09-1E3D-4B99-93B6-6B7F654AA4B3}" type="presParOf" srcId="{8BFC1FA0-7163-4D62-A567-02144DAD2DA0}" destId="{1E265555-5487-4798-B6ED-7D944B39C471}" srcOrd="2" destOrd="0" presId="urn:microsoft.com/office/officeart/2018/5/layout/IconCircleLabelList"/>
    <dgm:cxn modelId="{648DA036-3BC5-4D12-84D3-EA4A5EBE7402}" type="presParOf" srcId="{8BFC1FA0-7163-4D62-A567-02144DAD2DA0}" destId="{328ED0DD-C551-4D68-8042-494EA5D016DF}" srcOrd="3" destOrd="0" presId="urn:microsoft.com/office/officeart/2018/5/layout/IconCircleLabelList"/>
    <dgm:cxn modelId="{8419C0DC-5EB3-4680-A9E3-D2B31BC905B3}" type="presParOf" srcId="{958E1C62-B523-4398-8EEB-8D6391E5F82C}" destId="{7F3D27C5-4723-41A5-99EC-99FD2AC909E8}" srcOrd="3" destOrd="0" presId="urn:microsoft.com/office/officeart/2018/5/layout/IconCircleLabelList"/>
    <dgm:cxn modelId="{4CD9E618-23FA-45BD-BFD6-09529719D5CE}" type="presParOf" srcId="{958E1C62-B523-4398-8EEB-8D6391E5F82C}" destId="{FFA1191D-F62C-4F1E-B717-459D33CD664C}" srcOrd="4" destOrd="0" presId="urn:microsoft.com/office/officeart/2018/5/layout/IconCircleLabelList"/>
    <dgm:cxn modelId="{22633849-CCF5-4BC2-B4E5-EC3FAE0CA85B}" type="presParOf" srcId="{FFA1191D-F62C-4F1E-B717-459D33CD664C}" destId="{3A24E09F-6BB3-4A52-A9EA-4B4C78D11761}" srcOrd="0" destOrd="0" presId="urn:microsoft.com/office/officeart/2018/5/layout/IconCircleLabelList"/>
    <dgm:cxn modelId="{F2016B82-84E9-4712-993C-F9344E7968E3}" type="presParOf" srcId="{FFA1191D-F62C-4F1E-B717-459D33CD664C}" destId="{DC08B1C9-C58C-4822-A64E-6E1A8A545F1B}" srcOrd="1" destOrd="0" presId="urn:microsoft.com/office/officeart/2018/5/layout/IconCircleLabelList"/>
    <dgm:cxn modelId="{6E73E8C9-199F-4D69-B424-9043F8C0BB2A}" type="presParOf" srcId="{FFA1191D-F62C-4F1E-B717-459D33CD664C}" destId="{6D62113F-32D5-40F9-A101-F8BD4C8FB79D}" srcOrd="2" destOrd="0" presId="urn:microsoft.com/office/officeart/2018/5/layout/IconCircleLabelList"/>
    <dgm:cxn modelId="{550FC83A-3FC0-43B8-AFB4-74E70A9728FE}" type="presParOf" srcId="{FFA1191D-F62C-4F1E-B717-459D33CD664C}" destId="{A41FF060-551B-4855-A8C7-324910A498F9}" srcOrd="3" destOrd="0" presId="urn:microsoft.com/office/officeart/2018/5/layout/IconCircleLabelList"/>
    <dgm:cxn modelId="{FAB5137C-B2A4-4C7D-8A3F-4A0232E15A1D}" type="presParOf" srcId="{958E1C62-B523-4398-8EEB-8D6391E5F82C}" destId="{EE15FF4D-ACB1-4048-B228-4EA061607D6F}" srcOrd="5" destOrd="0" presId="urn:microsoft.com/office/officeart/2018/5/layout/IconCircleLabelList"/>
    <dgm:cxn modelId="{0999C897-7303-4FC9-8035-458CF7F4A591}" type="presParOf" srcId="{958E1C62-B523-4398-8EEB-8D6391E5F82C}" destId="{C7051083-7CA1-4A79-82A8-74010C976016}" srcOrd="6" destOrd="0" presId="urn:microsoft.com/office/officeart/2018/5/layout/IconCircleLabelList"/>
    <dgm:cxn modelId="{BFA95725-C075-4BEC-BB87-46B4FDA281AE}" type="presParOf" srcId="{C7051083-7CA1-4A79-82A8-74010C976016}" destId="{5C23E1F3-418D-45F2-92EF-9170CF1F563A}" srcOrd="0" destOrd="0" presId="urn:microsoft.com/office/officeart/2018/5/layout/IconCircleLabelList"/>
    <dgm:cxn modelId="{EF748F5C-4F09-4165-98C5-589334A123FC}" type="presParOf" srcId="{C7051083-7CA1-4A79-82A8-74010C976016}" destId="{CF60C5E6-4AFB-4225-9617-91AF148F9AA0}" srcOrd="1" destOrd="0" presId="urn:microsoft.com/office/officeart/2018/5/layout/IconCircleLabelList"/>
    <dgm:cxn modelId="{4EF285C4-83E7-472D-9E0B-CAB09551AF51}" type="presParOf" srcId="{C7051083-7CA1-4A79-82A8-74010C976016}" destId="{8192E762-DCE1-416C-984E-51063EBF6938}" srcOrd="2" destOrd="0" presId="urn:microsoft.com/office/officeart/2018/5/layout/IconCircleLabelList"/>
    <dgm:cxn modelId="{ED91A605-3F0F-47FA-9EFD-156F4A331EBB}" type="presParOf" srcId="{C7051083-7CA1-4A79-82A8-74010C976016}" destId="{01347F5C-561B-4DB6-BA0F-64FF5D3E5D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1000A-6414-4BDF-8A69-1581FF6995DE}">
      <dsp:nvSpPr>
        <dsp:cNvPr id="0" name=""/>
        <dsp:cNvSpPr/>
      </dsp:nvSpPr>
      <dsp:spPr>
        <a:xfrm>
          <a:off x="186662" y="579450"/>
          <a:ext cx="800214" cy="8002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A21051-2E76-4339-B735-96A38ECEDC22}">
      <dsp:nvSpPr>
        <dsp:cNvPr id="0" name=""/>
        <dsp:cNvSpPr/>
      </dsp:nvSpPr>
      <dsp:spPr>
        <a:xfrm>
          <a:off x="354707" y="747495"/>
          <a:ext cx="464124" cy="4641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5495BB3-2DAB-41DA-882B-AFC812E60F91}">
      <dsp:nvSpPr>
        <dsp:cNvPr id="0" name=""/>
        <dsp:cNvSpPr/>
      </dsp:nvSpPr>
      <dsp:spPr>
        <a:xfrm>
          <a:off x="1158352"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Global mean surface temperatures have increased 0.5-1.0°F </a:t>
          </a:r>
        </a:p>
      </dsp:txBody>
      <dsp:txXfrm>
        <a:off x="1158352" y="579450"/>
        <a:ext cx="1886220" cy="800214"/>
      </dsp:txXfrm>
    </dsp:sp>
    <dsp:sp modelId="{EEFEB67B-853A-4494-B9D6-2C59737F2665}">
      <dsp:nvSpPr>
        <dsp:cNvPr id="0" name=""/>
        <dsp:cNvSpPr/>
      </dsp:nvSpPr>
      <dsp:spPr>
        <a:xfrm>
          <a:off x="3373232" y="579450"/>
          <a:ext cx="800214" cy="8002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272BFEF-2ACC-4E09-B302-9D928018AC78}">
      <dsp:nvSpPr>
        <dsp:cNvPr id="0" name=""/>
        <dsp:cNvSpPr/>
      </dsp:nvSpPr>
      <dsp:spPr>
        <a:xfrm>
          <a:off x="3541277" y="747495"/>
          <a:ext cx="464124" cy="4641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A6AAB87-0103-4DCC-BA7F-5C5F87D21BC0}">
      <dsp:nvSpPr>
        <dsp:cNvPr id="0" name=""/>
        <dsp:cNvSpPr/>
      </dsp:nvSpPr>
      <dsp:spPr>
        <a:xfrm>
          <a:off x="434492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since the late 19th century  </a:t>
          </a:r>
        </a:p>
      </dsp:txBody>
      <dsp:txXfrm>
        <a:off x="4344921" y="579450"/>
        <a:ext cx="1886220" cy="800214"/>
      </dsp:txXfrm>
    </dsp:sp>
    <dsp:sp modelId="{AD2B8280-3188-4478-922A-E2470AD72CE9}">
      <dsp:nvSpPr>
        <dsp:cNvPr id="0" name=""/>
        <dsp:cNvSpPr/>
      </dsp:nvSpPr>
      <dsp:spPr>
        <a:xfrm>
          <a:off x="6559802" y="579450"/>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9BE95F-E754-4AF2-900D-2E4C89E3C97A}">
      <dsp:nvSpPr>
        <dsp:cNvPr id="0" name=""/>
        <dsp:cNvSpPr/>
      </dsp:nvSpPr>
      <dsp:spPr>
        <a:xfrm>
          <a:off x="6727847" y="747495"/>
          <a:ext cx="464124" cy="46412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A170194-1A61-4281-9FC7-9EFF35244FBF}">
      <dsp:nvSpPr>
        <dsp:cNvPr id="0" name=""/>
        <dsp:cNvSpPr/>
      </dsp:nvSpPr>
      <dsp:spPr>
        <a:xfrm>
          <a:off x="753149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snow cover in the Northern Hemisphere and floating ice in the Arctic Ocean have decreased</a:t>
          </a:r>
        </a:p>
      </dsp:txBody>
      <dsp:txXfrm>
        <a:off x="7531491" y="579450"/>
        <a:ext cx="1886220" cy="800214"/>
      </dsp:txXfrm>
    </dsp:sp>
    <dsp:sp modelId="{EA9B8481-1D6D-4BF4-90DE-2A4FCF6CEC70}">
      <dsp:nvSpPr>
        <dsp:cNvPr id="0" name=""/>
        <dsp:cNvSpPr/>
      </dsp:nvSpPr>
      <dsp:spPr>
        <a:xfrm>
          <a:off x="186662" y="1944828"/>
          <a:ext cx="800214" cy="8002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BDFCD2-37E1-4D87-8F26-71FEA6E334D5}">
      <dsp:nvSpPr>
        <dsp:cNvPr id="0" name=""/>
        <dsp:cNvSpPr/>
      </dsp:nvSpPr>
      <dsp:spPr>
        <a:xfrm>
          <a:off x="354707" y="2112874"/>
          <a:ext cx="464124" cy="46412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D82401E-6C6E-43CE-828C-63BDBA47A464}">
      <dsp:nvSpPr>
        <dsp:cNvPr id="0" name=""/>
        <dsp:cNvSpPr/>
      </dsp:nvSpPr>
      <dsp:spPr>
        <a:xfrm>
          <a:off x="1158352"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Sea level has risen 4-8 inches over the past century </a:t>
          </a:r>
        </a:p>
      </dsp:txBody>
      <dsp:txXfrm>
        <a:off x="1158352" y="1944828"/>
        <a:ext cx="1886220" cy="800214"/>
      </dsp:txXfrm>
    </dsp:sp>
    <dsp:sp modelId="{283208F3-488A-4D3C-86FD-8DD0D4EB7335}">
      <dsp:nvSpPr>
        <dsp:cNvPr id="0" name=""/>
        <dsp:cNvSpPr/>
      </dsp:nvSpPr>
      <dsp:spPr>
        <a:xfrm>
          <a:off x="3373232" y="1944828"/>
          <a:ext cx="800214" cy="8002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811FF6C-4DAA-4E24-9D72-1F1FA3A756A4}">
      <dsp:nvSpPr>
        <dsp:cNvPr id="0" name=""/>
        <dsp:cNvSpPr/>
      </dsp:nvSpPr>
      <dsp:spPr>
        <a:xfrm>
          <a:off x="3541277" y="2112874"/>
          <a:ext cx="464124" cy="46412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B7A34DF-421F-407B-9D0B-F3E9A4A6340F}">
      <dsp:nvSpPr>
        <dsp:cNvPr id="0" name=""/>
        <dsp:cNvSpPr/>
      </dsp:nvSpPr>
      <dsp:spPr>
        <a:xfrm>
          <a:off x="4344921"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dirty="0"/>
            <a:t>Global surface temp. could rise 1-4.5°F (0.6-2.5°C) in the next fifty years, and 2.2-10°F (1.4-5.8°C) in the next century</a:t>
          </a:r>
        </a:p>
      </dsp:txBody>
      <dsp:txXfrm>
        <a:off x="4344921" y="1944828"/>
        <a:ext cx="1886220" cy="80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85965-5107-4834-A1E0-50A7989C8F83}">
      <dsp:nvSpPr>
        <dsp:cNvPr id="0" name=""/>
        <dsp:cNvSpPr/>
      </dsp:nvSpPr>
      <dsp:spPr>
        <a:xfrm>
          <a:off x="0" y="2179"/>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34B3C-E025-4A8E-91DC-70EDAE958D52}">
      <dsp:nvSpPr>
        <dsp:cNvPr id="0" name=""/>
        <dsp:cNvSpPr/>
      </dsp:nvSpPr>
      <dsp:spPr>
        <a:xfrm>
          <a:off x="334156" y="250725"/>
          <a:ext cx="607557" cy="60755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823F0B-9EF9-49FC-B108-A49687C07908}">
      <dsp:nvSpPr>
        <dsp:cNvPr id="0" name=""/>
        <dsp:cNvSpPr/>
      </dsp:nvSpPr>
      <dsp:spPr>
        <a:xfrm>
          <a:off x="1275871" y="217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lvl="0" algn="l" defTabSz="622300">
            <a:lnSpc>
              <a:spcPct val="100000"/>
            </a:lnSpc>
            <a:spcBef>
              <a:spcPct val="0"/>
            </a:spcBef>
            <a:spcAft>
              <a:spcPct val="35000"/>
            </a:spcAft>
          </a:pPr>
          <a:r>
            <a:rPr lang="en-US" sz="1400" kern="1200"/>
            <a:t>A warming ocean: causes thermal stress that contributes to coral bleaching and infectious disease.</a:t>
          </a:r>
        </a:p>
      </dsp:txBody>
      <dsp:txXfrm>
        <a:off x="1275871" y="2179"/>
        <a:ext cx="4637565" cy="1104650"/>
      </dsp:txXfrm>
    </dsp:sp>
    <dsp:sp modelId="{D31151F1-7C6F-4A0D-8168-C06028E9EFA6}">
      <dsp:nvSpPr>
        <dsp:cNvPr id="0" name=""/>
        <dsp:cNvSpPr/>
      </dsp:nvSpPr>
      <dsp:spPr>
        <a:xfrm>
          <a:off x="0" y="1382992"/>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BF354-D830-4E09-9642-142A2BD60D51}">
      <dsp:nvSpPr>
        <dsp:cNvPr id="0" name=""/>
        <dsp:cNvSpPr/>
      </dsp:nvSpPr>
      <dsp:spPr>
        <a:xfrm>
          <a:off x="334156" y="1631539"/>
          <a:ext cx="607557" cy="60755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0B7152-F9A4-4E6E-9651-D68865B2C5B4}">
      <dsp:nvSpPr>
        <dsp:cNvPr id="0" name=""/>
        <dsp:cNvSpPr/>
      </dsp:nvSpPr>
      <dsp:spPr>
        <a:xfrm>
          <a:off x="1275871" y="1382992"/>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lvl="0" algn="l" defTabSz="622300">
            <a:lnSpc>
              <a:spcPct val="100000"/>
            </a:lnSpc>
            <a:spcBef>
              <a:spcPct val="0"/>
            </a:spcBef>
            <a:spcAft>
              <a:spcPct val="35000"/>
            </a:spcAft>
          </a:pPr>
          <a:r>
            <a:rPr lang="en-US" sz="1400" kern="1200"/>
            <a:t>Sea level rise: may lead to increases in sedimentation for reefs located near land-based sources of sediment. Sedimentation runoff can lead to the smothering of coral. </a:t>
          </a:r>
        </a:p>
      </dsp:txBody>
      <dsp:txXfrm>
        <a:off x="1275871" y="1382992"/>
        <a:ext cx="4637565" cy="1104650"/>
      </dsp:txXfrm>
    </dsp:sp>
    <dsp:sp modelId="{2F9B11D5-F417-4BF3-8241-44324EF51BF6}">
      <dsp:nvSpPr>
        <dsp:cNvPr id="0" name=""/>
        <dsp:cNvSpPr/>
      </dsp:nvSpPr>
      <dsp:spPr>
        <a:xfrm>
          <a:off x="0" y="2763806"/>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79AA1-0C55-4320-B3FC-9165D38E1C1A}">
      <dsp:nvSpPr>
        <dsp:cNvPr id="0" name=""/>
        <dsp:cNvSpPr/>
      </dsp:nvSpPr>
      <dsp:spPr>
        <a:xfrm>
          <a:off x="334156" y="3012352"/>
          <a:ext cx="607557" cy="60755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479981-3905-4B05-83DF-10EA7F36BE7B}">
      <dsp:nvSpPr>
        <dsp:cNvPr id="0" name=""/>
        <dsp:cNvSpPr/>
      </dsp:nvSpPr>
      <dsp:spPr>
        <a:xfrm>
          <a:off x="1275871" y="2763806"/>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lvl="0" algn="l" defTabSz="622300">
            <a:lnSpc>
              <a:spcPct val="100000"/>
            </a:lnSpc>
            <a:spcBef>
              <a:spcPct val="0"/>
            </a:spcBef>
            <a:spcAft>
              <a:spcPct val="35000"/>
            </a:spcAft>
          </a:pPr>
          <a:r>
            <a:rPr lang="en-US" sz="1400" kern="1200"/>
            <a:t>Changes in storm patterns: leads to stronger and more frequent storms that can cause the destruction of coral reefs.</a:t>
          </a:r>
        </a:p>
      </dsp:txBody>
      <dsp:txXfrm>
        <a:off x="1275871" y="2763806"/>
        <a:ext cx="4637565" cy="1104650"/>
      </dsp:txXfrm>
    </dsp:sp>
    <dsp:sp modelId="{A0434BA6-9100-49E6-A5FD-4B9173361EDE}">
      <dsp:nvSpPr>
        <dsp:cNvPr id="0" name=""/>
        <dsp:cNvSpPr/>
      </dsp:nvSpPr>
      <dsp:spPr>
        <a:xfrm>
          <a:off x="0" y="4144619"/>
          <a:ext cx="5913437" cy="11046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4F8A3-ED60-4FAB-BC4D-2EEB3A3DA9FC}">
      <dsp:nvSpPr>
        <dsp:cNvPr id="0" name=""/>
        <dsp:cNvSpPr/>
      </dsp:nvSpPr>
      <dsp:spPr>
        <a:xfrm>
          <a:off x="334156" y="4393166"/>
          <a:ext cx="607557" cy="60755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8A7C9-49B3-4CE2-A2EB-B4130355F594}">
      <dsp:nvSpPr>
        <dsp:cNvPr id="0" name=""/>
        <dsp:cNvSpPr/>
      </dsp:nvSpPr>
      <dsp:spPr>
        <a:xfrm>
          <a:off x="1275871" y="4144619"/>
          <a:ext cx="4637565" cy="11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09" tIns="116909" rIns="116909" bIns="116909" numCol="1" spcCol="1270" anchor="ctr" anchorCtr="0">
          <a:noAutofit/>
        </a:bodyPr>
        <a:lstStyle/>
        <a:p>
          <a:pPr lvl="0" algn="l" defTabSz="622300">
            <a:lnSpc>
              <a:spcPct val="100000"/>
            </a:lnSpc>
            <a:spcBef>
              <a:spcPct val="0"/>
            </a:spcBef>
            <a:spcAft>
              <a:spcPct val="35000"/>
            </a:spcAft>
          </a:pPr>
          <a:r>
            <a:rPr lang="en-US" sz="1400" kern="1200"/>
            <a:t>Changes in precipitation: increased runoff of freshwater, sediment, and land-based pollutants contribute to algal blooms and cause murky water conditions that reduce light.</a:t>
          </a:r>
        </a:p>
      </dsp:txBody>
      <dsp:txXfrm>
        <a:off x="1275871" y="4144619"/>
        <a:ext cx="4637565" cy="1104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AB1F1-9026-4245-825C-B72225EBCAAC}">
      <dsp:nvSpPr>
        <dsp:cNvPr id="0" name=""/>
        <dsp:cNvSpPr/>
      </dsp:nvSpPr>
      <dsp:spPr>
        <a:xfrm>
          <a:off x="0" y="0"/>
          <a:ext cx="8163718" cy="1496022"/>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100000"/>
            </a:lnSpc>
            <a:spcBef>
              <a:spcPct val="0"/>
            </a:spcBef>
            <a:spcAft>
              <a:spcPct val="35000"/>
            </a:spcAft>
          </a:pPr>
          <a:r>
            <a:rPr lang="en-US" sz="2200" kern="1200"/>
            <a:t>Altered ocean currents: leads to changes in connectivity and temperature regimes that contribute to lack of food for corals and hampers dispersal of coral larvae.</a:t>
          </a:r>
        </a:p>
      </dsp:txBody>
      <dsp:txXfrm>
        <a:off x="43817" y="43817"/>
        <a:ext cx="6617463" cy="1408388"/>
      </dsp:txXfrm>
    </dsp:sp>
    <dsp:sp modelId="{77A3A76E-1EB5-4BB0-9586-A4596823B9DD}">
      <dsp:nvSpPr>
        <dsp:cNvPr id="0" name=""/>
        <dsp:cNvSpPr/>
      </dsp:nvSpPr>
      <dsp:spPr>
        <a:xfrm>
          <a:off x="1440656" y="1828471"/>
          <a:ext cx="8163718" cy="1496022"/>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100000"/>
            </a:lnSpc>
            <a:spcBef>
              <a:spcPct val="0"/>
            </a:spcBef>
            <a:spcAft>
              <a:spcPct val="35000"/>
            </a:spcAft>
          </a:pPr>
          <a:r>
            <a:rPr lang="en-US" sz="2200" kern="1200"/>
            <a:t>Ocean acidification (a result of increased CO</a:t>
          </a:r>
          <a:r>
            <a:rPr lang="en-US" sz="2200" kern="1200" baseline="-25000"/>
            <a:t>2</a:t>
          </a:r>
          <a:r>
            <a:rPr lang="en-US" sz="2200" kern="1200"/>
            <a:t>): causes a reduction in pH levels which decreases coral growth and structural integrity</a:t>
          </a:r>
        </a:p>
      </dsp:txBody>
      <dsp:txXfrm>
        <a:off x="1484473" y="1872288"/>
        <a:ext cx="5663014" cy="1408388"/>
      </dsp:txXfrm>
    </dsp:sp>
    <dsp:sp modelId="{7ACDFFEE-4F45-4754-8A6E-BC1E06B4523A}">
      <dsp:nvSpPr>
        <dsp:cNvPr id="0" name=""/>
        <dsp:cNvSpPr/>
      </dsp:nvSpPr>
      <dsp:spPr>
        <a:xfrm>
          <a:off x="7191304" y="1176039"/>
          <a:ext cx="972414" cy="972414"/>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410097" y="1176039"/>
        <a:ext cx="534828" cy="731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A6E68-73B1-4C93-8310-26F06B8EE2B5}">
      <dsp:nvSpPr>
        <dsp:cNvPr id="0" name=""/>
        <dsp:cNvSpPr/>
      </dsp:nvSpPr>
      <dsp:spPr>
        <a:xfrm>
          <a:off x="576451" y="484692"/>
          <a:ext cx="1246770" cy="12467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7F018C2-B2D6-4BC8-A10C-48E44C2B98DD}">
      <dsp:nvSpPr>
        <dsp:cNvPr id="0" name=""/>
        <dsp:cNvSpPr/>
      </dsp:nvSpPr>
      <dsp:spPr>
        <a:xfrm>
          <a:off x="842156" y="750397"/>
          <a:ext cx="715360" cy="71536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299708A-178B-41D5-BB69-9277E557BF09}">
      <dsp:nvSpPr>
        <dsp:cNvPr id="0" name=""/>
        <dsp:cNvSpPr/>
      </dsp:nvSpPr>
      <dsp:spPr>
        <a:xfrm>
          <a:off x="177893"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Shrink your carbon footprint to reduce greenhouse gases.</a:t>
          </a:r>
        </a:p>
      </dsp:txBody>
      <dsp:txXfrm>
        <a:off x="177893" y="2119801"/>
        <a:ext cx="2043886" cy="720000"/>
      </dsp:txXfrm>
    </dsp:sp>
    <dsp:sp modelId="{698C426B-ABE6-4371-85B5-8E30E6C2D8A5}">
      <dsp:nvSpPr>
        <dsp:cNvPr id="0" name=""/>
        <dsp:cNvSpPr/>
      </dsp:nvSpPr>
      <dsp:spPr>
        <a:xfrm>
          <a:off x="2978018" y="484692"/>
          <a:ext cx="1246770" cy="12467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47DECD-4769-46EC-88E8-F196F98D110B}">
      <dsp:nvSpPr>
        <dsp:cNvPr id="0" name=""/>
        <dsp:cNvSpPr/>
      </dsp:nvSpPr>
      <dsp:spPr>
        <a:xfrm>
          <a:off x="3243723" y="750397"/>
          <a:ext cx="715360" cy="71536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28ED0DD-C551-4D68-8042-494EA5D016DF}">
      <dsp:nvSpPr>
        <dsp:cNvPr id="0" name=""/>
        <dsp:cNvSpPr/>
      </dsp:nvSpPr>
      <dsp:spPr>
        <a:xfrm>
          <a:off x="2579460"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Reduce, reuse, or recycle.</a:t>
          </a:r>
        </a:p>
      </dsp:txBody>
      <dsp:txXfrm>
        <a:off x="2579460" y="2119801"/>
        <a:ext cx="2043886" cy="720000"/>
      </dsp:txXfrm>
    </dsp:sp>
    <dsp:sp modelId="{3A24E09F-6BB3-4A52-A9EA-4B4C78D11761}">
      <dsp:nvSpPr>
        <dsp:cNvPr id="0" name=""/>
        <dsp:cNvSpPr/>
      </dsp:nvSpPr>
      <dsp:spPr>
        <a:xfrm>
          <a:off x="5379585" y="484692"/>
          <a:ext cx="1246770" cy="12467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C08B1C9-C58C-4822-A64E-6E1A8A545F1B}">
      <dsp:nvSpPr>
        <dsp:cNvPr id="0" name=""/>
        <dsp:cNvSpPr/>
      </dsp:nvSpPr>
      <dsp:spPr>
        <a:xfrm>
          <a:off x="5645290" y="750397"/>
          <a:ext cx="715360" cy="71536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41FF060-551B-4855-A8C7-324910A498F9}">
      <dsp:nvSpPr>
        <dsp:cNvPr id="0" name=""/>
        <dsp:cNvSpPr/>
      </dsp:nvSpPr>
      <dsp:spPr>
        <a:xfrm>
          <a:off x="4981027"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Reduce the use of lawn and garden chemicals.</a:t>
          </a:r>
        </a:p>
      </dsp:txBody>
      <dsp:txXfrm>
        <a:off x="4981027" y="2119801"/>
        <a:ext cx="2043886" cy="720000"/>
      </dsp:txXfrm>
    </dsp:sp>
    <dsp:sp modelId="{5C23E1F3-418D-45F2-92EF-9170CF1F563A}">
      <dsp:nvSpPr>
        <dsp:cNvPr id="0" name=""/>
        <dsp:cNvSpPr/>
      </dsp:nvSpPr>
      <dsp:spPr>
        <a:xfrm>
          <a:off x="7781152" y="484692"/>
          <a:ext cx="1246770" cy="12467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F60C5E6-4AFB-4225-9617-91AF148F9AA0}">
      <dsp:nvSpPr>
        <dsp:cNvPr id="0" name=""/>
        <dsp:cNvSpPr/>
      </dsp:nvSpPr>
      <dsp:spPr>
        <a:xfrm>
          <a:off x="8046857" y="750397"/>
          <a:ext cx="715360" cy="71536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1347F5C-561B-4DB6-BA0F-64FF5D3E5D65}">
      <dsp:nvSpPr>
        <dsp:cNvPr id="0" name=""/>
        <dsp:cNvSpPr/>
      </dsp:nvSpPr>
      <dsp:spPr>
        <a:xfrm>
          <a:off x="7382594"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DO NOT dump household chemicals in storm drains.</a:t>
          </a:r>
        </a:p>
      </dsp:txBody>
      <dsp:txXfrm>
        <a:off x="7382594" y="2119801"/>
        <a:ext cx="204388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05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54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574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38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69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12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64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57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031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83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10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2/5/2019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461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ritannica.com/place/Rocky-Mountains" TargetMode="External"/><Relationship Id="rId2" Type="http://schemas.openxmlformats.org/officeDocument/2006/relationships/hyperlink" Target="https://www.britannica.com/place/North-America" TargetMode="External"/><Relationship Id="rId1" Type="http://schemas.openxmlformats.org/officeDocument/2006/relationships/slideLayout" Target="../slideLayouts/slideLayout2.xml"/><Relationship Id="rId4" Type="http://schemas.openxmlformats.org/officeDocument/2006/relationships/hyperlink" Target="https://www.britannica.com/animal/monarch-butterfl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oceanservice.noaa.gov/education/tutorial_corals/coral10_disease.html" TargetMode="External"/><Relationship Id="rId2" Type="http://schemas.openxmlformats.org/officeDocument/2006/relationships/hyperlink" Target="https://oceanservice.noaa.gov/facts/coral_bleach.html" TargetMode="External"/><Relationship Id="rId1" Type="http://schemas.openxmlformats.org/officeDocument/2006/relationships/slideLayout" Target="../slideLayouts/slideLayout2.xml"/><Relationship Id="rId4" Type="http://schemas.openxmlformats.org/officeDocument/2006/relationships/hyperlink" Target="https://oceanservice.noaa.gov/facts/acidification.html"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0712110-0BC1-4B31-B3BB-63B44222E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466B5F3-C053-4580-B04A-1EF9498882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49A5A44-5673-4C88-B6F1-128CBC4829C5}"/>
              </a:ext>
            </a:extLst>
          </p:cNvPr>
          <p:cNvSpPr>
            <a:spLocks noGrp="1"/>
          </p:cNvSpPr>
          <p:nvPr>
            <p:ph type="ctrTitle"/>
          </p:nvPr>
        </p:nvSpPr>
        <p:spPr>
          <a:xfrm>
            <a:off x="1452616" y="962902"/>
            <a:ext cx="4176384" cy="2380828"/>
          </a:xfrm>
        </p:spPr>
        <p:txBody>
          <a:bodyPr>
            <a:normAutofit/>
          </a:bodyPr>
          <a:lstStyle/>
          <a:p>
            <a:r>
              <a:rPr lang="en-US" sz="4800" dirty="0"/>
              <a:t>Global warming</a:t>
            </a:r>
          </a:p>
        </p:txBody>
      </p:sp>
      <p:sp>
        <p:nvSpPr>
          <p:cNvPr id="3" name="Subtitle 2">
            <a:extLst>
              <a:ext uri="{FF2B5EF4-FFF2-40B4-BE49-F238E27FC236}">
                <a16:creationId xmlns:a16="http://schemas.microsoft.com/office/drawing/2014/main" xmlns="" id="{6D411CB9-151F-424A-AB3B-D92A9E63C3AF}"/>
              </a:ext>
            </a:extLst>
          </p:cNvPr>
          <p:cNvSpPr>
            <a:spLocks noGrp="1"/>
          </p:cNvSpPr>
          <p:nvPr>
            <p:ph type="subTitle" idx="1"/>
          </p:nvPr>
        </p:nvSpPr>
        <p:spPr>
          <a:xfrm>
            <a:off x="1452617" y="3531204"/>
            <a:ext cx="4171479" cy="1610643"/>
          </a:xfrm>
        </p:spPr>
        <p:txBody>
          <a:bodyPr>
            <a:normAutofit/>
          </a:bodyPr>
          <a:lstStyle/>
          <a:p>
            <a:endParaRPr lang="en-US" sz="1600" dirty="0"/>
          </a:p>
        </p:txBody>
      </p:sp>
      <p:cxnSp>
        <p:nvCxnSpPr>
          <p:cNvPr id="14" name="Straight Connector 13">
            <a:extLst>
              <a:ext uri="{FF2B5EF4-FFF2-40B4-BE49-F238E27FC236}">
                <a16:creationId xmlns:a16="http://schemas.microsoft.com/office/drawing/2014/main" xmlns="" id="{FA6123F2-4B61-414F-A7E5-5B7828EACA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Earth Globe Americas">
            <a:extLst>
              <a:ext uri="{FF2B5EF4-FFF2-40B4-BE49-F238E27FC236}">
                <a16:creationId xmlns:a16="http://schemas.microsoft.com/office/drawing/2014/main" xmlns="" id="{F4DA54FE-20FF-4FBA-B5BB-9C00BC768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244251" y="805583"/>
            <a:ext cx="4660762" cy="4660762"/>
          </a:xfrm>
          <a:prstGeom prst="rect">
            <a:avLst/>
          </a:prstGeom>
        </p:spPr>
      </p:pic>
      <p:pic>
        <p:nvPicPr>
          <p:cNvPr id="16" name="Picture 15">
            <a:extLst>
              <a:ext uri="{FF2B5EF4-FFF2-40B4-BE49-F238E27FC236}">
                <a16:creationId xmlns:a16="http://schemas.microsoft.com/office/drawing/2014/main" xmlns="" id="{25CED634-E2D0-4AB7-96DD-816C9B52C5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xmlns="" id="{FCDDCDFB-696D-4FDF-9B58-24F71B7C37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296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E7A6F0-5CD3-481E-B0F2-E7F99FE67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11290DF-4975-4FCD-8B8D-BBC86B836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8340CFD3-B54A-49D0-9F9E-F18E7885B918}"/>
              </a:ext>
            </a:extLst>
          </p:cNvPr>
          <p:cNvSpPr>
            <a:spLocks noGrp="1"/>
          </p:cNvSpPr>
          <p:nvPr>
            <p:ph type="title"/>
          </p:nvPr>
        </p:nvSpPr>
        <p:spPr>
          <a:xfrm>
            <a:off x="860612" y="1138228"/>
            <a:ext cx="3793685" cy="3858767"/>
          </a:xfrm>
        </p:spPr>
        <p:txBody>
          <a:bodyPr anchor="ctr">
            <a:normAutofit/>
          </a:bodyPr>
          <a:lstStyle/>
          <a:p>
            <a:r>
              <a:rPr lang="en-US" altLang="en-US" sz="3600"/>
              <a:t>Greenhouse Gases main cause</a:t>
            </a:r>
            <a:endParaRPr lang="en-US" sz="3600"/>
          </a:p>
        </p:txBody>
      </p:sp>
      <p:grpSp>
        <p:nvGrpSpPr>
          <p:cNvPr id="12" name="Group 11">
            <a:extLst>
              <a:ext uri="{FF2B5EF4-FFF2-40B4-BE49-F238E27FC236}">
                <a16:creationId xmlns:a16="http://schemas.microsoft.com/office/drawing/2014/main" xmlns="" id="{357CA18A-A333-4DCB-842B-76827D2ECB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xmlns="" id="{6E785FC3-CE7B-46F8-8C7A-EBBF001ED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5069D9A-30C7-4159-880C-DD2BDC510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D9FE1511-6E1B-4F0E-8FF0-958527181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CE9F126-1400-4FB6-AC6D-D2070AD23901}"/>
              </a:ext>
            </a:extLst>
          </p:cNvPr>
          <p:cNvSpPr>
            <a:spLocks noGrp="1"/>
          </p:cNvSpPr>
          <p:nvPr>
            <p:ph idx="1"/>
          </p:nvPr>
        </p:nvSpPr>
        <p:spPr>
          <a:xfrm>
            <a:off x="5584483" y="1138228"/>
            <a:ext cx="5440680" cy="3858768"/>
          </a:xfrm>
        </p:spPr>
        <p:txBody>
          <a:bodyPr anchor="ctr">
            <a:normAutofit/>
          </a:bodyPr>
          <a:lstStyle/>
          <a:p>
            <a:r>
              <a:rPr lang="en-US" altLang="en-US" b="1" i="1" dirty="0">
                <a:solidFill>
                  <a:srgbClr val="000000"/>
                </a:solidFill>
                <a:latin typeface="Comic Sans MS" panose="030F0702030302020204" pitchFamily="66" charset="0"/>
              </a:rPr>
              <a:t>Deforestation</a:t>
            </a:r>
          </a:p>
          <a:p>
            <a:pPr lvl="1">
              <a:buFontTx/>
              <a:buChar char="•"/>
            </a:pPr>
            <a:r>
              <a:rPr lang="en-US" altLang="en-US" dirty="0">
                <a:solidFill>
                  <a:srgbClr val="000000"/>
                </a:solidFill>
                <a:latin typeface="Comic Sans MS" panose="030F0702030302020204" pitchFamily="66" charset="0"/>
              </a:rPr>
              <a:t>Responsible for 25% of all carbon </a:t>
            </a:r>
            <a:r>
              <a:rPr lang="en-US" altLang="en-US" dirty="0" smtClean="0">
                <a:solidFill>
                  <a:srgbClr val="000000"/>
                </a:solidFill>
                <a:latin typeface="Comic Sans MS" panose="030F0702030302020204" pitchFamily="66" charset="0"/>
              </a:rPr>
              <a:t>emissions entering </a:t>
            </a:r>
            <a:r>
              <a:rPr lang="en-US" altLang="en-US" dirty="0">
                <a:solidFill>
                  <a:srgbClr val="000000"/>
                </a:solidFill>
                <a:latin typeface="Comic Sans MS" panose="030F0702030302020204" pitchFamily="66" charset="0"/>
              </a:rPr>
              <a:t>the atmosphere by the burning and cutting of about 34 million acres of trees each year </a:t>
            </a:r>
          </a:p>
          <a:p>
            <a:endParaRPr lang="en-US" dirty="0">
              <a:solidFill>
                <a:srgbClr val="000000"/>
              </a:solidFill>
            </a:endParaRPr>
          </a:p>
        </p:txBody>
      </p:sp>
      <p:pic>
        <p:nvPicPr>
          <p:cNvPr id="18" name="Picture 17">
            <a:extLst>
              <a:ext uri="{FF2B5EF4-FFF2-40B4-BE49-F238E27FC236}">
                <a16:creationId xmlns:a16="http://schemas.microsoft.com/office/drawing/2014/main" xmlns="" id="{025CEF6D-5E98-4B5C-A10F-7459C1EEF1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xmlns="" id="{05C73161-1E4E-4E6A-91B2-E885CF8FFB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5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72D9B-C5BC-46F1-A0AC-FE49478F8743}"/>
              </a:ext>
            </a:extLst>
          </p:cNvPr>
          <p:cNvSpPr>
            <a:spLocks noGrp="1"/>
          </p:cNvSpPr>
          <p:nvPr>
            <p:ph type="title"/>
          </p:nvPr>
        </p:nvSpPr>
        <p:spPr/>
        <p:txBody>
          <a:bodyPr/>
          <a:lstStyle/>
          <a:p>
            <a:r>
              <a:rPr lang="en-US" altLang="en-US" dirty="0"/>
              <a:t>Effects of Global Warming</a:t>
            </a:r>
            <a:r>
              <a:rPr lang="en-US" altLang="en-US" b="1" dirty="0"/>
              <a:t/>
            </a:r>
            <a:br>
              <a:rPr lang="en-US" altLang="en-US" b="1" dirty="0"/>
            </a:br>
            <a:endParaRPr lang="en-US" dirty="0"/>
          </a:p>
        </p:txBody>
      </p:sp>
      <p:sp>
        <p:nvSpPr>
          <p:cNvPr id="4" name="Rectangle 1036">
            <a:extLst>
              <a:ext uri="{FF2B5EF4-FFF2-40B4-BE49-F238E27FC236}">
                <a16:creationId xmlns:a16="http://schemas.microsoft.com/office/drawing/2014/main" xmlns="" id="{29E29897-2545-41F0-8055-C5B2957D7437}"/>
              </a:ext>
            </a:extLst>
          </p:cNvPr>
          <p:cNvSpPr>
            <a:spLocks noChangeArrowheads="1"/>
          </p:cNvSpPr>
          <p:nvPr/>
        </p:nvSpPr>
        <p:spPr bwMode="auto">
          <a:xfrm>
            <a:off x="1421098" y="1828089"/>
            <a:ext cx="9603275" cy="406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1" hangingPunct="1">
              <a:spcBef>
                <a:spcPct val="15000"/>
              </a:spcBef>
              <a:spcAft>
                <a:spcPct val="15000"/>
              </a:spcAft>
            </a:pPr>
            <a:r>
              <a:rPr lang="en-US" altLang="en-US" b="1" u="sng" dirty="0">
                <a:solidFill>
                  <a:srgbClr val="008E00"/>
                </a:solidFill>
                <a:latin typeface="Comic Sans MS" panose="030F0702030302020204" pitchFamily="66" charset="0"/>
                <a:cs typeface="Arial" panose="020B0604020202020204" pitchFamily="34" charset="0"/>
              </a:rPr>
              <a:t>Negative Effects</a:t>
            </a:r>
          </a:p>
          <a:p>
            <a:pPr eaLnBrk="1" hangingPunct="1">
              <a:spcBef>
                <a:spcPct val="15000"/>
              </a:spcBef>
              <a:spcAft>
                <a:spcPct val="15000"/>
              </a:spcAft>
            </a:pPr>
            <a:r>
              <a:rPr lang="en-US" altLang="en-US" sz="1600" dirty="0">
                <a:solidFill>
                  <a:srgbClr val="FF0000"/>
                </a:solidFill>
                <a:latin typeface="Comic Sans MS" panose="030F0702030302020204" pitchFamily="66" charset="0"/>
                <a:cs typeface="Arial" panose="020B0604020202020204" pitchFamily="34" charset="0"/>
              </a:rPr>
              <a:t>Rising Sea Level</a:t>
            </a:r>
          </a:p>
          <a:p>
            <a:pPr eaLnBrk="1" hangingPunct="1">
              <a:spcBef>
                <a:spcPct val="15000"/>
              </a:spcBef>
              <a:spcAft>
                <a:spcPct val="15000"/>
              </a:spcAft>
            </a:pPr>
            <a:r>
              <a:rPr lang="en-US" altLang="en-US" sz="1600" dirty="0">
                <a:solidFill>
                  <a:srgbClr val="4D0787"/>
                </a:solidFill>
                <a:latin typeface="Comic Sans MS" panose="030F0702030302020204" pitchFamily="66" charset="0"/>
                <a:cs typeface="Arial" panose="020B0604020202020204" pitchFamily="34" charset="0"/>
              </a:rPr>
              <a:t>Change of precipitation and local climate conditions; acid rain</a:t>
            </a:r>
          </a:p>
          <a:p>
            <a:pPr>
              <a:spcBef>
                <a:spcPct val="15000"/>
              </a:spcBef>
              <a:spcAft>
                <a:spcPct val="15000"/>
              </a:spcAft>
            </a:pPr>
            <a:r>
              <a:rPr lang="en-US" altLang="en-US" sz="1600" dirty="0">
                <a:solidFill>
                  <a:srgbClr val="FF0000"/>
                </a:solidFill>
                <a:latin typeface="Comic Sans MS" panose="030F0702030302020204" pitchFamily="66" charset="0"/>
              </a:rPr>
              <a:t>Alteration of forests and crop yields</a:t>
            </a:r>
          </a:p>
          <a:p>
            <a:pPr eaLnBrk="1" hangingPunct="1">
              <a:spcBef>
                <a:spcPct val="15000"/>
              </a:spcBef>
              <a:spcAft>
                <a:spcPct val="15000"/>
              </a:spcAft>
            </a:pPr>
            <a:r>
              <a:rPr lang="en-US" altLang="en-US" sz="1600" dirty="0">
                <a:solidFill>
                  <a:srgbClr val="4D0787"/>
                </a:solidFill>
                <a:latin typeface="Comic Sans MS" panose="030F0702030302020204" pitchFamily="66" charset="0"/>
              </a:rPr>
              <a:t>Expansions of deserts into existing rangelands</a:t>
            </a:r>
          </a:p>
          <a:p>
            <a:pPr eaLnBrk="1" hangingPunct="1">
              <a:spcBef>
                <a:spcPct val="15000"/>
              </a:spcBef>
              <a:spcAft>
                <a:spcPct val="15000"/>
              </a:spcAft>
            </a:pPr>
            <a:r>
              <a:rPr lang="en-US" altLang="en-US" sz="1600" dirty="0">
                <a:solidFill>
                  <a:srgbClr val="FF0000"/>
                </a:solidFill>
                <a:latin typeface="Comic Sans MS" panose="030F0702030302020204" pitchFamily="66" charset="0"/>
              </a:rPr>
              <a:t>More intense rainstorms</a:t>
            </a:r>
          </a:p>
          <a:p>
            <a:pPr eaLnBrk="1" hangingPunct="1">
              <a:spcBef>
                <a:spcPct val="15000"/>
              </a:spcBef>
              <a:spcAft>
                <a:spcPct val="15000"/>
              </a:spcAft>
            </a:pPr>
            <a:r>
              <a:rPr lang="en-US" altLang="en-US" sz="1600" dirty="0">
                <a:solidFill>
                  <a:srgbClr val="4D0787"/>
                </a:solidFill>
                <a:latin typeface="Comic Sans MS" panose="030F0702030302020204" pitchFamily="66" charset="0"/>
              </a:rPr>
              <a:t>Destabilization of Ocean currents</a:t>
            </a:r>
          </a:p>
          <a:p>
            <a:pPr>
              <a:spcBef>
                <a:spcPct val="15000"/>
              </a:spcBef>
              <a:spcAft>
                <a:spcPct val="15000"/>
              </a:spcAft>
            </a:pPr>
            <a:r>
              <a:rPr lang="en-US" altLang="en-US" sz="1600" b="1" u="sng" dirty="0">
                <a:solidFill>
                  <a:srgbClr val="008E00"/>
                </a:solidFill>
                <a:latin typeface="Comic Sans MS" panose="030F0702030302020204" pitchFamily="66" charset="0"/>
              </a:rPr>
              <a:t>Positive Effects</a:t>
            </a:r>
          </a:p>
          <a:p>
            <a:pPr>
              <a:spcBef>
                <a:spcPct val="15000"/>
              </a:spcBef>
              <a:spcAft>
                <a:spcPct val="15000"/>
              </a:spcAft>
            </a:pPr>
            <a:r>
              <a:rPr lang="en-US" altLang="en-US" sz="1600" dirty="0">
                <a:solidFill>
                  <a:srgbClr val="FF0000"/>
                </a:solidFill>
                <a:latin typeface="Comic Sans MS" panose="030F0702030302020204" pitchFamily="66" charset="0"/>
              </a:rPr>
              <a:t>Can stimulate plant growth in places where CO2 and temperature are the limiting factors (preventing photorespiration which can destroy existing sugars)</a:t>
            </a:r>
          </a:p>
          <a:p>
            <a:pPr>
              <a:spcBef>
                <a:spcPct val="15000"/>
              </a:spcBef>
              <a:spcAft>
                <a:spcPct val="15000"/>
              </a:spcAft>
            </a:pPr>
            <a:r>
              <a:rPr lang="en-US" altLang="en-US" sz="1600" dirty="0">
                <a:solidFill>
                  <a:srgbClr val="4D0787"/>
                </a:solidFill>
                <a:latin typeface="Comic Sans MS" panose="030F0702030302020204" pitchFamily="66" charset="0"/>
              </a:rPr>
              <a:t>Melting Arctic ice may open the Northwest Passage in summer, which would cut 5,000 nautical miles from shipping routes between Europe and Asia </a:t>
            </a:r>
          </a:p>
          <a:p>
            <a:pPr eaLnBrk="1" hangingPunct="1">
              <a:spcBef>
                <a:spcPct val="15000"/>
              </a:spcBef>
              <a:spcAft>
                <a:spcPct val="15000"/>
              </a:spcAft>
            </a:pPr>
            <a:endParaRPr lang="en-US" altLang="en-US" sz="1600" dirty="0">
              <a:solidFill>
                <a:srgbClr val="4D0787"/>
              </a:solidFill>
              <a:latin typeface="Comic Sans MS" panose="030F0702030302020204" pitchFamily="66" charset="0"/>
            </a:endParaRPr>
          </a:p>
        </p:txBody>
      </p:sp>
    </p:spTree>
    <p:extLst>
      <p:ext uri="{BB962C8B-B14F-4D97-AF65-F5344CB8AC3E}">
        <p14:creationId xmlns:p14="http://schemas.microsoft.com/office/powerpoint/2010/main" val="1448898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2FA7AD0A-1871-4DF8-9235-F49D0513B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36B04CFB-FAE5-47DD-9B3E-4E9BA7A89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9CCB61A3-F925-4FE7-B959-49B30B0A1F7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Population of butterflies in united kingdom</a:t>
            </a:r>
          </a:p>
        </p:txBody>
      </p:sp>
      <p:cxnSp>
        <p:nvCxnSpPr>
          <p:cNvPr id="22" name="Straight Connector 21">
            <a:extLst>
              <a:ext uri="{FF2B5EF4-FFF2-40B4-BE49-F238E27FC236}">
                <a16:creationId xmlns:a16="http://schemas.microsoft.com/office/drawing/2014/main" xmlns="" id="{EE68D41B-9286-479F-9AB7-678C8E348D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xmlns="" id="{E8ACF89C-CFC3-4D68-B3C4-2BEFB7BBE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xmlns="" id="{3B770B7D-3C5C-4682-8DF0-20783592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A6893E11-7EC1-4EB6-A2A8-0B693F8FE5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xmlns="" id="{622F7FD7-8884-4FD5-95AB-0B5C6033A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map&#10;&#10;Description automatically generated">
            <a:extLst>
              <a:ext uri="{FF2B5EF4-FFF2-40B4-BE49-F238E27FC236}">
                <a16:creationId xmlns:a16="http://schemas.microsoft.com/office/drawing/2014/main" xmlns="" id="{D0E48CA5-AC83-4A32-9A4D-4AAB4BD68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156702"/>
            <a:ext cx="6282919" cy="3785458"/>
          </a:xfrm>
          <a:prstGeom prst="rect">
            <a:avLst/>
          </a:prstGeom>
        </p:spPr>
      </p:pic>
      <p:pic>
        <p:nvPicPr>
          <p:cNvPr id="30" name="Picture 29">
            <a:extLst>
              <a:ext uri="{FF2B5EF4-FFF2-40B4-BE49-F238E27FC236}">
                <a16:creationId xmlns:a16="http://schemas.microsoft.com/office/drawing/2014/main" xmlns="" id="{16EFE474-4FE0-4E8F-8F09-5ED2C9E76A8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xmlns="" id="{CF8B8C81-54DC-4AF5-B682-3A2C70A6B5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3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0BC34A-60FB-48C4-A988-41A05F16047D}"/>
              </a:ext>
            </a:extLst>
          </p:cNvPr>
          <p:cNvSpPr>
            <a:spLocks noGrp="1"/>
          </p:cNvSpPr>
          <p:nvPr>
            <p:ph type="title"/>
          </p:nvPr>
        </p:nvSpPr>
        <p:spPr>
          <a:xfrm>
            <a:off x="849683" y="1240076"/>
            <a:ext cx="2727813" cy="4584527"/>
          </a:xfrm>
        </p:spPr>
        <p:txBody>
          <a:bodyPr>
            <a:normAutofit/>
          </a:bodyPr>
          <a:lstStyle/>
          <a:p>
            <a:r>
              <a:rPr lang="en-US">
                <a:solidFill>
                  <a:srgbClr val="FFFFFF"/>
                </a:solidFill>
              </a:rPr>
              <a:t>Population of butterflies in united kingdom</a:t>
            </a:r>
          </a:p>
        </p:txBody>
      </p:sp>
      <p:sp>
        <p:nvSpPr>
          <p:cNvPr id="3" name="Content Placeholder 2">
            <a:extLst>
              <a:ext uri="{FF2B5EF4-FFF2-40B4-BE49-F238E27FC236}">
                <a16:creationId xmlns:a16="http://schemas.microsoft.com/office/drawing/2014/main" xmlns="" id="{4D998507-5F16-4BDF-A050-7463EC1E551C}"/>
              </a:ext>
            </a:extLst>
          </p:cNvPr>
          <p:cNvSpPr>
            <a:spLocks noGrp="1"/>
          </p:cNvSpPr>
          <p:nvPr>
            <p:ph idx="1"/>
          </p:nvPr>
        </p:nvSpPr>
        <p:spPr>
          <a:xfrm>
            <a:off x="4705594" y="1240077"/>
            <a:ext cx="6034827" cy="4916465"/>
          </a:xfrm>
        </p:spPr>
        <p:txBody>
          <a:bodyPr anchor="t">
            <a:normAutofit/>
          </a:bodyPr>
          <a:lstStyle/>
          <a:p>
            <a:r>
              <a:rPr lang="en-US" dirty="0"/>
              <a:t>Warming temperatures have been shown to have both positive and negative effects on populations of British butterflies. Species at the northern limit of their ranges have been able to expand their ranges, moving northwards throughout the UK.</a:t>
            </a:r>
          </a:p>
          <a:p>
            <a:r>
              <a:rPr lang="en-US" dirty="0"/>
              <a:t>Species such as Orange-tip and Peacock have become common in Scotland as the climate has become suitable.</a:t>
            </a:r>
          </a:p>
          <a:p>
            <a:r>
              <a:rPr lang="en-US" dirty="0"/>
              <a:t> Silver-spotted Skipper has been able to </a:t>
            </a:r>
            <a:r>
              <a:rPr lang="en-US" dirty="0" err="1"/>
              <a:t>colonise</a:t>
            </a:r>
            <a:r>
              <a:rPr lang="en-US" dirty="0"/>
              <a:t> new habitats on north facing slopes, having previously been mainly restricted to south facing slopes.</a:t>
            </a:r>
          </a:p>
        </p:txBody>
      </p:sp>
    </p:spTree>
    <p:extLst>
      <p:ext uri="{BB962C8B-B14F-4D97-AF65-F5344CB8AC3E}">
        <p14:creationId xmlns:p14="http://schemas.microsoft.com/office/powerpoint/2010/main" val="1161695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99FBFA1-A5B9-4CAB-BC88-3064ADCC1EB9}"/>
              </a:ext>
            </a:extLst>
          </p:cNvPr>
          <p:cNvSpPr>
            <a:spLocks noGrp="1"/>
          </p:cNvSpPr>
          <p:nvPr>
            <p:ph type="title"/>
          </p:nvPr>
        </p:nvSpPr>
        <p:spPr>
          <a:xfrm>
            <a:off x="849683" y="1240076"/>
            <a:ext cx="2727813" cy="4584527"/>
          </a:xfrm>
        </p:spPr>
        <p:txBody>
          <a:bodyPr>
            <a:normAutofit/>
          </a:bodyPr>
          <a:lstStyle/>
          <a:p>
            <a:r>
              <a:rPr lang="en-US">
                <a:solidFill>
                  <a:srgbClr val="FFFFFF"/>
                </a:solidFill>
              </a:rPr>
              <a:t>Population of butterflies in united kingdom</a:t>
            </a:r>
          </a:p>
        </p:txBody>
      </p:sp>
      <p:sp>
        <p:nvSpPr>
          <p:cNvPr id="3" name="Content Placeholder 2">
            <a:extLst>
              <a:ext uri="{FF2B5EF4-FFF2-40B4-BE49-F238E27FC236}">
                <a16:creationId xmlns:a16="http://schemas.microsoft.com/office/drawing/2014/main" xmlns="" id="{27EBF986-8B5A-428B-83E0-40699F787212}"/>
              </a:ext>
            </a:extLst>
          </p:cNvPr>
          <p:cNvSpPr>
            <a:spLocks noGrp="1"/>
          </p:cNvSpPr>
          <p:nvPr>
            <p:ph idx="1"/>
          </p:nvPr>
        </p:nvSpPr>
        <p:spPr>
          <a:xfrm>
            <a:off x="4705594" y="1240077"/>
            <a:ext cx="6034827" cy="4916465"/>
          </a:xfrm>
        </p:spPr>
        <p:txBody>
          <a:bodyPr anchor="t">
            <a:normAutofit/>
          </a:bodyPr>
          <a:lstStyle/>
          <a:p>
            <a:r>
              <a:rPr lang="en-US" dirty="0"/>
              <a:t>Migrant species have also increased in number in response to recent warming.</a:t>
            </a:r>
          </a:p>
          <a:p>
            <a:r>
              <a:rPr lang="en-US" dirty="0"/>
              <a:t> Red Admiral, in particular, and Clouded Yellow to a lesser extent, now regularly over-winter in the UK to produce resident populations due to increasingly </a:t>
            </a:r>
            <a:r>
              <a:rPr lang="en-US" dirty="0" err="1"/>
              <a:t>favourable</a:t>
            </a:r>
            <a:r>
              <a:rPr lang="en-US" dirty="0"/>
              <a:t> conditions.</a:t>
            </a:r>
          </a:p>
          <a:p>
            <a:r>
              <a:rPr lang="en-US" b="1" dirty="0"/>
              <a:t>Recent rapid range expansion in the Brown Argus is associated with increased use of geranium species as host plants brought about by climatic suitability with recent warming</a:t>
            </a:r>
            <a:endParaRPr lang="en-US" dirty="0"/>
          </a:p>
        </p:txBody>
      </p:sp>
    </p:spTree>
    <p:extLst>
      <p:ext uri="{BB962C8B-B14F-4D97-AF65-F5344CB8AC3E}">
        <p14:creationId xmlns:p14="http://schemas.microsoft.com/office/powerpoint/2010/main" val="2218989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83EA29-B925-44D3-8277-E59821FBFC07}"/>
              </a:ext>
            </a:extLst>
          </p:cNvPr>
          <p:cNvSpPr>
            <a:spLocks noGrp="1"/>
          </p:cNvSpPr>
          <p:nvPr>
            <p:ph type="title"/>
          </p:nvPr>
        </p:nvSpPr>
        <p:spPr>
          <a:xfrm>
            <a:off x="849683" y="1240076"/>
            <a:ext cx="2727813" cy="4584527"/>
          </a:xfrm>
        </p:spPr>
        <p:txBody>
          <a:bodyPr>
            <a:normAutofit/>
          </a:bodyPr>
          <a:lstStyle/>
          <a:p>
            <a:r>
              <a:rPr lang="en-US">
                <a:solidFill>
                  <a:srgbClr val="FFFFFF"/>
                </a:solidFill>
              </a:rPr>
              <a:t>Population of butterflies in united kingdom</a:t>
            </a:r>
          </a:p>
        </p:txBody>
      </p:sp>
      <p:sp>
        <p:nvSpPr>
          <p:cNvPr id="3" name="Content Placeholder 2">
            <a:extLst>
              <a:ext uri="{FF2B5EF4-FFF2-40B4-BE49-F238E27FC236}">
                <a16:creationId xmlns:a16="http://schemas.microsoft.com/office/drawing/2014/main" xmlns="" id="{BEE6A620-079F-4100-815A-FD1851D33413}"/>
              </a:ext>
            </a:extLst>
          </p:cNvPr>
          <p:cNvSpPr>
            <a:spLocks noGrp="1"/>
          </p:cNvSpPr>
          <p:nvPr>
            <p:ph idx="1"/>
          </p:nvPr>
        </p:nvSpPr>
        <p:spPr>
          <a:xfrm>
            <a:off x="4705594" y="1240077"/>
            <a:ext cx="6034827" cy="4916465"/>
          </a:xfrm>
        </p:spPr>
        <p:txBody>
          <a:bodyPr anchor="t">
            <a:normAutofit/>
          </a:bodyPr>
          <a:lstStyle/>
          <a:p>
            <a:r>
              <a:rPr lang="en-US" b="1" dirty="0"/>
              <a:t>Community composition changes are rapid but different between birds and butterflies. Both groups do not keep up with temperature increases and suggest a climatic debt at national and continental scales.</a:t>
            </a:r>
            <a:endParaRPr lang="en-US" dirty="0"/>
          </a:p>
        </p:txBody>
      </p:sp>
    </p:spTree>
    <p:extLst>
      <p:ext uri="{BB962C8B-B14F-4D97-AF65-F5344CB8AC3E}">
        <p14:creationId xmlns:p14="http://schemas.microsoft.com/office/powerpoint/2010/main" val="1692231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0AC231-F8FF-4A69-B45C-3D491BC330D6}"/>
              </a:ext>
            </a:extLst>
          </p:cNvPr>
          <p:cNvSpPr>
            <a:spLocks noGrp="1"/>
          </p:cNvSpPr>
          <p:nvPr>
            <p:ph type="title"/>
          </p:nvPr>
        </p:nvSpPr>
        <p:spPr>
          <a:xfrm>
            <a:off x="849683" y="1240076"/>
            <a:ext cx="2727813" cy="4584527"/>
          </a:xfrm>
        </p:spPr>
        <p:txBody>
          <a:bodyPr>
            <a:normAutofit/>
          </a:bodyPr>
          <a:lstStyle/>
          <a:p>
            <a:r>
              <a:rPr lang="en-US" sz="2000">
                <a:solidFill>
                  <a:srgbClr val="FFFFFF"/>
                </a:solidFill>
              </a:rPr>
              <a:t>Population of butterflies in united kingdom(habitat related)</a:t>
            </a:r>
          </a:p>
        </p:txBody>
      </p:sp>
      <p:sp>
        <p:nvSpPr>
          <p:cNvPr id="3" name="Content Placeholder 2">
            <a:extLst>
              <a:ext uri="{FF2B5EF4-FFF2-40B4-BE49-F238E27FC236}">
                <a16:creationId xmlns:a16="http://schemas.microsoft.com/office/drawing/2014/main" xmlns="" id="{9601E987-DFA7-4443-A326-90DB5A41C149}"/>
              </a:ext>
            </a:extLst>
          </p:cNvPr>
          <p:cNvSpPr>
            <a:spLocks noGrp="1"/>
          </p:cNvSpPr>
          <p:nvPr>
            <p:ph idx="1"/>
          </p:nvPr>
        </p:nvSpPr>
        <p:spPr>
          <a:xfrm>
            <a:off x="4705594" y="1240077"/>
            <a:ext cx="6034827" cy="4916465"/>
          </a:xfrm>
        </p:spPr>
        <p:txBody>
          <a:bodyPr anchor="t">
            <a:normAutofit/>
          </a:bodyPr>
          <a:lstStyle/>
          <a:p>
            <a:pPr>
              <a:lnSpc>
                <a:spcPct val="110000"/>
              </a:lnSpc>
            </a:pPr>
            <a:r>
              <a:rPr lang="en-US" b="1"/>
              <a:t>Landscape structure affects the recovery of butterfly populations after extreme events. The Ringlet butterfly shows population crashes after severe droughts. These crashes are reduced, and the recovery thereafter increased, in larger and more connected patches of woodland habitat.</a:t>
            </a:r>
          </a:p>
          <a:p>
            <a:pPr>
              <a:lnSpc>
                <a:spcPct val="110000"/>
              </a:lnSpc>
            </a:pPr>
            <a:r>
              <a:rPr lang="en-US" b="1"/>
              <a:t>In warmer years butterflies use a greater range of habitats, yet habitat breadth has decreased over time for most species. Habitat degradation continues to be a major driver of reductions in habitat breadth and population density of butterflies.</a:t>
            </a:r>
            <a:endParaRPr lang="en-US"/>
          </a:p>
        </p:txBody>
      </p:sp>
    </p:spTree>
    <p:extLst>
      <p:ext uri="{BB962C8B-B14F-4D97-AF65-F5344CB8AC3E}">
        <p14:creationId xmlns:p14="http://schemas.microsoft.com/office/powerpoint/2010/main" val="1068291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C7C136E-D89D-4E10-8F0C-95436C2D3F08}"/>
              </a:ext>
            </a:extLst>
          </p:cNvPr>
          <p:cNvSpPr>
            <a:spLocks noGrp="1"/>
          </p:cNvSpPr>
          <p:nvPr>
            <p:ph type="title"/>
          </p:nvPr>
        </p:nvSpPr>
        <p:spPr>
          <a:xfrm>
            <a:off x="849683" y="1240076"/>
            <a:ext cx="2727813" cy="4584527"/>
          </a:xfrm>
        </p:spPr>
        <p:txBody>
          <a:bodyPr>
            <a:normAutofit/>
          </a:bodyPr>
          <a:lstStyle/>
          <a:p>
            <a:r>
              <a:rPr lang="en-US">
                <a:solidFill>
                  <a:srgbClr val="FFFFFF"/>
                </a:solidFill>
              </a:rPr>
              <a:t>Population of butterflies in united kingdom (habitat related)</a:t>
            </a:r>
          </a:p>
        </p:txBody>
      </p:sp>
      <p:sp>
        <p:nvSpPr>
          <p:cNvPr id="3" name="Content Placeholder 2">
            <a:extLst>
              <a:ext uri="{FF2B5EF4-FFF2-40B4-BE49-F238E27FC236}">
                <a16:creationId xmlns:a16="http://schemas.microsoft.com/office/drawing/2014/main" xmlns="" id="{BE37F8E5-1119-46E2-8321-9C9870E46A01}"/>
              </a:ext>
            </a:extLst>
          </p:cNvPr>
          <p:cNvSpPr>
            <a:spLocks noGrp="1"/>
          </p:cNvSpPr>
          <p:nvPr>
            <p:ph idx="1"/>
          </p:nvPr>
        </p:nvSpPr>
        <p:spPr>
          <a:xfrm>
            <a:off x="4705594" y="1240077"/>
            <a:ext cx="6034827" cy="4916465"/>
          </a:xfrm>
        </p:spPr>
        <p:txBody>
          <a:bodyPr anchor="t">
            <a:normAutofit/>
          </a:bodyPr>
          <a:lstStyle/>
          <a:p>
            <a:r>
              <a:rPr lang="en-US" b="1" dirty="0"/>
              <a:t>Butterfly dispersal is related to habitat quality between sites. Populations separated by more suitable habitat tend to show increased similarity in the yearly fluctuations in butterfly population counts.</a:t>
            </a:r>
          </a:p>
          <a:p>
            <a:r>
              <a:rPr lang="en-US" b="1" dirty="0"/>
              <a:t>Butterfly populations benefit from having a mixture of habitats available. Populations of butterflies are more stable, and thus more likely to persist, in heterogeneous landscapes</a:t>
            </a:r>
            <a:endParaRPr lang="en-US" dirty="0"/>
          </a:p>
        </p:txBody>
      </p:sp>
    </p:spTree>
    <p:extLst>
      <p:ext uri="{BB962C8B-B14F-4D97-AF65-F5344CB8AC3E}">
        <p14:creationId xmlns:p14="http://schemas.microsoft.com/office/powerpoint/2010/main" val="4190209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772075-73D4-4849-95B8-B16833591859}"/>
              </a:ext>
            </a:extLst>
          </p:cNvPr>
          <p:cNvSpPr>
            <a:spLocks noGrp="1"/>
          </p:cNvSpPr>
          <p:nvPr>
            <p:ph type="title"/>
          </p:nvPr>
        </p:nvSpPr>
        <p:spPr>
          <a:xfrm>
            <a:off x="849683" y="1240076"/>
            <a:ext cx="2727813" cy="4584527"/>
          </a:xfrm>
        </p:spPr>
        <p:txBody>
          <a:bodyPr>
            <a:normAutofit/>
          </a:bodyPr>
          <a:lstStyle/>
          <a:p>
            <a:r>
              <a:rPr lang="en-US">
                <a:solidFill>
                  <a:srgbClr val="FFFFFF"/>
                </a:solidFill>
              </a:rPr>
              <a:t>Population of butterflies in united kingdom (how it affects ecosystem)</a:t>
            </a:r>
          </a:p>
        </p:txBody>
      </p:sp>
      <p:sp>
        <p:nvSpPr>
          <p:cNvPr id="3" name="Content Placeholder 2">
            <a:extLst>
              <a:ext uri="{FF2B5EF4-FFF2-40B4-BE49-F238E27FC236}">
                <a16:creationId xmlns:a16="http://schemas.microsoft.com/office/drawing/2014/main" xmlns="" id="{822E8AE0-5B8F-4275-BC7D-C0221F49D2DE}"/>
              </a:ext>
            </a:extLst>
          </p:cNvPr>
          <p:cNvSpPr>
            <a:spLocks noGrp="1"/>
          </p:cNvSpPr>
          <p:nvPr>
            <p:ph idx="1"/>
          </p:nvPr>
        </p:nvSpPr>
        <p:spPr>
          <a:xfrm>
            <a:off x="4705594" y="1240077"/>
            <a:ext cx="6034827" cy="4916465"/>
          </a:xfrm>
        </p:spPr>
        <p:txBody>
          <a:bodyPr anchor="t">
            <a:normAutofit/>
          </a:bodyPr>
          <a:lstStyle/>
          <a:p>
            <a:pPr>
              <a:lnSpc>
                <a:spcPct val="110000"/>
              </a:lnSpc>
            </a:pPr>
            <a:r>
              <a:rPr lang="en-US" sz="1400"/>
              <a:t>The monarch butterfly is considered the most recognized backyard butterfly in North America, and it is known for its annual migrations of more than 3,219 km (2,000 mi) over several generations. Most of the monarchs of </a:t>
            </a:r>
            <a:r>
              <a:rPr lang="en-US" sz="1400">
                <a:hlinkClick r:id="rId2"/>
              </a:rPr>
              <a:t>North America</a:t>
            </a:r>
            <a:r>
              <a:rPr lang="en-US" sz="1400"/>
              <a:t> east of the </a:t>
            </a:r>
            <a:r>
              <a:rPr lang="en-US" sz="1400">
                <a:hlinkClick r:id="rId3"/>
              </a:rPr>
              <a:t>Rocky Mountains</a:t>
            </a:r>
            <a:r>
              <a:rPr lang="en-US" sz="1400"/>
              <a:t> migrate south to overwinter in a small pine forest area in Mexico known as the Monarch Butterfly Biosphere Reserve. The closely monitored numbers found at that site provide an indication of the health of the North American </a:t>
            </a:r>
            <a:r>
              <a:rPr lang="en-US" sz="1400">
                <a:hlinkClick r:id="rId4"/>
              </a:rPr>
              <a:t>monarch butterfly</a:t>
            </a:r>
            <a:r>
              <a:rPr lang="en-US" sz="1400"/>
              <a:t> population. The winter of 2012–13 showed a worrisome 59% decrease in monarch populations from the previous year; it was the lowest count recorded in at least two decades.</a:t>
            </a:r>
          </a:p>
          <a:p>
            <a:pPr>
              <a:lnSpc>
                <a:spcPct val="110000"/>
              </a:lnSpc>
            </a:pPr>
            <a:r>
              <a:rPr lang="en-US" sz="1400"/>
              <a:t>For years monarch butterfly conservation efforts were concentrated on preserving the overwintering site in Mexico, but the focus has gradually turned northward. The loss of milkweed habitat—milkweed being the primary host plant upon which monarch caterpillars feed—has been attributed to an increase in the use of Roundup in agriculture. The herbicide can be liberally applied to genetically modified (GM) crops without risk to them, but species such as milkweed (normally found in fields) have been suffering, and monarchs might be paying the price for the decimation of the plants.</a:t>
            </a:r>
          </a:p>
          <a:p>
            <a:pPr>
              <a:lnSpc>
                <a:spcPct val="110000"/>
              </a:lnSpc>
            </a:pPr>
            <a:endParaRPr lang="en-US" sz="1400"/>
          </a:p>
        </p:txBody>
      </p:sp>
    </p:spTree>
    <p:extLst>
      <p:ext uri="{BB962C8B-B14F-4D97-AF65-F5344CB8AC3E}">
        <p14:creationId xmlns:p14="http://schemas.microsoft.com/office/powerpoint/2010/main" val="465316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C63C853E-3842-4594-86A9-051FFAF4D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B591CDC5-6B61-4116-B3B5-0FF42B6E60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25B08984-5BEB-422F-A364-2B41E6A516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8F413B1-54E0-4B16-92AB-1CC5C7D645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xmlns="" id="{E03E466D-73AE-44A6-BCE2-A4DF84B329E8}"/>
              </a:ext>
            </a:extLst>
          </p:cNvPr>
          <p:cNvPicPr>
            <a:picLocks noChangeAspect="1"/>
          </p:cNvPicPr>
          <p:nvPr/>
        </p:nvPicPr>
        <p:blipFill rotWithShape="1">
          <a:blip r:embed="rId3">
            <a:extLst>
              <a:ext uri="{28A0092B-C50C-407E-A947-70E740481C1C}">
                <a14:useLocalDpi xmlns:a14="http://schemas.microsoft.com/office/drawing/2010/main" val="0"/>
              </a:ext>
            </a:extLst>
          </a:blip>
          <a:srcRect l="3"/>
          <a:stretch/>
        </p:blipFill>
        <p:spPr>
          <a:xfrm>
            <a:off x="20" y="10"/>
            <a:ext cx="12191675" cy="6857990"/>
          </a:xfrm>
          <a:prstGeom prst="rect">
            <a:avLst/>
          </a:prstGeom>
        </p:spPr>
      </p:pic>
      <p:sp>
        <p:nvSpPr>
          <p:cNvPr id="20" name="Rectangle 19">
            <a:extLst>
              <a:ext uri="{FF2B5EF4-FFF2-40B4-BE49-F238E27FC236}">
                <a16:creationId xmlns:a16="http://schemas.microsoft.com/office/drawing/2014/main" xmlns="" id="{95633E59-CFCD-4CB3-AB4B-F13B8BA43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199FCB-FDFE-49C2-88D2-107BF2ADDED0}"/>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a:solidFill>
                  <a:srgbClr val="FFFFFE"/>
                </a:solidFill>
              </a:rPr>
              <a:t>Damage to coral reefs</a:t>
            </a:r>
          </a:p>
        </p:txBody>
      </p:sp>
      <p:cxnSp>
        <p:nvCxnSpPr>
          <p:cNvPr id="22" name="Straight Connector 21">
            <a:extLst>
              <a:ext uri="{FF2B5EF4-FFF2-40B4-BE49-F238E27FC236}">
                <a16:creationId xmlns:a16="http://schemas.microsoft.com/office/drawing/2014/main" xmlns="" id="{7FFB1710-F59A-4B72-91E4-53C2300B70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5075836"/>
            <a:ext cx="6832499" cy="0"/>
          </a:xfrm>
          <a:prstGeom prst="line">
            <a:avLst/>
          </a:prstGeom>
          <a:ln w="31750">
            <a:solidFill>
              <a:srgbClr val="AF8A57"/>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075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F47DD09E-C041-4632-9BF0-70C02594941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ltLang="en-US" dirty="0"/>
              <a:t>What is Global Warming?</a:t>
            </a:r>
            <a:endParaRPr lang="en-US" dirty="0"/>
          </a:p>
        </p:txBody>
      </p:sp>
      <p:sp>
        <p:nvSpPr>
          <p:cNvPr id="4" name="Content Placeholder 3">
            <a:extLst>
              <a:ext uri="{FF2B5EF4-FFF2-40B4-BE49-F238E27FC236}">
                <a16:creationId xmlns:a16="http://schemas.microsoft.com/office/drawing/2014/main" xmlns="" id="{82F3CB12-C61E-4403-B159-1483206E1204}"/>
              </a:ext>
            </a:extLst>
          </p:cNvPr>
          <p:cNvSpPr>
            <a:spLocks noGrp="1"/>
          </p:cNvSpPr>
          <p:nvPr>
            <p:ph sz="half" idx="2"/>
          </p:nvPr>
        </p:nvSpPr>
        <p:spPr>
          <a:xfrm>
            <a:off x="1451579" y="2015734"/>
            <a:ext cx="4162555" cy="3450613"/>
          </a:xfrm>
        </p:spPr>
        <p:txBody>
          <a:bodyPr vert="horz" lIns="91440" tIns="45720" rIns="91440" bIns="45720" rtlCol="0" anchor="t">
            <a:normAutofit/>
          </a:bodyPr>
          <a:lstStyle/>
          <a:p>
            <a:pPr>
              <a:lnSpc>
                <a:spcPct val="110000"/>
              </a:lnSpc>
            </a:pPr>
            <a:r>
              <a:rPr lang="en-US" altLang="en-US" sz="1400" dirty="0"/>
              <a:t>An increase in the average temperature of the Earth’s atmosphere and oceans</a:t>
            </a:r>
          </a:p>
          <a:p>
            <a:pPr>
              <a:lnSpc>
                <a:spcPct val="110000"/>
              </a:lnSpc>
            </a:pPr>
            <a:endParaRPr lang="en-US" altLang="en-US" sz="1400" dirty="0"/>
          </a:p>
          <a:p>
            <a:pPr>
              <a:lnSpc>
                <a:spcPct val="110000"/>
              </a:lnSpc>
            </a:pPr>
            <a:r>
              <a:rPr lang="en-US" altLang="en-US" sz="1400" dirty="0"/>
              <a:t>Global temperature on both land and sea increased by 0.6 ± 0.2 °C over the past </a:t>
            </a:r>
            <a:r>
              <a:rPr lang="en-US" altLang="en-US" sz="1400" dirty="0" smtClean="0"/>
              <a:t>century</a:t>
            </a:r>
          </a:p>
          <a:p>
            <a:pPr marL="0" indent="0">
              <a:lnSpc>
                <a:spcPct val="110000"/>
              </a:lnSpc>
              <a:buNone/>
            </a:pPr>
            <a:endParaRPr lang="en-US" altLang="en-US" sz="1400" dirty="0"/>
          </a:p>
          <a:p>
            <a:pPr>
              <a:lnSpc>
                <a:spcPct val="110000"/>
              </a:lnSpc>
            </a:pPr>
            <a:r>
              <a:rPr lang="en-US" altLang="en-US" sz="1400" dirty="0"/>
              <a:t>Volume of atmospheric carbon dioxide increased from 280 parts per million in 1800 to 367 in 2000, a 31% increase over 200 years</a:t>
            </a:r>
          </a:p>
          <a:p>
            <a:pPr>
              <a:lnSpc>
                <a:spcPct val="110000"/>
              </a:lnSpc>
            </a:pPr>
            <a:endParaRPr lang="en-US" sz="1400" dirty="0"/>
          </a:p>
        </p:txBody>
      </p:sp>
      <p:pic>
        <p:nvPicPr>
          <p:cNvPr id="7" name="Picture 11" descr="graph">
            <a:extLst>
              <a:ext uri="{FF2B5EF4-FFF2-40B4-BE49-F238E27FC236}">
                <a16:creationId xmlns:a16="http://schemas.microsoft.com/office/drawing/2014/main" xmlns="" id="{6E36037D-D929-47D6-9C6A-38966A51CAF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6094411" y="2362200"/>
            <a:ext cx="4960443" cy="28096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27963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28AC827-DE41-4D3E-A58A-7459D979E6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681B494-4352-4066-8F09-3D2747153B0D}"/>
              </a:ext>
            </a:extLst>
          </p:cNvPr>
          <p:cNvSpPr>
            <a:spLocks noGrp="1"/>
          </p:cNvSpPr>
          <p:nvPr>
            <p:ph type="title"/>
          </p:nvPr>
        </p:nvSpPr>
        <p:spPr>
          <a:xfrm>
            <a:off x="806450" y="1289304"/>
            <a:ext cx="3163122" cy="4279393"/>
          </a:xfrm>
        </p:spPr>
        <p:txBody>
          <a:bodyPr anchor="ctr">
            <a:normAutofit/>
          </a:bodyPr>
          <a:lstStyle/>
          <a:p>
            <a:r>
              <a:rPr lang="en-US" dirty="0"/>
              <a:t>Damage to coral reefs</a:t>
            </a:r>
            <a:br>
              <a:rPr lang="en-US" dirty="0"/>
            </a:br>
            <a:r>
              <a:rPr lang="en-US" dirty="0">
                <a:latin typeface="Arial" panose="020B0604020202020204" pitchFamily="34" charset="0"/>
                <a:cs typeface="Arial" panose="020B0604020202020204" pitchFamily="34" charset="0"/>
              </a:rPr>
              <a:t>(major cause)</a:t>
            </a:r>
          </a:p>
        </p:txBody>
      </p:sp>
      <p:grpSp>
        <p:nvGrpSpPr>
          <p:cNvPr id="10" name="Group 9">
            <a:extLst>
              <a:ext uri="{FF2B5EF4-FFF2-40B4-BE49-F238E27FC236}">
                <a16:creationId xmlns:a16="http://schemas.microsoft.com/office/drawing/2014/main" xmlns="" id="{1FAD7B33-B27E-4BD4-BE9C-A3698E433CF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80324" y="957031"/>
            <a:ext cx="6574529" cy="4943939"/>
            <a:chOff x="7807230" y="2012810"/>
            <a:chExt cx="3251252" cy="3459865"/>
          </a:xfrm>
        </p:grpSpPr>
        <p:sp>
          <p:nvSpPr>
            <p:cNvPr id="11" name="Rectangle 10">
              <a:extLst>
                <a:ext uri="{FF2B5EF4-FFF2-40B4-BE49-F238E27FC236}">
                  <a16:creationId xmlns:a16="http://schemas.microsoft.com/office/drawing/2014/main" xmlns="" id="{91D039DC-5A65-400A-9CD6-F9725D1B6F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C3A47B2-ECD5-4DBE-A76C-FBFBFE1275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xmlns="" id="{4197647C-4C56-4F84-ABC7-9E6F3E6783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00360" y="1292111"/>
            <a:ext cx="5934456" cy="4279392"/>
          </a:xfrm>
          <a:prstGeom prst="rect">
            <a:avLst/>
          </a:prstGeom>
          <a:solidFill>
            <a:schemeClr val="bg2"/>
          </a:solidFill>
          <a:ln w="3175" cap="sq">
            <a:solidFill>
              <a:schemeClr val="bg1">
                <a:lumMod val="7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B19C1F7-9B70-48CF-96F0-D3DE07F98F26}"/>
              </a:ext>
            </a:extLst>
          </p:cNvPr>
          <p:cNvSpPr>
            <a:spLocks noGrp="1"/>
          </p:cNvSpPr>
          <p:nvPr>
            <p:ph idx="1"/>
          </p:nvPr>
        </p:nvSpPr>
        <p:spPr>
          <a:xfrm>
            <a:off x="5122091" y="1598346"/>
            <a:ext cx="5290143" cy="3642379"/>
          </a:xfrm>
        </p:spPr>
        <p:txBody>
          <a:bodyPr anchor="ctr">
            <a:normAutofit/>
          </a:bodyPr>
          <a:lstStyle/>
          <a:p>
            <a:pPr marL="0" indent="0">
              <a:buNone/>
            </a:pPr>
            <a:r>
              <a:rPr lang="en-US" sz="1800" dirty="0"/>
              <a:t>As temperatures rise, mass coral </a:t>
            </a:r>
            <a:r>
              <a:rPr lang="en-US" sz="1800" dirty="0">
                <a:hlinkClick r:id="rId2"/>
              </a:rPr>
              <a:t>bleaching</a:t>
            </a:r>
            <a:r>
              <a:rPr lang="en-US" sz="1800" dirty="0"/>
              <a:t> events and infectious </a:t>
            </a:r>
            <a:r>
              <a:rPr lang="en-US" sz="1800" dirty="0">
                <a:hlinkClick r:id="rId3"/>
              </a:rPr>
              <a:t>disease</a:t>
            </a:r>
            <a:r>
              <a:rPr lang="en-US" sz="1800" dirty="0"/>
              <a:t> outbreaks are becoming more frequent. Additionally, carbon dioxide absorbed into the ocean from the atmosphere has already begun to reduce calcification rates in reef-building and reef-associated organisms by altering seawater chemistry through decreases in </a:t>
            </a:r>
            <a:r>
              <a:rPr lang="en-US" sz="1800" dirty="0" err="1"/>
              <a:t>pH.</a:t>
            </a:r>
            <a:r>
              <a:rPr lang="en-US" sz="1800" dirty="0"/>
              <a:t> This process is called </a:t>
            </a:r>
            <a:r>
              <a:rPr lang="en-US" sz="1800" dirty="0">
                <a:hlinkClick r:id="rId4"/>
              </a:rPr>
              <a:t>ocean acidification</a:t>
            </a:r>
            <a:r>
              <a:rPr lang="en-US" sz="1800" dirty="0"/>
              <a:t>.</a:t>
            </a:r>
          </a:p>
        </p:txBody>
      </p:sp>
    </p:spTree>
    <p:extLst>
      <p:ext uri="{BB962C8B-B14F-4D97-AF65-F5344CB8AC3E}">
        <p14:creationId xmlns:p14="http://schemas.microsoft.com/office/powerpoint/2010/main" val="3925115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A86B93D-0879-4BC3-B616-90E5044828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20E885D-F4D2-48FD-95D9-DA0751F3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C40EB1B1-D239-4A2F-ACD4-B564807E15F7}"/>
              </a:ext>
            </a:extLst>
          </p:cNvPr>
          <p:cNvSpPr>
            <a:spLocks noGrp="1"/>
          </p:cNvSpPr>
          <p:nvPr>
            <p:ph type="title"/>
          </p:nvPr>
        </p:nvSpPr>
        <p:spPr>
          <a:xfrm>
            <a:off x="7555992" y="2307409"/>
            <a:ext cx="3157577" cy="3747316"/>
          </a:xfrm>
        </p:spPr>
        <p:txBody>
          <a:bodyPr anchor="t">
            <a:normAutofit/>
          </a:bodyPr>
          <a:lstStyle/>
          <a:p>
            <a:r>
              <a:rPr lang="en-US" dirty="0"/>
              <a:t>Damage to coral reefs</a:t>
            </a:r>
            <a:r>
              <a:rPr lang="en-US"/>
              <a:t/>
            </a:r>
            <a:br>
              <a:rPr lang="en-US"/>
            </a:br>
            <a:r>
              <a:rPr lang="en-US">
                <a:latin typeface="Arial" panose="020B0604020202020204" pitchFamily="34" charset="0"/>
                <a:cs typeface="Arial" panose="020B0604020202020204" pitchFamily="34" charset="0"/>
              </a:rPr>
              <a:t>(all other factors)</a:t>
            </a:r>
            <a:endParaRPr lang="en-US" dirty="0">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xmlns="" id="{39EC1CB8-4497-451C-9F6C-6BC9B6505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xmlns="" id="{A599AF7C-8D7E-4D1B-AB28-587084B3DEF2}"/>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7" name="Content Placeholder 2">
            <a:extLst>
              <a:ext uri="{FF2B5EF4-FFF2-40B4-BE49-F238E27FC236}">
                <a16:creationId xmlns:a16="http://schemas.microsoft.com/office/drawing/2014/main" xmlns="" id="{938EC68C-A0E4-4BF6-B914-0B29BE07C3F6}"/>
              </a:ext>
            </a:extLst>
          </p:cNvPr>
          <p:cNvGraphicFramePr>
            <a:graphicFrameLocks noGrp="1"/>
          </p:cNvGraphicFramePr>
          <p:nvPr>
            <p:ph idx="1"/>
            <p:extLst>
              <p:ext uri="{D42A27DB-BD31-4B8C-83A1-F6EECF244321}">
                <p14:modId xmlns:p14="http://schemas.microsoft.com/office/powerpoint/2010/main" val="3169482725"/>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190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C8AA20C-DCAE-421D-8CC9-52E424988B95}"/>
              </a:ext>
            </a:extLst>
          </p:cNvPr>
          <p:cNvSpPr>
            <a:spLocks noGrp="1"/>
          </p:cNvSpPr>
          <p:nvPr>
            <p:ph type="title"/>
          </p:nvPr>
        </p:nvSpPr>
        <p:spPr>
          <a:xfrm>
            <a:off x="1451579" y="804519"/>
            <a:ext cx="9603275" cy="1049235"/>
          </a:xfrm>
        </p:spPr>
        <p:txBody>
          <a:bodyPr>
            <a:normAutofit/>
          </a:bodyPr>
          <a:lstStyle/>
          <a:p>
            <a:r>
              <a:rPr lang="en-US" dirty="0"/>
              <a:t>Damage to coral reefs</a:t>
            </a:r>
            <a:r>
              <a:rPr lang="en-US"/>
              <a:t/>
            </a:r>
            <a:br>
              <a:rPr lang="en-US"/>
            </a:br>
            <a:r>
              <a:rPr lang="en-US">
                <a:latin typeface="Arial" panose="020B0604020202020204" pitchFamily="34" charset="0"/>
                <a:cs typeface="Arial" panose="020B0604020202020204" pitchFamily="34" charset="0"/>
              </a:rPr>
              <a:t>(all other factors)</a:t>
            </a:r>
            <a:endParaRPr lang="en-US" dirty="0">
              <a:latin typeface="Arial" panose="020B0604020202020204" pitchFamily="34" charset="0"/>
              <a:cs typeface="Arial" panose="020B0604020202020204" pitchFamily="34" charset="0"/>
            </a:endParaRPr>
          </a:p>
        </p:txBody>
      </p:sp>
      <p:graphicFrame>
        <p:nvGraphicFramePr>
          <p:cNvPr id="17" name="Content Placeholder 2">
            <a:extLst>
              <a:ext uri="{FF2B5EF4-FFF2-40B4-BE49-F238E27FC236}">
                <a16:creationId xmlns:a16="http://schemas.microsoft.com/office/drawing/2014/main" xmlns="" id="{E16A5F02-BA45-42B8-8EAF-DAD803393721}"/>
              </a:ext>
            </a:extLst>
          </p:cNvPr>
          <p:cNvGraphicFramePr>
            <a:graphicFrameLocks noGrp="1"/>
          </p:cNvGraphicFramePr>
          <p:nvPr>
            <p:ph idx="1"/>
            <p:extLst>
              <p:ext uri="{D42A27DB-BD31-4B8C-83A1-F6EECF244321}">
                <p14:modId xmlns:p14="http://schemas.microsoft.com/office/powerpoint/2010/main" val="299243056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77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3D2D8-8E8F-4064-98B0-1DBAE4D83E84}"/>
              </a:ext>
            </a:extLst>
          </p:cNvPr>
          <p:cNvSpPr>
            <a:spLocks noGrp="1"/>
          </p:cNvSpPr>
          <p:nvPr>
            <p:ph type="title"/>
          </p:nvPr>
        </p:nvSpPr>
        <p:spPr>
          <a:xfrm>
            <a:off x="1451579" y="804519"/>
            <a:ext cx="9603275" cy="1049235"/>
          </a:xfrm>
        </p:spPr>
        <p:txBody>
          <a:bodyPr>
            <a:normAutofit/>
          </a:bodyPr>
          <a:lstStyle/>
          <a:p>
            <a:r>
              <a:rPr lang="en-US" dirty="0"/>
              <a:t>Damage to coral reefs</a:t>
            </a:r>
            <a:br>
              <a:rPr lang="en-US" dirty="0"/>
            </a:br>
            <a:r>
              <a:rPr lang="en-US">
                <a:latin typeface="Arial" panose="020B0604020202020204" pitchFamily="34" charset="0"/>
                <a:cs typeface="Arial" panose="020B0604020202020204" pitchFamily="34" charset="0"/>
              </a:rPr>
              <a:t>(how to control)</a:t>
            </a:r>
            <a:endParaRPr lang="en-US"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xmlns="" id="{10504F20-D68F-4344-A9AD-31EF3F0EFE2E}"/>
              </a:ext>
            </a:extLst>
          </p:cNvPr>
          <p:cNvGraphicFramePr>
            <a:graphicFrameLocks noGrp="1"/>
          </p:cNvGraphicFramePr>
          <p:nvPr>
            <p:ph idx="1"/>
            <p:extLst>
              <p:ext uri="{D42A27DB-BD31-4B8C-83A1-F6EECF244321}">
                <p14:modId xmlns:p14="http://schemas.microsoft.com/office/powerpoint/2010/main" val="185293095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496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08E7A6F0-5CD3-481E-B0F2-E7F99FE67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511290DF-4975-4FCD-8B8D-BBC86B836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43EA88A-2CF3-4E67-86CE-B3D2D0AC0EA3}"/>
              </a:ext>
            </a:extLst>
          </p:cNvPr>
          <p:cNvSpPr>
            <a:spLocks noGrp="1"/>
          </p:cNvSpPr>
          <p:nvPr>
            <p:ph type="title"/>
          </p:nvPr>
        </p:nvSpPr>
        <p:spPr>
          <a:xfrm>
            <a:off x="860612" y="1138228"/>
            <a:ext cx="3793685" cy="3858767"/>
          </a:xfrm>
        </p:spPr>
        <p:txBody>
          <a:bodyPr anchor="ctr">
            <a:normAutofit/>
          </a:bodyPr>
          <a:lstStyle/>
          <a:p>
            <a:r>
              <a:rPr lang="en-US" sz="3600" dirty="0" smtClean="0"/>
              <a:t>KYOTO Protocol</a:t>
            </a:r>
            <a:endParaRPr lang="en-US" sz="3600" dirty="0"/>
          </a:p>
        </p:txBody>
      </p:sp>
      <p:grpSp>
        <p:nvGrpSpPr>
          <p:cNvPr id="23" name="Group 22">
            <a:extLst>
              <a:ext uri="{FF2B5EF4-FFF2-40B4-BE49-F238E27FC236}">
                <a16:creationId xmlns:a16="http://schemas.microsoft.com/office/drawing/2014/main" xmlns="" id="{357CA18A-A333-4DCB-842B-76827D2ECB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00021" y="638300"/>
            <a:ext cx="6409605" cy="4858625"/>
            <a:chOff x="7807230" y="2012810"/>
            <a:chExt cx="3251252" cy="3459865"/>
          </a:xfrm>
        </p:grpSpPr>
        <p:sp>
          <p:nvSpPr>
            <p:cNvPr id="24" name="Rectangle 23">
              <a:extLst>
                <a:ext uri="{FF2B5EF4-FFF2-40B4-BE49-F238E27FC236}">
                  <a16:creationId xmlns:a16="http://schemas.microsoft.com/office/drawing/2014/main" xmlns="" id="{6E785FC3-CE7B-46F8-8C7A-EBBF001ED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75069D9A-30C7-4159-880C-DD2BDC510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xmlns="" id="{D9FE1511-6E1B-4F0E-8FF0-958527181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62B7F8C-3237-480A-84D9-8DA0B1014CCE}"/>
              </a:ext>
            </a:extLst>
          </p:cNvPr>
          <p:cNvSpPr>
            <a:spLocks noGrp="1"/>
          </p:cNvSpPr>
          <p:nvPr>
            <p:ph idx="1"/>
          </p:nvPr>
        </p:nvSpPr>
        <p:spPr>
          <a:xfrm>
            <a:off x="5584483" y="1138228"/>
            <a:ext cx="5440680" cy="3858768"/>
          </a:xfrm>
        </p:spPr>
        <p:txBody>
          <a:bodyPr anchor="ctr">
            <a:normAutofit/>
          </a:bodyPr>
          <a:lstStyle/>
          <a:p>
            <a:pPr marL="0" indent="0" algn="just">
              <a:lnSpc>
                <a:spcPct val="110000"/>
              </a:lnSpc>
              <a:buNone/>
            </a:pPr>
            <a:r>
              <a:rPr lang="en-US" sz="1600" dirty="0" smtClean="0"/>
              <a:t>The</a:t>
            </a:r>
            <a:r>
              <a:rPr lang="en-US" sz="1600" dirty="0"/>
              <a:t> </a:t>
            </a:r>
            <a:r>
              <a:rPr lang="en-US" sz="1600" b="1" dirty="0"/>
              <a:t>Kyoto Protocol</a:t>
            </a:r>
            <a:r>
              <a:rPr lang="en-US" sz="1600" dirty="0"/>
              <a:t> is an international treaty which extends the 1992 United Nations Framework Convention on Climate Change (UNFCCC) that commits state parties to reduce greenhouse gas emissions, based on the scientific consensus </a:t>
            </a:r>
            <a:r>
              <a:rPr lang="en-US" sz="1600" dirty="0" smtClean="0"/>
              <a:t>that</a:t>
            </a:r>
            <a:r>
              <a:rPr lang="en-US" sz="1600" dirty="0"/>
              <a:t> global warming is occurring and </a:t>
            </a:r>
            <a:r>
              <a:rPr lang="en-US" sz="1600" dirty="0" smtClean="0"/>
              <a:t>it </a:t>
            </a:r>
            <a:r>
              <a:rPr lang="en-US" sz="1600" dirty="0"/>
              <a:t>is extremely likely that </a:t>
            </a:r>
            <a:r>
              <a:rPr lang="en-US" sz="1600" dirty="0" smtClean="0"/>
              <a:t>human made</a:t>
            </a:r>
            <a:r>
              <a:rPr lang="en-US" sz="1600" dirty="0"/>
              <a:t> CO</a:t>
            </a:r>
            <a:r>
              <a:rPr lang="en-US" sz="1600" baseline="-25000" dirty="0"/>
              <a:t>2</a:t>
            </a:r>
            <a:r>
              <a:rPr lang="en-US" sz="1600" dirty="0"/>
              <a:t> emissions have predominantly caused it. The Kyoto Protocol was adopted in </a:t>
            </a:r>
            <a:r>
              <a:rPr lang="en-US" sz="1600" dirty="0" smtClean="0"/>
              <a:t>Kyoto,</a:t>
            </a:r>
            <a:r>
              <a:rPr lang="en-US" sz="1600" dirty="0"/>
              <a:t> Japan on </a:t>
            </a:r>
            <a:r>
              <a:rPr lang="en-US" sz="1600" dirty="0" smtClean="0"/>
              <a:t>11</a:t>
            </a:r>
            <a:r>
              <a:rPr lang="en-US" sz="1400" dirty="0" smtClean="0"/>
              <a:t>th</a:t>
            </a:r>
            <a:r>
              <a:rPr lang="en-US" sz="1600" dirty="0" smtClean="0"/>
              <a:t> </a:t>
            </a:r>
            <a:r>
              <a:rPr lang="en-US" sz="1600" dirty="0"/>
              <a:t>December 1997 and entered into force on </a:t>
            </a:r>
            <a:r>
              <a:rPr lang="en-US" sz="1600" dirty="0" smtClean="0"/>
              <a:t>16</a:t>
            </a:r>
            <a:r>
              <a:rPr lang="en-US" sz="1400" dirty="0" smtClean="0"/>
              <a:t>th</a:t>
            </a:r>
            <a:r>
              <a:rPr lang="en-US" sz="1600" dirty="0" smtClean="0"/>
              <a:t> </a:t>
            </a:r>
            <a:r>
              <a:rPr lang="en-US" sz="1600" dirty="0"/>
              <a:t>February 2005. There are currently 192 parties (Canada withdrew from the protocol, effective December 2012</a:t>
            </a:r>
            <a:r>
              <a:rPr lang="en-US" sz="1600" dirty="0" smtClean="0"/>
              <a:t>)</a:t>
            </a:r>
            <a:r>
              <a:rPr lang="en-US" sz="1600" dirty="0"/>
              <a:t> to the Protocol.</a:t>
            </a:r>
            <a:endParaRPr lang="en-US" sz="1600" dirty="0">
              <a:solidFill>
                <a:srgbClr val="000000"/>
              </a:solidFill>
            </a:endParaRPr>
          </a:p>
        </p:txBody>
      </p:sp>
      <p:pic>
        <p:nvPicPr>
          <p:cNvPr id="29" name="Picture 28">
            <a:extLst>
              <a:ext uri="{FF2B5EF4-FFF2-40B4-BE49-F238E27FC236}">
                <a16:creationId xmlns:a16="http://schemas.microsoft.com/office/drawing/2014/main" xmlns="" id="{025CEF6D-5E98-4B5C-A10F-7459C1EEF1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05C73161-1E4E-4E6A-91B2-E885CF8FFB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98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08E7A6F0-5CD3-481E-B0F2-E7F99FE67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511290DF-4975-4FCD-8B8D-BBC86B836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43EA88A-2CF3-4E67-86CE-B3D2D0AC0EA3}"/>
              </a:ext>
            </a:extLst>
          </p:cNvPr>
          <p:cNvSpPr>
            <a:spLocks noGrp="1"/>
          </p:cNvSpPr>
          <p:nvPr>
            <p:ph type="title"/>
          </p:nvPr>
        </p:nvSpPr>
        <p:spPr>
          <a:xfrm>
            <a:off x="860612" y="1138228"/>
            <a:ext cx="3793685" cy="3858767"/>
          </a:xfrm>
        </p:spPr>
        <p:txBody>
          <a:bodyPr anchor="ctr">
            <a:normAutofit/>
          </a:bodyPr>
          <a:lstStyle/>
          <a:p>
            <a:r>
              <a:rPr lang="en-US" sz="3600" dirty="0" smtClean="0"/>
              <a:t>Targets for Kyoto protocol</a:t>
            </a:r>
            <a:endParaRPr lang="en-US" sz="3600" dirty="0"/>
          </a:p>
        </p:txBody>
      </p:sp>
      <p:grpSp>
        <p:nvGrpSpPr>
          <p:cNvPr id="23" name="Group 22">
            <a:extLst>
              <a:ext uri="{FF2B5EF4-FFF2-40B4-BE49-F238E27FC236}">
                <a16:creationId xmlns:a16="http://schemas.microsoft.com/office/drawing/2014/main" xmlns="" id="{357CA18A-A333-4DCB-842B-76827D2ECB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00021" y="638300"/>
            <a:ext cx="6409605" cy="4858625"/>
            <a:chOff x="7807230" y="2012810"/>
            <a:chExt cx="3251252" cy="3459865"/>
          </a:xfrm>
        </p:grpSpPr>
        <p:sp>
          <p:nvSpPr>
            <p:cNvPr id="24" name="Rectangle 23">
              <a:extLst>
                <a:ext uri="{FF2B5EF4-FFF2-40B4-BE49-F238E27FC236}">
                  <a16:creationId xmlns:a16="http://schemas.microsoft.com/office/drawing/2014/main" xmlns="" id="{6E785FC3-CE7B-46F8-8C7A-EBBF001ED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75069D9A-30C7-4159-880C-DD2BDC510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xmlns="" id="{D9FE1511-6E1B-4F0E-8FF0-958527181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62B7F8C-3237-480A-84D9-8DA0B1014CCE}"/>
              </a:ext>
            </a:extLst>
          </p:cNvPr>
          <p:cNvSpPr>
            <a:spLocks noGrp="1"/>
          </p:cNvSpPr>
          <p:nvPr>
            <p:ph idx="1"/>
          </p:nvPr>
        </p:nvSpPr>
        <p:spPr>
          <a:xfrm>
            <a:off x="5584483" y="1138228"/>
            <a:ext cx="5440680" cy="3858768"/>
          </a:xfrm>
        </p:spPr>
        <p:txBody>
          <a:bodyPr anchor="ctr">
            <a:normAutofit/>
          </a:bodyPr>
          <a:lstStyle/>
          <a:p>
            <a:pPr fontAlgn="base"/>
            <a:r>
              <a:rPr lang="en-IN" sz="1600" dirty="0" smtClean="0"/>
              <a:t>Carbon </a:t>
            </a:r>
            <a:r>
              <a:rPr lang="en-IN" sz="1600" dirty="0"/>
              <a:t>dioxide (CO2</a:t>
            </a:r>
            <a:r>
              <a:rPr lang="en-IN" sz="1600" dirty="0" smtClean="0"/>
              <a:t>)</a:t>
            </a:r>
          </a:p>
          <a:p>
            <a:pPr fontAlgn="base"/>
            <a:r>
              <a:rPr lang="en-IN" sz="1600" dirty="0" smtClean="0"/>
              <a:t>Methane </a:t>
            </a:r>
            <a:r>
              <a:rPr lang="en-IN" sz="1600" dirty="0"/>
              <a:t>(CH4</a:t>
            </a:r>
            <a:r>
              <a:rPr lang="en-IN" sz="1600" dirty="0" smtClean="0"/>
              <a:t>)</a:t>
            </a:r>
          </a:p>
          <a:p>
            <a:pPr fontAlgn="base"/>
            <a:r>
              <a:rPr lang="en-IN" sz="1600" dirty="0" smtClean="0"/>
              <a:t>Nitrous </a:t>
            </a:r>
            <a:r>
              <a:rPr lang="en-IN" sz="1600" dirty="0"/>
              <a:t>oxide (N2O</a:t>
            </a:r>
            <a:r>
              <a:rPr lang="en-IN" sz="1600" dirty="0" smtClean="0"/>
              <a:t>)</a:t>
            </a:r>
            <a:endParaRPr lang="en-IN" sz="1600" dirty="0"/>
          </a:p>
          <a:p>
            <a:pPr fontAlgn="base"/>
            <a:r>
              <a:rPr lang="en-IN" sz="1600" dirty="0" err="1" smtClean="0"/>
              <a:t>Hydrofluorocarbons</a:t>
            </a:r>
            <a:r>
              <a:rPr lang="en-IN" sz="1600" dirty="0" smtClean="0"/>
              <a:t> </a:t>
            </a:r>
            <a:r>
              <a:rPr lang="en-IN" sz="1600" dirty="0"/>
              <a:t>(HFCs</a:t>
            </a:r>
            <a:r>
              <a:rPr lang="en-IN" sz="1600" dirty="0" smtClean="0"/>
              <a:t>)</a:t>
            </a:r>
            <a:endParaRPr lang="en-IN" sz="1600" dirty="0"/>
          </a:p>
          <a:p>
            <a:pPr fontAlgn="base"/>
            <a:r>
              <a:rPr lang="en-IN" sz="1600" dirty="0" err="1" smtClean="0"/>
              <a:t>Perfluorocarbons</a:t>
            </a:r>
            <a:r>
              <a:rPr lang="en-IN" sz="1600" dirty="0" smtClean="0"/>
              <a:t> </a:t>
            </a:r>
            <a:r>
              <a:rPr lang="en-IN" sz="1600" dirty="0"/>
              <a:t>(PFCs</a:t>
            </a:r>
            <a:r>
              <a:rPr lang="en-IN" sz="1600" dirty="0" smtClean="0"/>
              <a:t>)</a:t>
            </a:r>
            <a:endParaRPr lang="en-IN" sz="1600" dirty="0"/>
          </a:p>
          <a:p>
            <a:pPr fontAlgn="base"/>
            <a:r>
              <a:rPr lang="en-IN" sz="1600" dirty="0" smtClean="0"/>
              <a:t>Sulphur </a:t>
            </a:r>
            <a:r>
              <a:rPr lang="en-IN" sz="1600" dirty="0"/>
              <a:t>hexafluoride (SF6)</a:t>
            </a:r>
          </a:p>
          <a:p>
            <a:pPr marL="0" indent="0">
              <a:buNone/>
            </a:pPr>
            <a:endParaRPr lang="en-US" sz="1500" dirty="0">
              <a:solidFill>
                <a:srgbClr val="000000"/>
              </a:solidFill>
            </a:endParaRPr>
          </a:p>
        </p:txBody>
      </p:sp>
      <p:pic>
        <p:nvPicPr>
          <p:cNvPr id="29" name="Picture 28">
            <a:extLst>
              <a:ext uri="{FF2B5EF4-FFF2-40B4-BE49-F238E27FC236}">
                <a16:creationId xmlns:a16="http://schemas.microsoft.com/office/drawing/2014/main" xmlns="" id="{025CEF6D-5E98-4B5C-A10F-7459C1EEF1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05C73161-1E4E-4E6A-91B2-E885CF8FFB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626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8283C-F5BB-412D-AE19-0AC7AA76E4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2CAD4DAA-8E34-49A2-B497-508300E07A46}"/>
              </a:ext>
            </a:extLst>
          </p:cNvPr>
          <p:cNvSpPr>
            <a:spLocks noGrp="1"/>
          </p:cNvSpPr>
          <p:nvPr>
            <p:ph idx="1"/>
          </p:nvPr>
        </p:nvSpPr>
        <p:spPr>
          <a:xfrm>
            <a:off x="1451579" y="3276600"/>
            <a:ext cx="9603275" cy="2189745"/>
          </a:xfrm>
        </p:spPr>
        <p:txBody>
          <a:bodyPr>
            <a:normAutofit/>
          </a:bodyPr>
          <a:lstStyle/>
          <a:p>
            <a:pPr marL="0" indent="0" algn="ctr">
              <a:buNone/>
            </a:pPr>
            <a:r>
              <a:rPr lang="en-US" sz="3200" dirty="0" smtClean="0"/>
              <a:t>Thanks...!</a:t>
            </a:r>
            <a:endParaRPr lang="en-US" sz="3200" dirty="0"/>
          </a:p>
        </p:txBody>
      </p:sp>
    </p:spTree>
    <p:extLst>
      <p:ext uri="{BB962C8B-B14F-4D97-AF65-F5344CB8AC3E}">
        <p14:creationId xmlns:p14="http://schemas.microsoft.com/office/powerpoint/2010/main" val="18143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85D866-618B-4C23-B434-A3499F983CCC}"/>
              </a:ext>
            </a:extLst>
          </p:cNvPr>
          <p:cNvSpPr>
            <a:spLocks noGrp="1"/>
          </p:cNvSpPr>
          <p:nvPr>
            <p:ph type="title"/>
          </p:nvPr>
        </p:nvSpPr>
        <p:spPr>
          <a:xfrm>
            <a:off x="1451579" y="804519"/>
            <a:ext cx="9603275" cy="1049235"/>
          </a:xfrm>
        </p:spPr>
        <p:txBody>
          <a:bodyPr>
            <a:normAutofit/>
          </a:bodyPr>
          <a:lstStyle/>
          <a:p>
            <a:r>
              <a:rPr lang="en-US" altLang="en-US" dirty="0"/>
              <a:t>Our Changing Climate</a:t>
            </a:r>
            <a:endParaRPr lang="en-US" dirty="0"/>
          </a:p>
        </p:txBody>
      </p:sp>
      <p:graphicFrame>
        <p:nvGraphicFramePr>
          <p:cNvPr id="5" name="Content Placeholder 2">
            <a:extLst>
              <a:ext uri="{FF2B5EF4-FFF2-40B4-BE49-F238E27FC236}">
                <a16:creationId xmlns:a16="http://schemas.microsoft.com/office/drawing/2014/main" xmlns="" id="{DA515C24-90CA-4A85-8984-23E38A1C14D4}"/>
              </a:ext>
            </a:extLst>
          </p:cNvPr>
          <p:cNvGraphicFramePr>
            <a:graphicFrameLocks noGrp="1"/>
          </p:cNvGraphicFramePr>
          <p:nvPr>
            <p:ph idx="1"/>
            <p:extLst>
              <p:ext uri="{D42A27DB-BD31-4B8C-83A1-F6EECF244321}">
                <p14:modId xmlns:p14="http://schemas.microsoft.com/office/powerpoint/2010/main" val="113174285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8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09ABF7-787C-4008-A26C-EE52CF45DD4A}"/>
              </a:ext>
            </a:extLst>
          </p:cNvPr>
          <p:cNvSpPr>
            <a:spLocks noGrp="1"/>
          </p:cNvSpPr>
          <p:nvPr>
            <p:ph type="title"/>
          </p:nvPr>
        </p:nvSpPr>
        <p:spPr>
          <a:xfrm>
            <a:off x="844476" y="1600199"/>
            <a:ext cx="3539266" cy="4297680"/>
          </a:xfrm>
        </p:spPr>
        <p:txBody>
          <a:bodyPr anchor="ctr">
            <a:normAutofit/>
          </a:bodyPr>
          <a:lstStyle/>
          <a:p>
            <a:r>
              <a:rPr lang="en-US" altLang="en-US" dirty="0"/>
              <a:t>What causes it?</a:t>
            </a:r>
            <a:endParaRPr lang="en-US" dirty="0"/>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995FE39-BBDC-42EB-A0F1-D38899477FA3}"/>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altLang="en-US" sz="1900" i="1">
                <a:latin typeface="+mj-lt"/>
              </a:rPr>
              <a:t>Human Impacts-</a:t>
            </a:r>
          </a:p>
          <a:p>
            <a:pPr marL="0" indent="0">
              <a:lnSpc>
                <a:spcPct val="110000"/>
              </a:lnSpc>
              <a:buNone/>
            </a:pPr>
            <a:r>
              <a:rPr lang="en-US" altLang="en-US" sz="1900">
                <a:latin typeface="+mj-lt"/>
              </a:rPr>
              <a:t>Atmospheric greenhouse gases trap some of the outgoing energy, retaining heat</a:t>
            </a:r>
          </a:p>
          <a:p>
            <a:pPr marL="0" indent="0">
              <a:lnSpc>
                <a:spcPct val="110000"/>
              </a:lnSpc>
              <a:buNone/>
            </a:pPr>
            <a:r>
              <a:rPr lang="en-US" altLang="en-US" sz="1900" i="1">
                <a:latin typeface="+mj-lt"/>
              </a:rPr>
              <a:t>Natural Impacts-</a:t>
            </a:r>
          </a:p>
          <a:p>
            <a:pPr marL="0" indent="0">
              <a:lnSpc>
                <a:spcPct val="110000"/>
              </a:lnSpc>
              <a:spcBef>
                <a:spcPct val="50000"/>
              </a:spcBef>
              <a:buNone/>
            </a:pPr>
            <a:r>
              <a:rPr lang="en-US" altLang="en-US" sz="1900">
                <a:latin typeface="+mj-lt"/>
              </a:rPr>
              <a:t>Change in sun’s energy output                                                                                     Volcanoes   Water Vapor  Clouds</a:t>
            </a:r>
          </a:p>
          <a:p>
            <a:pPr marL="0" indent="0">
              <a:lnSpc>
                <a:spcPct val="110000"/>
              </a:lnSpc>
              <a:buNone/>
            </a:pPr>
            <a:endParaRPr lang="en-US" altLang="en-US" sz="1900">
              <a:latin typeface="+mj-lt"/>
            </a:endParaRPr>
          </a:p>
          <a:p>
            <a:pPr marL="0" indent="0">
              <a:lnSpc>
                <a:spcPct val="110000"/>
              </a:lnSpc>
              <a:buNone/>
            </a:pPr>
            <a:r>
              <a:rPr lang="en-US" altLang="en-US" sz="1900">
                <a:latin typeface="+mj-lt"/>
              </a:rPr>
              <a:t>Since industrial revolution, atmospheric concentrations of carbon dioxide increased 30%, methane more than doubled, nitrous oxide risen by 15%. These increases have enhanced the heat-trapping capability of the earth’s atmosphere </a:t>
            </a:r>
          </a:p>
          <a:p>
            <a:pPr marL="0" indent="0">
              <a:lnSpc>
                <a:spcPct val="110000"/>
              </a:lnSpc>
              <a:buNone/>
            </a:pPr>
            <a:endParaRPr lang="en-US" altLang="en-US" sz="1900" i="1">
              <a:latin typeface="Comic Sans MS" panose="030F0702030302020204" pitchFamily="66" charset="0"/>
            </a:endParaRPr>
          </a:p>
        </p:txBody>
      </p:sp>
    </p:spTree>
    <p:extLst>
      <p:ext uri="{BB962C8B-B14F-4D97-AF65-F5344CB8AC3E}">
        <p14:creationId xmlns:p14="http://schemas.microsoft.com/office/powerpoint/2010/main" val="1316322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108089-1143-41BE-89A6-807EEAA2B575}"/>
              </a:ext>
            </a:extLst>
          </p:cNvPr>
          <p:cNvSpPr>
            <a:spLocks noGrp="1"/>
          </p:cNvSpPr>
          <p:nvPr>
            <p:ph type="title"/>
          </p:nvPr>
        </p:nvSpPr>
        <p:spPr>
          <a:xfrm>
            <a:off x="1451579" y="804519"/>
            <a:ext cx="9603275" cy="1049235"/>
          </a:xfrm>
        </p:spPr>
        <p:txBody>
          <a:bodyPr>
            <a:normAutofit/>
          </a:bodyPr>
          <a:lstStyle/>
          <a:p>
            <a:r>
              <a:rPr lang="en-US" altLang="en-US" dirty="0"/>
              <a:t>Greenhouse Gas Emissions </a:t>
            </a:r>
            <a:endParaRPr lang="en-US" dirty="0"/>
          </a:p>
        </p:txBody>
      </p:sp>
      <p:sp>
        <p:nvSpPr>
          <p:cNvPr id="3" name="Content Placeholder 2">
            <a:extLst>
              <a:ext uri="{FF2B5EF4-FFF2-40B4-BE49-F238E27FC236}">
                <a16:creationId xmlns:a16="http://schemas.microsoft.com/office/drawing/2014/main" xmlns="" id="{3A666D96-E8EB-4A72-9CF2-9923E4437710}"/>
              </a:ext>
            </a:extLst>
          </p:cNvPr>
          <p:cNvSpPr>
            <a:spLocks noGrp="1"/>
          </p:cNvSpPr>
          <p:nvPr>
            <p:ph idx="1"/>
          </p:nvPr>
        </p:nvSpPr>
        <p:spPr>
          <a:xfrm>
            <a:off x="1451579" y="2015734"/>
            <a:ext cx="6195784" cy="3450613"/>
          </a:xfrm>
        </p:spPr>
        <p:txBody>
          <a:bodyPr>
            <a:normAutofit/>
          </a:bodyPr>
          <a:lstStyle/>
          <a:p>
            <a:pPr>
              <a:lnSpc>
                <a:spcPct val="110000"/>
              </a:lnSpc>
            </a:pPr>
            <a:r>
              <a:rPr lang="en-US" altLang="en-US" sz="1700">
                <a:ea typeface="Batang" panose="02030600000101010101" pitchFamily="18" charset="-127"/>
                <a:cs typeface="Tahoma" panose="020B0604030504040204" pitchFamily="34" charset="0"/>
              </a:rPr>
              <a:t>Combustion of fossil fuels</a:t>
            </a:r>
            <a:r>
              <a:rPr lang="en-US" altLang="en-US" sz="1700">
                <a:ea typeface="Batang" panose="02030600000101010101" pitchFamily="18" charset="-127"/>
                <a:cs typeface="Tahoma" panose="020B0604030504040204" pitchFamily="34" charset="0"/>
                <a:sym typeface="Wingdings" panose="05000000000000000000" pitchFamily="2" charset="2"/>
              </a:rPr>
              <a:t> </a:t>
            </a:r>
            <a:r>
              <a:rPr lang="en-US" altLang="en-US" sz="1700">
                <a:ea typeface="Batang" panose="02030600000101010101" pitchFamily="18" charset="-127"/>
                <a:cs typeface="Tahoma" panose="020B0604030504040204" pitchFamily="34" charset="0"/>
              </a:rPr>
              <a:t>coal-burning power plants, automobile exhausts, factory smokestacks, other waste vents of the human environment contribute 22 billion tons of carbon dioxide and other greenhouse gases each year</a:t>
            </a:r>
          </a:p>
          <a:p>
            <a:pPr>
              <a:lnSpc>
                <a:spcPct val="110000"/>
              </a:lnSpc>
            </a:pPr>
            <a:r>
              <a:rPr lang="en-US" altLang="en-US" sz="1700">
                <a:ea typeface="Batang" panose="02030600000101010101" pitchFamily="18" charset="-127"/>
                <a:cs typeface="Tahoma" panose="020B0604030504040204" pitchFamily="34" charset="0"/>
              </a:rPr>
              <a:t>Animal agriculture, manure, natural gas, rice paddies, landfills, coal, and other anthropogenic sources contribute about 450 million tons of methane each year</a:t>
            </a:r>
          </a:p>
          <a:p>
            <a:pPr>
              <a:lnSpc>
                <a:spcPct val="110000"/>
              </a:lnSpc>
            </a:pPr>
            <a:r>
              <a:rPr lang="en-US" altLang="en-US" sz="1700">
                <a:ea typeface="Batang" panose="02030600000101010101" pitchFamily="18" charset="-127"/>
                <a:cs typeface="Tahoma" panose="020B0604030504040204" pitchFamily="34" charset="0"/>
              </a:rPr>
              <a:t>Atmospheric concentrations of CO</a:t>
            </a:r>
            <a:r>
              <a:rPr lang="en-US" altLang="en-US" sz="1700" baseline="-25000">
                <a:ea typeface="Batang" panose="02030600000101010101" pitchFamily="18" charset="-127"/>
                <a:cs typeface="Tahoma" panose="020B0604030504040204" pitchFamily="34" charset="0"/>
              </a:rPr>
              <a:t>2</a:t>
            </a:r>
            <a:r>
              <a:rPr lang="en-US" altLang="en-US" sz="1700">
                <a:ea typeface="Batang" panose="02030600000101010101" pitchFamily="18" charset="-127"/>
                <a:cs typeface="Tahoma" panose="020B0604030504040204" pitchFamily="34" charset="0"/>
              </a:rPr>
              <a:t> and CH</a:t>
            </a:r>
            <a:r>
              <a:rPr lang="en-US" altLang="en-US" sz="1700" baseline="-25000">
                <a:ea typeface="Batang" panose="02030600000101010101" pitchFamily="18" charset="-127"/>
                <a:cs typeface="Tahoma" panose="020B0604030504040204" pitchFamily="34" charset="0"/>
              </a:rPr>
              <a:t>4</a:t>
            </a:r>
            <a:r>
              <a:rPr lang="en-US" altLang="en-US" sz="1700">
                <a:ea typeface="Batang" panose="02030600000101010101" pitchFamily="18" charset="-127"/>
                <a:cs typeface="Tahoma" panose="020B0604030504040204" pitchFamily="34" charset="0"/>
              </a:rPr>
              <a:t> have increased by 31% and 149% respectively above pre-industrial levels since 1750</a:t>
            </a:r>
          </a:p>
          <a:p>
            <a:pPr>
              <a:lnSpc>
                <a:spcPct val="110000"/>
              </a:lnSpc>
            </a:pPr>
            <a:endParaRPr lang="en-US" sz="1700"/>
          </a:p>
        </p:txBody>
      </p:sp>
      <p:pic>
        <p:nvPicPr>
          <p:cNvPr id="4" name="Picture 6" descr="cars">
            <a:extLst>
              <a:ext uri="{FF2B5EF4-FFF2-40B4-BE49-F238E27FC236}">
                <a16:creationId xmlns:a16="http://schemas.microsoft.com/office/drawing/2014/main" xmlns="" id="{C3ABCBDD-45B5-439C-9CBE-D04B436BB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28756" y="2188734"/>
            <a:ext cx="2926098" cy="3104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89261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2" name="Rectangle 36">
            <a:extLst>
              <a:ext uri="{FF2B5EF4-FFF2-40B4-BE49-F238E27FC236}">
                <a16:creationId xmlns:a16="http://schemas.microsoft.com/office/drawing/2014/main" xmlns="" id="{54F891EB-ED45-44C3-95D6-FFB2EC07FA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8">
            <a:extLst>
              <a:ext uri="{FF2B5EF4-FFF2-40B4-BE49-F238E27FC236}">
                <a16:creationId xmlns:a16="http://schemas.microsoft.com/office/drawing/2014/main" xmlns="" id="{2EA385B8-7C85-4CE0-AE3A-00EB627B34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BE52B73A-79F8-40EB-B1F3-A200FBC233C8}"/>
              </a:ext>
            </a:extLst>
          </p:cNvPr>
          <p:cNvSpPr>
            <a:spLocks noGrp="1"/>
          </p:cNvSpPr>
          <p:nvPr>
            <p:ph type="title"/>
          </p:nvPr>
        </p:nvSpPr>
        <p:spPr>
          <a:xfrm>
            <a:off x="812205" y="804519"/>
            <a:ext cx="3241820" cy="4431360"/>
          </a:xfrm>
        </p:spPr>
        <p:txBody>
          <a:bodyPr anchor="ctr">
            <a:normAutofit/>
          </a:bodyPr>
          <a:lstStyle/>
          <a:p>
            <a:r>
              <a:rPr lang="en-US" altLang="en-US" dirty="0"/>
              <a:t>Greenhouse Gas Emissions </a:t>
            </a:r>
            <a:endParaRPr lang="en-US" dirty="0"/>
          </a:p>
        </p:txBody>
      </p:sp>
      <p:cxnSp>
        <p:nvCxnSpPr>
          <p:cNvPr id="41" name="Straight Connector 40">
            <a:extLst>
              <a:ext uri="{FF2B5EF4-FFF2-40B4-BE49-F238E27FC236}">
                <a16:creationId xmlns:a16="http://schemas.microsoft.com/office/drawing/2014/main" xmlns="" id="{19AF263B-E208-40DF-A182-5193478DCF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xmlns="" id="{07EA8ED4-6A3C-40CF-9010-E6A258657BBC}"/>
              </a:ext>
            </a:extLst>
          </p:cNvPr>
          <p:cNvSpPr>
            <a:spLocks noGrp="1"/>
          </p:cNvSpPr>
          <p:nvPr>
            <p:ph idx="1"/>
          </p:nvPr>
        </p:nvSpPr>
        <p:spPr>
          <a:xfrm>
            <a:off x="4637863" y="804520"/>
            <a:ext cx="6102559" cy="4431359"/>
          </a:xfrm>
        </p:spPr>
        <p:txBody>
          <a:bodyPr anchor="ctr">
            <a:normAutofit/>
          </a:bodyPr>
          <a:lstStyle/>
          <a:p>
            <a:pPr>
              <a:lnSpc>
                <a:spcPct val="110000"/>
              </a:lnSpc>
            </a:pPr>
            <a:r>
              <a:rPr lang="en-US" altLang="en-US" sz="1400" b="1" i="1" dirty="0"/>
              <a:t>Power Plants</a:t>
            </a:r>
            <a:r>
              <a:rPr lang="en-US" altLang="en-US" sz="1400" dirty="0"/>
              <a:t> </a:t>
            </a:r>
          </a:p>
          <a:p>
            <a:pPr>
              <a:lnSpc>
                <a:spcPct val="110000"/>
              </a:lnSpc>
            </a:pPr>
            <a:r>
              <a:rPr lang="en-US" altLang="en-US" sz="1400" dirty="0"/>
              <a:t>40% of carbon dioxide emissions stem from the burning of fossil fuels for the purpose of electricity generation</a:t>
            </a:r>
          </a:p>
          <a:p>
            <a:pPr>
              <a:lnSpc>
                <a:spcPct val="110000"/>
              </a:lnSpc>
            </a:pPr>
            <a:endParaRPr lang="en-US" altLang="en-US" sz="1400" dirty="0"/>
          </a:p>
          <a:p>
            <a:pPr>
              <a:lnSpc>
                <a:spcPct val="110000"/>
              </a:lnSpc>
            </a:pPr>
            <a:r>
              <a:rPr lang="en-US" altLang="en-US" sz="1400" b="1" i="1" dirty="0"/>
              <a:t>Cars</a:t>
            </a:r>
            <a:r>
              <a:rPr lang="en-US" altLang="en-US" sz="1400" dirty="0"/>
              <a:t> </a:t>
            </a:r>
          </a:p>
          <a:p>
            <a:pPr>
              <a:lnSpc>
                <a:spcPct val="110000"/>
              </a:lnSpc>
            </a:pPr>
            <a:r>
              <a:rPr lang="en-US" altLang="en-US" sz="1400" dirty="0"/>
              <a:t>20% of carbon dioxide emissions comes from the burning of gasoline in internal-combustion engines of cars and light trucks with poor gas mileage contribute the most to global warming</a:t>
            </a:r>
          </a:p>
          <a:p>
            <a:pPr>
              <a:lnSpc>
                <a:spcPct val="110000"/>
              </a:lnSpc>
            </a:pPr>
            <a:endParaRPr lang="en-US" altLang="en-US" sz="1400" dirty="0"/>
          </a:p>
          <a:p>
            <a:pPr>
              <a:lnSpc>
                <a:spcPct val="110000"/>
              </a:lnSpc>
            </a:pPr>
            <a:r>
              <a:rPr lang="en-US" altLang="en-US" sz="1400" b="1" i="1" dirty="0"/>
              <a:t>Trucks</a:t>
            </a:r>
            <a:r>
              <a:rPr lang="en-US" altLang="en-US" sz="1400" dirty="0"/>
              <a:t> </a:t>
            </a:r>
          </a:p>
          <a:p>
            <a:pPr>
              <a:lnSpc>
                <a:spcPct val="110000"/>
              </a:lnSpc>
            </a:pPr>
            <a:r>
              <a:rPr lang="en-US" altLang="en-US" sz="1400" dirty="0"/>
              <a:t>Another 13% of carbon dioxide emissions come </a:t>
            </a:r>
            <a:r>
              <a:rPr lang="en-US" altLang="en-US" sz="1400" dirty="0" smtClean="0"/>
              <a:t>from trucks </a:t>
            </a:r>
            <a:r>
              <a:rPr lang="en-US" altLang="en-US" sz="1400" dirty="0"/>
              <a:t>used mostly for commercial purposes </a:t>
            </a:r>
          </a:p>
          <a:p>
            <a:pPr>
              <a:lnSpc>
                <a:spcPct val="110000"/>
              </a:lnSpc>
            </a:pPr>
            <a:endParaRPr lang="en-GB" altLang="en-US" sz="1400" b="1" i="1" dirty="0">
              <a:latin typeface="Comic Sans MS" panose="030F0702030302020204" pitchFamily="66" charset="0"/>
            </a:endParaRPr>
          </a:p>
          <a:p>
            <a:pPr>
              <a:lnSpc>
                <a:spcPct val="110000"/>
              </a:lnSpc>
            </a:pPr>
            <a:endParaRPr lang="en-US" sz="1400" dirty="0"/>
          </a:p>
        </p:txBody>
      </p:sp>
      <p:pic>
        <p:nvPicPr>
          <p:cNvPr id="43" name="Picture 42">
            <a:extLst>
              <a:ext uri="{FF2B5EF4-FFF2-40B4-BE49-F238E27FC236}">
                <a16:creationId xmlns:a16="http://schemas.microsoft.com/office/drawing/2014/main" xmlns="" id="{DCC0100C-A457-45B1-8A8B-8740F43EC15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6706997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4F891EB-ED45-44C3-95D6-FFB2EC07FA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EA385B8-7C85-4CE0-AE3A-00EB627B34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9C36E273-082B-44FA-A9A9-9A806E1F8892}"/>
              </a:ext>
            </a:extLst>
          </p:cNvPr>
          <p:cNvSpPr>
            <a:spLocks noGrp="1"/>
          </p:cNvSpPr>
          <p:nvPr>
            <p:ph type="title"/>
          </p:nvPr>
        </p:nvSpPr>
        <p:spPr>
          <a:xfrm>
            <a:off x="812205" y="804519"/>
            <a:ext cx="3241820" cy="4431360"/>
          </a:xfrm>
        </p:spPr>
        <p:txBody>
          <a:bodyPr anchor="ctr">
            <a:normAutofit/>
          </a:bodyPr>
          <a:lstStyle/>
          <a:p>
            <a:r>
              <a:rPr lang="en-US" altLang="en-US" dirty="0"/>
              <a:t>Greenhouse Gas Emissions </a:t>
            </a:r>
            <a:endParaRPr lang="en-US" dirty="0"/>
          </a:p>
        </p:txBody>
      </p:sp>
      <p:cxnSp>
        <p:nvCxnSpPr>
          <p:cNvPr id="12" name="Straight Connector 11">
            <a:extLst>
              <a:ext uri="{FF2B5EF4-FFF2-40B4-BE49-F238E27FC236}">
                <a16:creationId xmlns:a16="http://schemas.microsoft.com/office/drawing/2014/main" xmlns="" id="{19AF263B-E208-40DF-A182-5193478DCF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1EDD86B-AF6E-4BE1-86C9-4AAE29720DE3}"/>
              </a:ext>
            </a:extLst>
          </p:cNvPr>
          <p:cNvSpPr>
            <a:spLocks noGrp="1"/>
          </p:cNvSpPr>
          <p:nvPr>
            <p:ph idx="1"/>
          </p:nvPr>
        </p:nvSpPr>
        <p:spPr>
          <a:xfrm>
            <a:off x="4637863" y="804520"/>
            <a:ext cx="6102559" cy="4431359"/>
          </a:xfrm>
        </p:spPr>
        <p:txBody>
          <a:bodyPr anchor="ctr">
            <a:normAutofit/>
          </a:bodyPr>
          <a:lstStyle/>
          <a:p>
            <a:r>
              <a:rPr lang="en-GB" altLang="en-US" b="1" i="1" dirty="0"/>
              <a:t>Airplanes </a:t>
            </a:r>
          </a:p>
          <a:p>
            <a:r>
              <a:rPr lang="en-GB" altLang="en-US" dirty="0"/>
              <a:t>Aviation causes 3.5 percent of global </a:t>
            </a:r>
            <a:r>
              <a:rPr lang="en-GB" altLang="en-US" dirty="0" smtClean="0"/>
              <a:t>warming, and  </a:t>
            </a:r>
            <a:r>
              <a:rPr lang="en-GB" altLang="en-US" dirty="0"/>
              <a:t>the figure could rise to 15 percent by 2050</a:t>
            </a:r>
          </a:p>
          <a:p>
            <a:endParaRPr lang="en-GB" altLang="en-US" dirty="0"/>
          </a:p>
          <a:p>
            <a:r>
              <a:rPr lang="en-GB" altLang="en-US" b="1" i="1" dirty="0"/>
              <a:t>Carbon Dioxide from Buildings </a:t>
            </a:r>
          </a:p>
          <a:p>
            <a:r>
              <a:rPr lang="en-GB" altLang="en-US" dirty="0"/>
              <a:t>Buildings structure account for about 12% of </a:t>
            </a:r>
            <a:r>
              <a:rPr lang="en-GB" altLang="en-US" dirty="0" smtClean="0"/>
              <a:t>carbon </a:t>
            </a:r>
            <a:r>
              <a:rPr lang="en-GB" altLang="en-US" dirty="0"/>
              <a:t>dioxide emissions</a:t>
            </a:r>
          </a:p>
          <a:p>
            <a:endParaRPr lang="en-US" dirty="0"/>
          </a:p>
        </p:txBody>
      </p:sp>
      <p:pic>
        <p:nvPicPr>
          <p:cNvPr id="14" name="Picture 13">
            <a:extLst>
              <a:ext uri="{FF2B5EF4-FFF2-40B4-BE49-F238E27FC236}">
                <a16:creationId xmlns:a16="http://schemas.microsoft.com/office/drawing/2014/main" xmlns="" id="{DCC0100C-A457-45B1-8A8B-8740F43EC15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5932256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08E7A6F0-5CD3-481E-B0F2-E7F99FE67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511290DF-4975-4FCD-8B8D-BBC86B836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43EA88A-2CF3-4E67-86CE-B3D2D0AC0EA3}"/>
              </a:ext>
            </a:extLst>
          </p:cNvPr>
          <p:cNvSpPr>
            <a:spLocks noGrp="1"/>
          </p:cNvSpPr>
          <p:nvPr>
            <p:ph type="title"/>
          </p:nvPr>
        </p:nvSpPr>
        <p:spPr>
          <a:xfrm>
            <a:off x="860612" y="1138228"/>
            <a:ext cx="3793685" cy="3858767"/>
          </a:xfrm>
        </p:spPr>
        <p:txBody>
          <a:bodyPr anchor="ctr">
            <a:normAutofit/>
          </a:bodyPr>
          <a:lstStyle/>
          <a:p>
            <a:r>
              <a:rPr lang="en-US" altLang="en-US" sz="3600" dirty="0"/>
              <a:t>Greenhouse Gases</a:t>
            </a:r>
            <a:endParaRPr lang="en-US" sz="3600" dirty="0"/>
          </a:p>
        </p:txBody>
      </p:sp>
      <p:grpSp>
        <p:nvGrpSpPr>
          <p:cNvPr id="23" name="Group 22">
            <a:extLst>
              <a:ext uri="{FF2B5EF4-FFF2-40B4-BE49-F238E27FC236}">
                <a16:creationId xmlns:a16="http://schemas.microsoft.com/office/drawing/2014/main" xmlns="" id="{357CA18A-A333-4DCB-842B-76827D2ECB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00021" y="638300"/>
            <a:ext cx="6409605" cy="4858625"/>
            <a:chOff x="7807230" y="2012810"/>
            <a:chExt cx="3251252" cy="3459865"/>
          </a:xfrm>
        </p:grpSpPr>
        <p:sp>
          <p:nvSpPr>
            <p:cNvPr id="24" name="Rectangle 23">
              <a:extLst>
                <a:ext uri="{FF2B5EF4-FFF2-40B4-BE49-F238E27FC236}">
                  <a16:creationId xmlns:a16="http://schemas.microsoft.com/office/drawing/2014/main" xmlns="" id="{6E785FC3-CE7B-46F8-8C7A-EBBF001ED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75069D9A-30C7-4159-880C-DD2BDC510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xmlns="" id="{D9FE1511-6E1B-4F0E-8FF0-958527181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62B7F8C-3237-480A-84D9-8DA0B1014CCE}"/>
              </a:ext>
            </a:extLst>
          </p:cNvPr>
          <p:cNvSpPr>
            <a:spLocks noGrp="1"/>
          </p:cNvSpPr>
          <p:nvPr>
            <p:ph idx="1"/>
          </p:nvPr>
        </p:nvSpPr>
        <p:spPr>
          <a:xfrm>
            <a:off x="5584483" y="1138228"/>
            <a:ext cx="5440680" cy="3858768"/>
          </a:xfrm>
        </p:spPr>
        <p:txBody>
          <a:bodyPr anchor="ctr">
            <a:normAutofit/>
          </a:bodyPr>
          <a:lstStyle/>
          <a:p>
            <a:pPr>
              <a:lnSpc>
                <a:spcPct val="110000"/>
              </a:lnSpc>
            </a:pPr>
            <a:r>
              <a:rPr lang="en-US" altLang="en-US" sz="1500" b="1" i="1" dirty="0">
                <a:solidFill>
                  <a:srgbClr val="000000"/>
                </a:solidFill>
                <a:latin typeface="Comic Sans MS" panose="030F0702030302020204" pitchFamily="66" charset="0"/>
              </a:rPr>
              <a:t>Methane</a:t>
            </a:r>
          </a:p>
          <a:p>
            <a:pPr lvl="1">
              <a:lnSpc>
                <a:spcPct val="110000"/>
              </a:lnSpc>
              <a:buFontTx/>
              <a:buChar char="•"/>
            </a:pPr>
            <a:r>
              <a:rPr lang="en-US" altLang="en-US" sz="1500" dirty="0">
                <a:solidFill>
                  <a:srgbClr val="000000"/>
                </a:solidFill>
                <a:latin typeface="Comic Sans MS" panose="030F0702030302020204" pitchFamily="66" charset="0"/>
              </a:rPr>
              <a:t>Methane is more than 20 times as effective as CO2 at trapping heat in the </a:t>
            </a:r>
            <a:r>
              <a:rPr lang="en-US" altLang="en-US" sz="1500" dirty="0" smtClean="0">
                <a:solidFill>
                  <a:srgbClr val="000000"/>
                </a:solidFill>
                <a:latin typeface="Comic Sans MS" panose="030F0702030302020204" pitchFamily="66" charset="0"/>
              </a:rPr>
              <a:t>atmosphere.</a:t>
            </a:r>
            <a:endParaRPr lang="en-US" altLang="en-US" sz="1500" dirty="0">
              <a:solidFill>
                <a:srgbClr val="000000"/>
              </a:solidFill>
              <a:latin typeface="Comic Sans MS" panose="030F0702030302020204" pitchFamily="66" charset="0"/>
            </a:endParaRPr>
          </a:p>
          <a:p>
            <a:pPr lvl="1">
              <a:lnSpc>
                <a:spcPct val="110000"/>
              </a:lnSpc>
              <a:buFontTx/>
              <a:buChar char="•"/>
            </a:pPr>
            <a:r>
              <a:rPr lang="en-US" altLang="en-US" sz="1500" dirty="0">
                <a:solidFill>
                  <a:srgbClr val="000000"/>
                </a:solidFill>
                <a:latin typeface="Comic Sans MS" panose="030F0702030302020204" pitchFamily="66" charset="0"/>
              </a:rPr>
              <a:t>2004 Levels of atmospheric methane have risen 145% in the last 100 </a:t>
            </a:r>
            <a:r>
              <a:rPr lang="en-US" altLang="en-US" sz="1500" dirty="0" smtClean="0">
                <a:solidFill>
                  <a:srgbClr val="000000"/>
                </a:solidFill>
                <a:latin typeface="Comic Sans MS" panose="030F0702030302020204" pitchFamily="66" charset="0"/>
              </a:rPr>
              <a:t>years.</a:t>
            </a:r>
            <a:endParaRPr lang="en-US" altLang="en-US" sz="1500" dirty="0">
              <a:solidFill>
                <a:srgbClr val="000000"/>
              </a:solidFill>
              <a:latin typeface="Comic Sans MS" panose="030F0702030302020204" pitchFamily="66" charset="0"/>
            </a:endParaRPr>
          </a:p>
          <a:p>
            <a:pPr lvl="1">
              <a:lnSpc>
                <a:spcPct val="110000"/>
              </a:lnSpc>
              <a:buFontTx/>
              <a:buChar char="•"/>
            </a:pPr>
            <a:r>
              <a:rPr lang="en-US" altLang="en-US" sz="1500" dirty="0">
                <a:solidFill>
                  <a:srgbClr val="000000"/>
                </a:solidFill>
                <a:latin typeface="Comic Sans MS" panose="030F0702030302020204" pitchFamily="66" charset="0"/>
              </a:rPr>
              <a:t>Derived from sources such as rice paddies, </a:t>
            </a:r>
            <a:r>
              <a:rPr lang="en-US" altLang="en-US" sz="1500" dirty="0" smtClean="0">
                <a:solidFill>
                  <a:srgbClr val="000000"/>
                </a:solidFill>
                <a:latin typeface="Comic Sans MS" panose="030F0702030302020204" pitchFamily="66" charset="0"/>
              </a:rPr>
              <a:t>bovine flatulence</a:t>
            </a:r>
            <a:r>
              <a:rPr lang="en-US" altLang="en-US" sz="1500" dirty="0">
                <a:solidFill>
                  <a:srgbClr val="000000"/>
                </a:solidFill>
                <a:latin typeface="Comic Sans MS" panose="030F0702030302020204" pitchFamily="66" charset="0"/>
              </a:rPr>
              <a:t>, bacteria in bogs and fossil </a:t>
            </a:r>
            <a:r>
              <a:rPr lang="en-US" altLang="en-US" sz="1500" dirty="0" smtClean="0">
                <a:solidFill>
                  <a:srgbClr val="000000"/>
                </a:solidFill>
                <a:latin typeface="Comic Sans MS" panose="030F0702030302020204" pitchFamily="66" charset="0"/>
              </a:rPr>
              <a:t>fuel production.</a:t>
            </a:r>
            <a:endParaRPr lang="en-US" altLang="en-US" sz="1500" dirty="0">
              <a:solidFill>
                <a:srgbClr val="000000"/>
              </a:solidFill>
              <a:latin typeface="Comic Sans MS" panose="030F0702030302020204" pitchFamily="66" charset="0"/>
            </a:endParaRPr>
          </a:p>
          <a:p>
            <a:pPr lvl="1">
              <a:lnSpc>
                <a:spcPct val="110000"/>
              </a:lnSpc>
              <a:buFontTx/>
              <a:buChar char="•"/>
            </a:pPr>
            <a:r>
              <a:rPr lang="en-US" altLang="en-US" sz="1500" dirty="0">
                <a:solidFill>
                  <a:srgbClr val="000000"/>
                </a:solidFill>
                <a:latin typeface="Comic Sans MS" panose="030F0702030302020204" pitchFamily="66" charset="0"/>
              </a:rPr>
              <a:t>In flooded fields, anaerobic conditions </a:t>
            </a:r>
            <a:r>
              <a:rPr lang="en-US" altLang="en-US" sz="1500" dirty="0" smtClean="0">
                <a:solidFill>
                  <a:srgbClr val="000000"/>
                </a:solidFill>
                <a:latin typeface="Comic Sans MS" panose="030F0702030302020204" pitchFamily="66" charset="0"/>
              </a:rPr>
              <a:t>develop and </a:t>
            </a:r>
            <a:r>
              <a:rPr lang="en-US" altLang="en-US" sz="1500" dirty="0">
                <a:solidFill>
                  <a:srgbClr val="000000"/>
                </a:solidFill>
                <a:latin typeface="Comic Sans MS" panose="030F0702030302020204" pitchFamily="66" charset="0"/>
              </a:rPr>
              <a:t>the organic matter in the soil </a:t>
            </a:r>
            <a:r>
              <a:rPr lang="en-US" altLang="en-US" sz="1500" dirty="0" smtClean="0">
                <a:solidFill>
                  <a:srgbClr val="000000"/>
                </a:solidFill>
                <a:latin typeface="Comic Sans MS" panose="030F0702030302020204" pitchFamily="66" charset="0"/>
              </a:rPr>
              <a:t>decomposes.</a:t>
            </a:r>
            <a:endParaRPr lang="en-US" altLang="en-US" sz="1500" dirty="0">
              <a:solidFill>
                <a:srgbClr val="000000"/>
              </a:solidFill>
              <a:latin typeface="Comic Sans MS" panose="030F0702030302020204" pitchFamily="66" charset="0"/>
            </a:endParaRPr>
          </a:p>
          <a:p>
            <a:pPr>
              <a:lnSpc>
                <a:spcPct val="110000"/>
              </a:lnSpc>
            </a:pPr>
            <a:endParaRPr lang="en-US" altLang="en-US" sz="1500" dirty="0">
              <a:solidFill>
                <a:srgbClr val="000000"/>
              </a:solidFill>
              <a:latin typeface="Comic Sans MS" panose="030F0702030302020204" pitchFamily="66" charset="0"/>
            </a:endParaRPr>
          </a:p>
          <a:p>
            <a:pPr>
              <a:lnSpc>
                <a:spcPct val="110000"/>
              </a:lnSpc>
            </a:pPr>
            <a:endParaRPr lang="en-US" sz="1500" dirty="0">
              <a:solidFill>
                <a:srgbClr val="000000"/>
              </a:solidFill>
            </a:endParaRPr>
          </a:p>
        </p:txBody>
      </p:sp>
      <p:pic>
        <p:nvPicPr>
          <p:cNvPr id="29" name="Picture 28">
            <a:extLst>
              <a:ext uri="{FF2B5EF4-FFF2-40B4-BE49-F238E27FC236}">
                <a16:creationId xmlns:a16="http://schemas.microsoft.com/office/drawing/2014/main" xmlns="" id="{025CEF6D-5E98-4B5C-A10F-7459C1EEF1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05C73161-1E4E-4E6A-91B2-E885CF8FFB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79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E7A6F0-5CD3-481E-B0F2-E7F99FE67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11290DF-4975-4FCD-8B8D-BBC86B836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E795E036-1F2B-4AAF-8850-1EC766C2D643}"/>
              </a:ext>
            </a:extLst>
          </p:cNvPr>
          <p:cNvSpPr>
            <a:spLocks noGrp="1"/>
          </p:cNvSpPr>
          <p:nvPr>
            <p:ph type="title"/>
          </p:nvPr>
        </p:nvSpPr>
        <p:spPr>
          <a:xfrm>
            <a:off x="860612" y="1138228"/>
            <a:ext cx="3793685" cy="3858767"/>
          </a:xfrm>
        </p:spPr>
        <p:txBody>
          <a:bodyPr anchor="ctr">
            <a:normAutofit/>
          </a:bodyPr>
          <a:lstStyle/>
          <a:p>
            <a:r>
              <a:rPr lang="en-US" altLang="en-US" sz="3600"/>
              <a:t>Greenhouse Gases</a:t>
            </a:r>
            <a:endParaRPr lang="en-US" sz="3600"/>
          </a:p>
        </p:txBody>
      </p:sp>
      <p:grpSp>
        <p:nvGrpSpPr>
          <p:cNvPr id="12" name="Group 11">
            <a:extLst>
              <a:ext uri="{FF2B5EF4-FFF2-40B4-BE49-F238E27FC236}">
                <a16:creationId xmlns:a16="http://schemas.microsoft.com/office/drawing/2014/main" xmlns="" id="{357CA18A-A333-4DCB-842B-76827D2ECB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xmlns="" id="{6E785FC3-CE7B-46F8-8C7A-EBBF001ED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5069D9A-30C7-4159-880C-DD2BDC510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D9FE1511-6E1B-4F0E-8FF0-958527181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0564896-C8AC-4693-8FBB-F46A029AA6AB}"/>
              </a:ext>
            </a:extLst>
          </p:cNvPr>
          <p:cNvSpPr>
            <a:spLocks noGrp="1"/>
          </p:cNvSpPr>
          <p:nvPr>
            <p:ph idx="1"/>
          </p:nvPr>
        </p:nvSpPr>
        <p:spPr>
          <a:xfrm>
            <a:off x="5584483" y="1138228"/>
            <a:ext cx="5440680" cy="3858768"/>
          </a:xfrm>
        </p:spPr>
        <p:txBody>
          <a:bodyPr anchor="ctr">
            <a:normAutofit/>
          </a:bodyPr>
          <a:lstStyle/>
          <a:p>
            <a:r>
              <a:rPr lang="en-US" altLang="en-US" b="1" i="1" dirty="0">
                <a:solidFill>
                  <a:srgbClr val="000000"/>
                </a:solidFill>
                <a:latin typeface="Comic Sans MS" panose="030F0702030302020204" pitchFamily="66" charset="0"/>
              </a:rPr>
              <a:t>Nitrous oxide </a:t>
            </a:r>
          </a:p>
          <a:p>
            <a:pPr lvl="1">
              <a:buFontTx/>
              <a:buChar char="•"/>
            </a:pPr>
            <a:r>
              <a:rPr lang="en-US" altLang="en-US" dirty="0">
                <a:solidFill>
                  <a:srgbClr val="000000"/>
                </a:solidFill>
                <a:latin typeface="Comic Sans MS" panose="030F0702030302020204" pitchFamily="66" charset="0"/>
              </a:rPr>
              <a:t>Naturally produced by oceans and rainforests</a:t>
            </a:r>
          </a:p>
          <a:p>
            <a:pPr lvl="1">
              <a:buFontTx/>
              <a:buChar char="•"/>
            </a:pPr>
            <a:r>
              <a:rPr lang="en-US" altLang="en-US" dirty="0">
                <a:solidFill>
                  <a:srgbClr val="000000"/>
                </a:solidFill>
                <a:latin typeface="Comic Sans MS" panose="030F0702030302020204" pitchFamily="66" charset="0"/>
              </a:rPr>
              <a:t>Man-made </a:t>
            </a:r>
            <a:r>
              <a:rPr lang="en-US" altLang="en-US" dirty="0" smtClean="0">
                <a:solidFill>
                  <a:srgbClr val="000000"/>
                </a:solidFill>
                <a:latin typeface="Comic Sans MS" panose="030F0702030302020204" pitchFamily="66" charset="0"/>
              </a:rPr>
              <a:t>sources - nylon </a:t>
            </a:r>
            <a:r>
              <a:rPr lang="en-US" altLang="en-US" dirty="0">
                <a:solidFill>
                  <a:srgbClr val="000000"/>
                </a:solidFill>
                <a:latin typeface="Comic Sans MS" panose="030F0702030302020204" pitchFamily="66" charset="0"/>
              </a:rPr>
              <a:t>and nitric </a:t>
            </a:r>
            <a:r>
              <a:rPr lang="en-US" altLang="en-US" dirty="0" smtClean="0">
                <a:solidFill>
                  <a:srgbClr val="000000"/>
                </a:solidFill>
                <a:latin typeface="Comic Sans MS" panose="030F0702030302020204" pitchFamily="66" charset="0"/>
              </a:rPr>
              <a:t>acid production</a:t>
            </a:r>
            <a:r>
              <a:rPr lang="en-US" altLang="en-US" dirty="0">
                <a:solidFill>
                  <a:srgbClr val="000000"/>
                </a:solidFill>
                <a:latin typeface="Comic Sans MS" panose="030F0702030302020204" pitchFamily="66" charset="0"/>
              </a:rPr>
              <a:t>, the use of fertilizers in </a:t>
            </a:r>
            <a:r>
              <a:rPr lang="en-US" altLang="en-US" dirty="0" smtClean="0">
                <a:solidFill>
                  <a:srgbClr val="000000"/>
                </a:solidFill>
                <a:latin typeface="Comic Sans MS" panose="030F0702030302020204" pitchFamily="66" charset="0"/>
              </a:rPr>
              <a:t>agriculture, cars </a:t>
            </a:r>
            <a:r>
              <a:rPr lang="en-US" altLang="en-US" dirty="0">
                <a:solidFill>
                  <a:srgbClr val="000000"/>
                </a:solidFill>
                <a:latin typeface="Comic Sans MS" panose="030F0702030302020204" pitchFamily="66" charset="0"/>
              </a:rPr>
              <a:t>with catalytic converters and the </a:t>
            </a:r>
            <a:r>
              <a:rPr lang="en-US" altLang="en-US" dirty="0" smtClean="0">
                <a:solidFill>
                  <a:srgbClr val="000000"/>
                </a:solidFill>
                <a:latin typeface="Comic Sans MS" panose="030F0702030302020204" pitchFamily="66" charset="0"/>
              </a:rPr>
              <a:t>burning of </a:t>
            </a:r>
            <a:r>
              <a:rPr lang="en-US" altLang="en-US" dirty="0">
                <a:solidFill>
                  <a:srgbClr val="000000"/>
                </a:solidFill>
                <a:latin typeface="Comic Sans MS" panose="030F0702030302020204" pitchFamily="66" charset="0"/>
              </a:rPr>
              <a:t>organic matter </a:t>
            </a:r>
          </a:p>
          <a:p>
            <a:endParaRPr lang="en-US" altLang="en-US" b="1" i="1" dirty="0">
              <a:solidFill>
                <a:srgbClr val="000000"/>
              </a:solidFill>
              <a:latin typeface="Comic Sans MS" panose="030F0702030302020204" pitchFamily="66" charset="0"/>
            </a:endParaRPr>
          </a:p>
          <a:p>
            <a:endParaRPr lang="en-US" dirty="0">
              <a:solidFill>
                <a:srgbClr val="000000"/>
              </a:solidFill>
            </a:endParaRPr>
          </a:p>
        </p:txBody>
      </p:sp>
      <p:pic>
        <p:nvPicPr>
          <p:cNvPr id="18" name="Picture 17">
            <a:extLst>
              <a:ext uri="{FF2B5EF4-FFF2-40B4-BE49-F238E27FC236}">
                <a16:creationId xmlns:a16="http://schemas.microsoft.com/office/drawing/2014/main" xmlns="" id="{025CEF6D-5E98-4B5C-A10F-7459C1EEF1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xmlns="" id="{05C73161-1E4E-4E6A-91B2-E885CF8FFB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2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64</TotalTime>
  <Words>1446</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Batang</vt:lpstr>
      <vt:lpstr>Comic Sans MS</vt:lpstr>
      <vt:lpstr>Gill Sans MT</vt:lpstr>
      <vt:lpstr>Tahoma</vt:lpstr>
      <vt:lpstr>Wingdings</vt:lpstr>
      <vt:lpstr>Gallery</vt:lpstr>
      <vt:lpstr>Global warming</vt:lpstr>
      <vt:lpstr>What is Global Warming?</vt:lpstr>
      <vt:lpstr>Our Changing Climate</vt:lpstr>
      <vt:lpstr>What causes it?</vt:lpstr>
      <vt:lpstr>Greenhouse Gas Emissions </vt:lpstr>
      <vt:lpstr>Greenhouse Gas Emissions </vt:lpstr>
      <vt:lpstr>Greenhouse Gas Emissions </vt:lpstr>
      <vt:lpstr>Greenhouse Gases</vt:lpstr>
      <vt:lpstr>Greenhouse Gases</vt:lpstr>
      <vt:lpstr>Greenhouse Gases main cause</vt:lpstr>
      <vt:lpstr>Effects of Global Warming </vt:lpstr>
      <vt:lpstr>Population of butterflies in united kingdom</vt:lpstr>
      <vt:lpstr>Population of butterflies in united kingdom</vt:lpstr>
      <vt:lpstr>Population of butterflies in united kingdom</vt:lpstr>
      <vt:lpstr>Population of butterflies in united kingdom</vt:lpstr>
      <vt:lpstr>Population of butterflies in united kingdom(habitat related)</vt:lpstr>
      <vt:lpstr>Population of butterflies in united kingdom (habitat related)</vt:lpstr>
      <vt:lpstr>Population of butterflies in united kingdom (how it affects ecosystem)</vt:lpstr>
      <vt:lpstr>Damage to coral reefs</vt:lpstr>
      <vt:lpstr>Damage to coral reefs (major cause)</vt:lpstr>
      <vt:lpstr>Damage to coral reefs (all other factors)</vt:lpstr>
      <vt:lpstr>Damage to coral reefs (all other factors)</vt:lpstr>
      <vt:lpstr>Damage to coral reefs (how to control)</vt:lpstr>
      <vt:lpstr>KYOTO Protocol</vt:lpstr>
      <vt:lpstr>Targets for Kyoto protocol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dc:title>
  <dc:creator>arsh mohania</dc:creator>
  <cp:lastModifiedBy>Arpit Jain</cp:lastModifiedBy>
  <cp:revision>7</cp:revision>
  <dcterms:created xsi:type="dcterms:W3CDTF">2019-02-04T18:03:24Z</dcterms:created>
  <dcterms:modified xsi:type="dcterms:W3CDTF">2019-02-05T01:16:04Z</dcterms:modified>
</cp:coreProperties>
</file>