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1"/>
  </p:handoutMasterIdLst>
  <p:sldIdLst>
    <p:sldId id="256" r:id="rId2"/>
    <p:sldId id="273" r:id="rId3"/>
    <p:sldId id="257" r:id="rId4"/>
    <p:sldId id="259" r:id="rId5"/>
    <p:sldId id="263" r:id="rId6"/>
    <p:sldId id="275" r:id="rId7"/>
    <p:sldId id="264" r:id="rId8"/>
    <p:sldId id="265" r:id="rId9"/>
    <p:sldId id="266" r:id="rId10"/>
    <p:sldId id="267" r:id="rId11"/>
    <p:sldId id="268" r:id="rId12"/>
    <p:sldId id="262" r:id="rId13"/>
    <p:sldId id="260" r:id="rId14"/>
    <p:sldId id="278" r:id="rId15"/>
    <p:sldId id="258" r:id="rId16"/>
    <p:sldId id="269" r:id="rId17"/>
    <p:sldId id="270" r:id="rId18"/>
    <p:sldId id="271" r:id="rId19"/>
    <p:sldId id="274"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F5C1CF3-ED7D-4862-939A-760F76C4B369}" type="datetimeFigureOut">
              <a:rPr lang="en-US" smtClean="0"/>
              <a:pPr/>
              <a:t>1/24/2019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4E9C12F-4CE1-4E66-8E36-B29E226E41D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1/24/2019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1/24/2019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Intel  Pentium Case of 1994</a:t>
            </a:r>
            <a:endParaRPr lang="en-US" dirty="0"/>
          </a:p>
        </p:txBody>
      </p:sp>
      <p:sp>
        <p:nvSpPr>
          <p:cNvPr id="2" name="Title 1"/>
          <p:cNvSpPr>
            <a:spLocks noGrp="1"/>
          </p:cNvSpPr>
          <p:nvPr>
            <p:ph type="ctrTitle"/>
          </p:nvPr>
        </p:nvSpPr>
        <p:spPr/>
        <p:txBody>
          <a:bodyPr/>
          <a:lstStyle/>
          <a:p>
            <a:r>
              <a:rPr lang="en-US" dirty="0" smtClean="0"/>
              <a:t>Professionalism </a:t>
            </a:r>
            <a:r>
              <a:rPr lang="en-US" dirty="0" smtClean="0"/>
              <a:t>&amp; Codes </a:t>
            </a:r>
            <a:r>
              <a:rPr lang="en-US" dirty="0" smtClean="0"/>
              <a:t>of Ethics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ASME</a:t>
            </a:r>
            <a:endParaRPr lang="en-US" dirty="0"/>
          </a:p>
        </p:txBody>
      </p:sp>
      <p:sp>
        <p:nvSpPr>
          <p:cNvPr id="3" name="Content Placeholder 2"/>
          <p:cNvSpPr>
            <a:spLocks noGrp="1"/>
          </p:cNvSpPr>
          <p:nvPr>
            <p:ph sz="quarter" idx="1"/>
          </p:nvPr>
        </p:nvSpPr>
        <p:spPr/>
        <p:txBody>
          <a:bodyPr>
            <a:normAutofit/>
          </a:bodyPr>
          <a:lstStyle/>
          <a:p>
            <a:r>
              <a:rPr lang="en-US" b="1" dirty="0" smtClean="0">
                <a:solidFill>
                  <a:srgbClr val="0070C0"/>
                </a:solidFill>
              </a:rPr>
              <a:t>The Fundamental Principles</a:t>
            </a:r>
          </a:p>
          <a:p>
            <a:pPr marL="514350" indent="-514350">
              <a:buFont typeface="+mj-lt"/>
              <a:buAutoNum type="arabicPeriod"/>
            </a:pPr>
            <a:r>
              <a:rPr lang="en-US" dirty="0" smtClean="0"/>
              <a:t>Engineers uphold and advance the integrity, honor and dignity of the engineering profession by:</a:t>
            </a:r>
          </a:p>
          <a:p>
            <a:pPr marL="514350" indent="-514350">
              <a:buFont typeface="+mj-lt"/>
              <a:buAutoNum type="arabicPeriod"/>
            </a:pPr>
            <a:r>
              <a:rPr lang="en-US" dirty="0" smtClean="0"/>
              <a:t>Using their knowledge and skill for the </a:t>
            </a:r>
            <a:r>
              <a:rPr lang="en-US" dirty="0" smtClean="0">
                <a:solidFill>
                  <a:srgbClr val="FF0000"/>
                </a:solidFill>
              </a:rPr>
              <a:t>enhancement of human welfare;</a:t>
            </a:r>
          </a:p>
          <a:p>
            <a:pPr marL="514350" indent="-514350">
              <a:buFont typeface="+mj-lt"/>
              <a:buAutoNum type="arabicPeriod"/>
            </a:pPr>
            <a:r>
              <a:rPr lang="en-US" dirty="0" smtClean="0"/>
              <a:t>Being honest and impartial, and serving with fidelity the public, </a:t>
            </a:r>
            <a:r>
              <a:rPr lang="en-US" dirty="0" smtClean="0">
                <a:solidFill>
                  <a:srgbClr val="FF0000"/>
                </a:solidFill>
              </a:rPr>
              <a:t>their employers and clients</a:t>
            </a:r>
            <a:r>
              <a:rPr lang="en-US" dirty="0" smtClean="0"/>
              <a:t>; and</a:t>
            </a:r>
          </a:p>
          <a:p>
            <a:pPr marL="514350" indent="-514350">
              <a:buFont typeface="+mj-lt"/>
              <a:buAutoNum type="arabicPeriod"/>
            </a:pPr>
            <a:r>
              <a:rPr lang="en-US" dirty="0" smtClean="0"/>
              <a:t>Striving to increase the competence and prestige of the engineering profession.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ASME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smtClean="0">
                <a:solidFill>
                  <a:srgbClr val="7030A0"/>
                </a:solidFill>
              </a:rPr>
              <a:t>The Fundamental Canons</a:t>
            </a:r>
          </a:p>
          <a:p>
            <a:pPr marL="514350" indent="-514350">
              <a:buFont typeface="+mj-lt"/>
              <a:buAutoNum type="arabicPeriod"/>
            </a:pPr>
            <a:r>
              <a:rPr lang="en-US" dirty="0" smtClean="0"/>
              <a:t>Engineers shall hold paramount the </a:t>
            </a:r>
            <a:r>
              <a:rPr lang="en-US" dirty="0" smtClean="0">
                <a:solidFill>
                  <a:srgbClr val="FF0000"/>
                </a:solidFill>
              </a:rPr>
              <a:t>safety, health and welfare of the public </a:t>
            </a:r>
            <a:r>
              <a:rPr lang="en-US" dirty="0" smtClean="0"/>
              <a:t>in the performance of their professional duties.</a:t>
            </a:r>
          </a:p>
          <a:p>
            <a:pPr marL="514350" indent="-514350">
              <a:buFont typeface="+mj-lt"/>
              <a:buAutoNum type="arabicPeriod"/>
            </a:pPr>
            <a:r>
              <a:rPr lang="en-US" dirty="0" smtClean="0"/>
              <a:t>Engineers shall perform services only in the areas of their </a:t>
            </a:r>
            <a:r>
              <a:rPr lang="en-US" dirty="0" smtClean="0">
                <a:solidFill>
                  <a:srgbClr val="FF0000"/>
                </a:solidFill>
              </a:rPr>
              <a:t>competence.</a:t>
            </a:r>
          </a:p>
          <a:p>
            <a:pPr marL="514350" indent="-514350">
              <a:buFont typeface="+mj-lt"/>
              <a:buAutoNum type="arabicPeriod"/>
            </a:pPr>
            <a:r>
              <a:rPr lang="en-US" dirty="0" smtClean="0"/>
              <a:t>Engineers shall </a:t>
            </a:r>
            <a:r>
              <a:rPr lang="en-US" dirty="0" smtClean="0">
                <a:solidFill>
                  <a:srgbClr val="FF0000"/>
                </a:solidFill>
              </a:rPr>
              <a:t>continue their professional development throughout their careers</a:t>
            </a:r>
            <a:r>
              <a:rPr lang="en-US" dirty="0" smtClean="0"/>
              <a:t> and shall provide opportunities for the professional and ethical development of those engineers under their supervision.</a:t>
            </a:r>
          </a:p>
          <a:p>
            <a:pPr marL="514350" indent="-514350">
              <a:buFont typeface="+mj-lt"/>
              <a:buAutoNum type="arabicPeriod"/>
            </a:pPr>
            <a:r>
              <a:rPr lang="en-US" dirty="0" smtClean="0"/>
              <a:t>Engineers shall act in professional matters for each employer or client as faithful agents or trustees</a:t>
            </a:r>
            <a:r>
              <a:rPr lang="en-US" dirty="0" smtClean="0">
                <a:solidFill>
                  <a:srgbClr val="FF0000"/>
                </a:solidFill>
              </a:rPr>
              <a:t>,</a:t>
            </a:r>
            <a:r>
              <a:rPr lang="en-US" dirty="0" smtClean="0"/>
              <a:t> and </a:t>
            </a:r>
            <a:r>
              <a:rPr lang="en-US" dirty="0" smtClean="0">
                <a:solidFill>
                  <a:srgbClr val="FF0000"/>
                </a:solidFill>
              </a:rPr>
              <a:t>shall avoid conflicts of interest or the appearance of conflicts of interest.</a:t>
            </a:r>
          </a:p>
          <a:p>
            <a:pPr marL="514350" indent="-514350">
              <a:buFont typeface="+mj-lt"/>
              <a:buAutoNum type="arabicPeriod"/>
            </a:pPr>
            <a:r>
              <a:rPr lang="en-US" dirty="0" smtClean="0"/>
              <a:t>Engineers shall build their </a:t>
            </a:r>
            <a:r>
              <a:rPr lang="en-US" dirty="0" smtClean="0">
                <a:solidFill>
                  <a:srgbClr val="FF0000"/>
                </a:solidFill>
              </a:rPr>
              <a:t>professional reputation on the merit of their services </a:t>
            </a:r>
            <a:r>
              <a:rPr lang="en-US" dirty="0" smtClean="0"/>
              <a:t>and shall not compete unfairly with others.</a:t>
            </a:r>
          </a:p>
          <a:p>
            <a:pPr marL="514350" indent="-514350">
              <a:buFont typeface="+mj-lt"/>
              <a:buAutoNum type="arabicPeriod"/>
            </a:pPr>
            <a:r>
              <a:rPr lang="en-US" dirty="0" smtClean="0"/>
              <a:t>Engineers shall </a:t>
            </a:r>
            <a:r>
              <a:rPr lang="en-US" dirty="0" smtClean="0">
                <a:solidFill>
                  <a:srgbClr val="FF0000"/>
                </a:solidFill>
              </a:rPr>
              <a:t>associate only with reputable persons or organizations</a:t>
            </a:r>
            <a:r>
              <a:rPr lang="en-US" dirty="0" smtClean="0"/>
              <a:t>.</a:t>
            </a:r>
          </a:p>
          <a:p>
            <a:pPr marL="514350" indent="-514350">
              <a:buFont typeface="+mj-lt"/>
              <a:buAutoNum type="arabicPeriod"/>
            </a:pPr>
            <a:r>
              <a:rPr lang="en-US" dirty="0" smtClean="0"/>
              <a:t>Engineers shall issue public statements only in an </a:t>
            </a:r>
            <a:r>
              <a:rPr lang="en-US" dirty="0" smtClean="0">
                <a:solidFill>
                  <a:srgbClr val="FF0000"/>
                </a:solidFill>
              </a:rPr>
              <a:t>objective and truthful manner.</a:t>
            </a:r>
          </a:p>
          <a:p>
            <a:pPr marL="514350" indent="-514350">
              <a:buFont typeface="+mj-lt"/>
              <a:buAutoNum type="arabicPeriod"/>
            </a:pPr>
            <a:r>
              <a:rPr lang="en-US" dirty="0" smtClean="0"/>
              <a:t>Engineers </a:t>
            </a:r>
            <a:r>
              <a:rPr lang="en-US" dirty="0" smtClean="0">
                <a:solidFill>
                  <a:srgbClr val="FF0000"/>
                </a:solidFill>
              </a:rPr>
              <a:t>shall consider environmental impact </a:t>
            </a:r>
            <a:r>
              <a:rPr lang="en-US" dirty="0" smtClean="0"/>
              <a:t>in the performance of their professional duties.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 to Codes</a:t>
            </a:r>
            <a:endParaRPr lang="en-US" dirty="0"/>
          </a:p>
        </p:txBody>
      </p:sp>
      <p:sp>
        <p:nvSpPr>
          <p:cNvPr id="3" name="Content Placeholder 2"/>
          <p:cNvSpPr>
            <a:spLocks noGrp="1"/>
          </p:cNvSpPr>
          <p:nvPr>
            <p:ph sz="quarter" idx="1"/>
          </p:nvPr>
        </p:nvSpPr>
        <p:spPr/>
        <p:txBody>
          <a:bodyPr/>
          <a:lstStyle/>
          <a:p>
            <a:r>
              <a:rPr lang="en-US" dirty="0" smtClean="0"/>
              <a:t>Few practicing engineers are members of professional societies. </a:t>
            </a:r>
          </a:p>
          <a:p>
            <a:r>
              <a:rPr lang="en-US" dirty="0" smtClean="0"/>
              <a:t>Many are not aware of the existence of the society’s codes.</a:t>
            </a:r>
          </a:p>
          <a:p>
            <a:r>
              <a:rPr lang="en-US" dirty="0" smtClean="0"/>
              <a:t>Consultation of the code is rare.</a:t>
            </a:r>
          </a:p>
          <a:p>
            <a:r>
              <a:rPr lang="en-US" dirty="0" smtClean="0"/>
              <a:t>Codes can be coercive (Stick or Carrot).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code of Ethics is not…</a:t>
            </a:r>
            <a:endParaRPr lang="en-US" dirty="0"/>
          </a:p>
        </p:txBody>
      </p:sp>
      <p:sp>
        <p:nvSpPr>
          <p:cNvPr id="3" name="Content Placeholder 2"/>
          <p:cNvSpPr>
            <a:spLocks noGrp="1"/>
          </p:cNvSpPr>
          <p:nvPr>
            <p:ph sz="quarter" idx="1"/>
          </p:nvPr>
        </p:nvSpPr>
        <p:spPr/>
        <p:txBody>
          <a:bodyPr/>
          <a:lstStyle/>
          <a:p>
            <a:r>
              <a:rPr lang="en-US" dirty="0"/>
              <a:t>A</a:t>
            </a:r>
            <a:r>
              <a:rPr lang="en-US" dirty="0" smtClean="0"/>
              <a:t> </a:t>
            </a:r>
            <a:r>
              <a:rPr lang="en-US" dirty="0" smtClean="0"/>
              <a:t>recipe for ethical </a:t>
            </a:r>
            <a:r>
              <a:rPr lang="en-US" dirty="0" err="1" smtClean="0"/>
              <a:t>behaviour</a:t>
            </a:r>
            <a:endParaRPr lang="en-US" dirty="0" smtClean="0"/>
          </a:p>
          <a:p>
            <a:r>
              <a:rPr lang="en-US" dirty="0"/>
              <a:t>A</a:t>
            </a:r>
            <a:r>
              <a:rPr lang="en-US" dirty="0" smtClean="0"/>
              <a:t> </a:t>
            </a:r>
            <a:r>
              <a:rPr lang="en-US" dirty="0" smtClean="0"/>
              <a:t>substitute for sound judgement </a:t>
            </a:r>
          </a:p>
          <a:p>
            <a:r>
              <a:rPr lang="en-US" dirty="0"/>
              <a:t>A</a:t>
            </a:r>
            <a:r>
              <a:rPr lang="en-US" dirty="0" smtClean="0"/>
              <a:t> </a:t>
            </a:r>
            <a:r>
              <a:rPr lang="en-US" dirty="0" smtClean="0"/>
              <a:t>legal document </a:t>
            </a:r>
          </a:p>
          <a:p>
            <a:r>
              <a:rPr lang="en-US" dirty="0" smtClean="0"/>
              <a:t>Doesn’t create new moral or ethical principles </a:t>
            </a:r>
          </a:p>
          <a:p>
            <a:r>
              <a:rPr lang="en-US" dirty="0" smtClean="0"/>
              <a:t>A code helps the engineer </a:t>
            </a:r>
            <a:r>
              <a:rPr lang="en-US" dirty="0" smtClean="0">
                <a:solidFill>
                  <a:srgbClr val="FF0000"/>
                </a:solidFill>
              </a:rPr>
              <a:t>to apply moral principles to the unique situations encountered in professional practice.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Virtues/Moral Principles expected of Engineers</a:t>
            </a: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Public-spirited virtues</a:t>
            </a:r>
            <a:r>
              <a:rPr lang="en-US" dirty="0" smtClean="0"/>
              <a:t>: Doing no harm, Promoting public safety, health, and welfare, Generosity, Justice within corporations</a:t>
            </a:r>
          </a:p>
          <a:p>
            <a:r>
              <a:rPr lang="en-US" dirty="0" smtClean="0">
                <a:solidFill>
                  <a:srgbClr val="FF0000"/>
                </a:solidFill>
              </a:rPr>
              <a:t>Proficiency Virtues</a:t>
            </a:r>
            <a:r>
              <a:rPr lang="en-US" dirty="0" smtClean="0"/>
              <a:t>: Competence, Diligence, Creativity</a:t>
            </a:r>
          </a:p>
          <a:p>
            <a:r>
              <a:rPr lang="en-US" dirty="0" smtClean="0">
                <a:solidFill>
                  <a:srgbClr val="FF0000"/>
                </a:solidFill>
              </a:rPr>
              <a:t>Teamwork Virtues</a:t>
            </a:r>
            <a:r>
              <a:rPr lang="en-US" dirty="0" smtClean="0"/>
              <a:t>: Collegiality, Cooperativeness, Loyalty and respect, leadership qualities</a:t>
            </a:r>
          </a:p>
          <a:p>
            <a:r>
              <a:rPr lang="en-US" dirty="0" smtClean="0">
                <a:solidFill>
                  <a:srgbClr val="FF0000"/>
                </a:solidFill>
              </a:rPr>
              <a:t>Self-Governance virtues</a:t>
            </a:r>
            <a:r>
              <a:rPr lang="en-US" dirty="0" smtClean="0"/>
              <a:t>: Self-understanding and good moral judgement called practical wisdom, courage, self-discipline, perseverance, fidelity to commitments, self-respect, and integrity, honesty and trustworthiness</a:t>
            </a:r>
            <a:endParaRPr lang="en-US" dirty="0"/>
          </a:p>
        </p:txBody>
      </p:sp>
    </p:spTree>
    <p:extLst>
      <p:ext uri="{BB962C8B-B14F-4D97-AF65-F5344CB8AC3E}">
        <p14:creationId xmlns:p14="http://schemas.microsoft.com/office/powerpoint/2010/main" val="2961780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Models </a:t>
            </a:r>
            <a:r>
              <a:rPr lang="en-US" sz="3600" dirty="0" smtClean="0"/>
              <a:t> </a:t>
            </a:r>
            <a:r>
              <a:rPr lang="en-US" sz="3600" dirty="0" smtClean="0"/>
              <a:t>of Professional Societies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Social Contract Model</a:t>
            </a:r>
            <a:r>
              <a:rPr lang="en-US" dirty="0" smtClean="0"/>
              <a:t>- It views professional societies as being set up primarily to further the public good.</a:t>
            </a:r>
          </a:p>
          <a:p>
            <a:r>
              <a:rPr lang="en-US" dirty="0" smtClean="0">
                <a:solidFill>
                  <a:srgbClr val="FF0000"/>
                </a:solidFill>
              </a:rPr>
              <a:t>Business Model </a:t>
            </a:r>
            <a:r>
              <a:rPr lang="en-US" dirty="0" smtClean="0"/>
              <a:t>– Professional societies function as a means for furthering the economic advantage of the members.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Internal Conflict</a:t>
            </a:r>
            <a:endParaRPr lang="en-US" dirty="0"/>
          </a:p>
        </p:txBody>
      </p:sp>
      <p:sp>
        <p:nvSpPr>
          <p:cNvPr id="3" name="Content Placeholder 2"/>
          <p:cNvSpPr>
            <a:spLocks noGrp="1"/>
          </p:cNvSpPr>
          <p:nvPr>
            <p:ph sz="quarter" idx="1"/>
          </p:nvPr>
        </p:nvSpPr>
        <p:spPr/>
        <p:txBody>
          <a:bodyPr/>
          <a:lstStyle/>
          <a:p>
            <a:r>
              <a:rPr lang="en-US" dirty="0" smtClean="0"/>
              <a:t>An employer asks or even orders an engineer to implement a design that the engineer feels will be unsafe. It is made clear that the engineer’s job is at stake if he doesn’t  do as instructed.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Codes and Professional Societies Protect Employees</a:t>
            </a:r>
            <a:endParaRPr lang="en-US" dirty="0"/>
          </a:p>
        </p:txBody>
      </p:sp>
      <p:sp>
        <p:nvSpPr>
          <p:cNvPr id="3" name="Content Placeholder 2"/>
          <p:cNvSpPr>
            <a:spLocks noGrp="1"/>
          </p:cNvSpPr>
          <p:nvPr>
            <p:ph sz="quarter" idx="1"/>
          </p:nvPr>
        </p:nvSpPr>
        <p:spPr/>
        <p:txBody>
          <a:bodyPr/>
          <a:lstStyle/>
          <a:p>
            <a:r>
              <a:rPr lang="en-US" dirty="0" smtClean="0"/>
              <a:t>Code  of the professional societies may be used by the employee as ammunition against an employer who asks him to engage in unethical act. </a:t>
            </a:r>
          </a:p>
          <a:p>
            <a:r>
              <a:rPr lang="en-US" dirty="0" smtClean="0"/>
              <a:t>E.g.- Bay Area Rapid Transit (BART) organization and action of IEEE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a:t>
            </a:r>
            <a:r>
              <a:rPr lang="en-US" dirty="0" smtClean="0"/>
              <a:t>Codes of Ethics</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a:buFont typeface="+mj-lt"/>
              <a:buAutoNum type="arabicPeriod"/>
            </a:pPr>
            <a:r>
              <a:rPr lang="en-US" dirty="0" smtClean="0"/>
              <a:t>More coercive</a:t>
            </a:r>
          </a:p>
          <a:p>
            <a:pPr marL="514350" indent="-514350">
              <a:buFont typeface="+mj-lt"/>
              <a:buAutoNum type="arabicPeriod"/>
            </a:pPr>
            <a:r>
              <a:rPr lang="en-US" dirty="0" smtClean="0"/>
              <a:t>Longer and more detailed</a:t>
            </a:r>
          </a:p>
          <a:p>
            <a:pPr marL="514350" indent="-514350">
              <a:buFont typeface="+mj-lt"/>
              <a:buAutoNum type="arabicPeriod"/>
            </a:pPr>
            <a:r>
              <a:rPr lang="en-US" dirty="0" smtClean="0"/>
              <a:t>Corporate codes (company policies on business practices, relationship with suppliers, relationship with government agencies, compliance with government regulations, health and safety issues, issues related to environmental protection, sexual harassment, diversity and racial tolerance etc.) </a:t>
            </a:r>
            <a:endParaRPr lang="en-US" dirty="0" smtClean="0"/>
          </a:p>
          <a:p>
            <a:pPr marL="514350" lvl="0" indent="-514350">
              <a:buClr>
                <a:srgbClr val="D34817"/>
              </a:buClr>
              <a:buFont typeface="+mj-lt"/>
              <a:buAutoNum type="arabicPeriod"/>
            </a:pPr>
            <a:r>
              <a:rPr lang="en-US" dirty="0">
                <a:solidFill>
                  <a:prstClr val="black"/>
                </a:solidFill>
              </a:rPr>
              <a:t>To help establish a strong corporate ethics culture </a:t>
            </a:r>
          </a:p>
          <a:p>
            <a:pPr marL="514350" lvl="0" indent="-514350">
              <a:buClr>
                <a:srgbClr val="D34817"/>
              </a:buClr>
              <a:buFont typeface="+mj-lt"/>
              <a:buAutoNum type="arabicPeriod"/>
            </a:pPr>
            <a:r>
              <a:rPr lang="en-US" dirty="0">
                <a:solidFill>
                  <a:prstClr val="black"/>
                </a:solidFill>
              </a:rPr>
              <a:t>Provides ready access to guidelines and policies of the corporation </a:t>
            </a:r>
          </a:p>
          <a:p>
            <a:pPr marL="514350" lvl="0" indent="-514350">
              <a:buClr>
                <a:srgbClr val="D34817"/>
              </a:buClr>
              <a:buFont typeface="+mj-lt"/>
              <a:buAutoNum type="arabicPeriod"/>
            </a:pPr>
            <a:r>
              <a:rPr lang="en-US" dirty="0">
                <a:solidFill>
                  <a:prstClr val="black"/>
                </a:solidFill>
              </a:rPr>
              <a:t>Cannot cover  all possible situations </a:t>
            </a:r>
          </a:p>
          <a:p>
            <a:pPr marL="514350" lvl="0" indent="-514350">
              <a:buClr>
                <a:srgbClr val="D34817"/>
              </a:buClr>
              <a:buFont typeface="+mj-lt"/>
              <a:buAutoNum type="arabicPeriod"/>
            </a:pPr>
            <a:r>
              <a:rPr lang="en-US" dirty="0">
                <a:solidFill>
                  <a:prstClr val="black"/>
                </a:solidFill>
              </a:rPr>
              <a:t>No substitute for good judgment</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sz="quarter" idx="1"/>
          </p:nvPr>
        </p:nvSpPr>
        <p:spPr/>
        <p:txBody>
          <a:bodyPr/>
          <a:lstStyle/>
          <a:p>
            <a:r>
              <a:rPr lang="en-US" dirty="0" smtClean="0"/>
              <a:t>All slides are adapted from </a:t>
            </a:r>
            <a:r>
              <a:rPr lang="en-US" i="1" dirty="0" smtClean="0"/>
              <a:t>Engineering Ethics </a:t>
            </a:r>
            <a:r>
              <a:rPr lang="en-US" dirty="0" smtClean="0"/>
              <a:t>by Charles B. </a:t>
            </a:r>
            <a:r>
              <a:rPr lang="en-US" dirty="0" err="1" smtClean="0"/>
              <a:t>Fleddermann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Job/Occupation Vs </a:t>
            </a:r>
            <a:r>
              <a:rPr lang="en-US" dirty="0" smtClean="0"/>
              <a:t>Professionalism</a:t>
            </a:r>
            <a:endParaRPr lang="en-US" dirty="0"/>
          </a:p>
        </p:txBody>
      </p:sp>
      <p:sp>
        <p:nvSpPr>
          <p:cNvPr id="3" name="Content Placeholder 2"/>
          <p:cNvSpPr>
            <a:spLocks noGrp="1"/>
          </p:cNvSpPr>
          <p:nvPr>
            <p:ph sz="quarter" idx="1"/>
          </p:nvPr>
        </p:nvSpPr>
        <p:spPr/>
        <p:txBody>
          <a:bodyPr/>
          <a:lstStyle/>
          <a:p>
            <a:r>
              <a:rPr lang="en-US" dirty="0" smtClean="0"/>
              <a:t>Job, Occupation, Profession </a:t>
            </a:r>
          </a:p>
          <a:p>
            <a:r>
              <a:rPr lang="en-US" dirty="0" smtClean="0"/>
              <a:t>Professional </a:t>
            </a:r>
            <a:r>
              <a:rPr lang="en-US" dirty="0" smtClean="0"/>
              <a:t>Athlete/Professional Carpenter Vs Engineer/ Doctor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a Profession</a:t>
            </a:r>
            <a:endParaRPr lang="en-US" dirty="0"/>
          </a:p>
        </p:txBody>
      </p:sp>
      <p:sp>
        <p:nvSpPr>
          <p:cNvPr id="3" name="Content Placeholder 2"/>
          <p:cNvSpPr>
            <a:spLocks noGrp="1"/>
          </p:cNvSpPr>
          <p:nvPr>
            <p:ph sz="quarter" idx="1"/>
          </p:nvPr>
        </p:nvSpPr>
        <p:spPr/>
        <p:txBody>
          <a:bodyPr>
            <a:normAutofit/>
          </a:bodyPr>
          <a:lstStyle/>
          <a:p>
            <a:r>
              <a:rPr lang="en-US" dirty="0" smtClean="0"/>
              <a:t>Work that requires </a:t>
            </a:r>
            <a:r>
              <a:rPr lang="en-US" dirty="0" smtClean="0">
                <a:solidFill>
                  <a:srgbClr val="FF0000"/>
                </a:solidFill>
              </a:rPr>
              <a:t>sophisticated skills</a:t>
            </a:r>
            <a:r>
              <a:rPr lang="en-US" dirty="0" smtClean="0"/>
              <a:t>, the use of </a:t>
            </a:r>
            <a:r>
              <a:rPr lang="en-US" dirty="0" smtClean="0">
                <a:solidFill>
                  <a:srgbClr val="FF0000"/>
                </a:solidFill>
              </a:rPr>
              <a:t>judgment</a:t>
            </a:r>
            <a:r>
              <a:rPr lang="en-US" dirty="0" smtClean="0"/>
              <a:t>, and the exercise of </a:t>
            </a:r>
            <a:r>
              <a:rPr lang="en-US" dirty="0" smtClean="0">
                <a:solidFill>
                  <a:srgbClr val="FF0000"/>
                </a:solidFill>
              </a:rPr>
              <a:t>discretion </a:t>
            </a:r>
          </a:p>
          <a:p>
            <a:r>
              <a:rPr lang="en-US" dirty="0" smtClean="0"/>
              <a:t>Work is </a:t>
            </a:r>
            <a:r>
              <a:rPr lang="en-US" dirty="0" smtClean="0">
                <a:solidFill>
                  <a:srgbClr val="FF0000"/>
                </a:solidFill>
              </a:rPr>
              <a:t>not routine </a:t>
            </a:r>
            <a:r>
              <a:rPr lang="en-US" dirty="0" smtClean="0"/>
              <a:t>and is </a:t>
            </a:r>
            <a:r>
              <a:rPr lang="en-US" dirty="0" smtClean="0">
                <a:solidFill>
                  <a:srgbClr val="FF0000"/>
                </a:solidFill>
              </a:rPr>
              <a:t>not mechanized</a:t>
            </a:r>
          </a:p>
          <a:p>
            <a:r>
              <a:rPr lang="en-US" dirty="0" smtClean="0"/>
              <a:t>Requires extensive </a:t>
            </a:r>
            <a:r>
              <a:rPr lang="en-US" dirty="0" smtClean="0">
                <a:solidFill>
                  <a:srgbClr val="FF0000"/>
                </a:solidFill>
              </a:rPr>
              <a:t>formal education </a:t>
            </a:r>
          </a:p>
          <a:p>
            <a:r>
              <a:rPr lang="en-US" dirty="0" smtClean="0">
                <a:solidFill>
                  <a:srgbClr val="FF0000"/>
                </a:solidFill>
              </a:rPr>
              <a:t>Members of </a:t>
            </a:r>
            <a:r>
              <a:rPr lang="en-US" dirty="0" smtClean="0">
                <a:solidFill>
                  <a:srgbClr val="FF0000"/>
                </a:solidFill>
              </a:rPr>
              <a:t>Professional Societies</a:t>
            </a:r>
            <a:r>
              <a:rPr lang="en-US" dirty="0" smtClean="0"/>
              <a:t> </a:t>
            </a:r>
            <a:r>
              <a:rPr lang="en-US" dirty="0" smtClean="0"/>
              <a:t>or organizations that are controlled by members of the profession </a:t>
            </a:r>
          </a:p>
          <a:p>
            <a:r>
              <a:rPr lang="en-US" dirty="0" smtClean="0"/>
              <a:t>Significant </a:t>
            </a:r>
            <a:r>
              <a:rPr lang="en-US" dirty="0" smtClean="0">
                <a:solidFill>
                  <a:srgbClr val="FF0000"/>
                </a:solidFill>
              </a:rPr>
              <a:t>public good </a:t>
            </a:r>
            <a:r>
              <a:rPr lang="en-US" dirty="0" smtClean="0"/>
              <a:t>results from the practice of the profession</a:t>
            </a:r>
          </a:p>
          <a:p>
            <a:r>
              <a:rPr lang="en-US" dirty="0" smtClean="0"/>
              <a:t>E.g.- Carpentry, Athletics, Medicine, Law</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Codes of </a:t>
            </a:r>
            <a:r>
              <a:rPr lang="en-US" dirty="0" smtClean="0"/>
              <a:t>Ethics of Professional Societies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a:t>
            </a:r>
            <a:r>
              <a:rPr lang="en-US" dirty="0" smtClean="0">
                <a:solidFill>
                  <a:srgbClr val="FF0000"/>
                </a:solidFill>
              </a:rPr>
              <a:t>framework</a:t>
            </a:r>
            <a:r>
              <a:rPr lang="en-US" dirty="0" smtClean="0"/>
              <a:t> for ethical judgment for a </a:t>
            </a:r>
            <a:r>
              <a:rPr lang="en-US" dirty="0" smtClean="0"/>
              <a:t>professional. </a:t>
            </a:r>
            <a:endParaRPr lang="en-US" dirty="0" smtClean="0"/>
          </a:p>
          <a:p>
            <a:r>
              <a:rPr lang="en-US" dirty="0" smtClean="0"/>
              <a:t>A commitment to ethical </a:t>
            </a:r>
            <a:r>
              <a:rPr lang="en-US" dirty="0" smtClean="0"/>
              <a:t>conduct. </a:t>
            </a:r>
            <a:endParaRPr lang="en-US" dirty="0" smtClean="0"/>
          </a:p>
          <a:p>
            <a:r>
              <a:rPr lang="en-US" dirty="0" smtClean="0"/>
              <a:t>It provides a little backup for an individual who is being pressured by a superior to behave unethically.</a:t>
            </a:r>
          </a:p>
          <a:p>
            <a:r>
              <a:rPr lang="en-US" dirty="0" smtClean="0"/>
              <a:t>Reiterate principles and standards that are already accepted  as responsible engineering practice. </a:t>
            </a:r>
          </a:p>
          <a:p>
            <a:r>
              <a:rPr lang="en-US" dirty="0" smtClean="0"/>
              <a:t>Defines the </a:t>
            </a:r>
            <a:r>
              <a:rPr lang="en-US" dirty="0" smtClean="0">
                <a:solidFill>
                  <a:srgbClr val="FF0000"/>
                </a:solidFill>
              </a:rPr>
              <a:t>roles and responsibilities </a:t>
            </a:r>
            <a:r>
              <a:rPr lang="en-US" dirty="0" smtClean="0"/>
              <a:t>of professionals</a:t>
            </a:r>
            <a:r>
              <a:rPr lang="en-US" dirty="0" smtClean="0"/>
              <a:t>.</a:t>
            </a:r>
          </a:p>
          <a:p>
            <a:pPr lvl="0">
              <a:buClr>
                <a:srgbClr val="D34817"/>
              </a:buClr>
            </a:pPr>
            <a:r>
              <a:rPr lang="en-US" dirty="0">
                <a:solidFill>
                  <a:prstClr val="black"/>
                </a:solidFill>
              </a:rPr>
              <a:t>Creates an environment for ethical </a:t>
            </a:r>
            <a:r>
              <a:rPr lang="en-US" dirty="0" smtClean="0">
                <a:solidFill>
                  <a:prstClr val="black"/>
                </a:solidFill>
              </a:rPr>
              <a:t>behavior.</a:t>
            </a:r>
            <a:endParaRPr lang="en-US" dirty="0">
              <a:solidFill>
                <a:prstClr val="black"/>
              </a:solidFill>
            </a:endParaRPr>
          </a:p>
          <a:p>
            <a:pPr lvl="0">
              <a:buClr>
                <a:srgbClr val="D34817"/>
              </a:buClr>
            </a:pPr>
            <a:r>
              <a:rPr lang="en-US" dirty="0">
                <a:solidFill>
                  <a:prstClr val="black"/>
                </a:solidFill>
              </a:rPr>
              <a:t>It indicates that the profession is seriously concerned about responsible  professional </a:t>
            </a:r>
            <a:r>
              <a:rPr lang="en-US" dirty="0" smtClean="0">
                <a:solidFill>
                  <a:prstClr val="black"/>
                </a:solidFill>
              </a:rPr>
              <a:t>behavior. </a:t>
            </a:r>
            <a:endParaRPr lang="en-US" dirty="0">
              <a:solidFill>
                <a:prstClr val="black"/>
              </a:solidFill>
            </a:endParaRPr>
          </a:p>
          <a:p>
            <a:pPr lvl="0">
              <a:buClr>
                <a:srgbClr val="D34817"/>
              </a:buClr>
            </a:pPr>
            <a:r>
              <a:rPr lang="en-US" dirty="0">
                <a:solidFill>
                  <a:prstClr val="black"/>
                </a:solidFill>
              </a:rPr>
              <a:t>A code of ethics should not be used as ‘window dressing’.</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 of Engineering Societies</a:t>
            </a:r>
            <a:endParaRPr lang="en-US" dirty="0"/>
          </a:p>
        </p:txBody>
      </p:sp>
      <p:sp>
        <p:nvSpPr>
          <p:cNvPr id="3" name="Content Placeholder 2"/>
          <p:cNvSpPr>
            <a:spLocks noGrp="1"/>
          </p:cNvSpPr>
          <p:nvPr>
            <p:ph sz="quarter" idx="1"/>
          </p:nvPr>
        </p:nvSpPr>
        <p:spPr/>
        <p:txBody>
          <a:bodyPr>
            <a:normAutofit/>
          </a:bodyPr>
          <a:lstStyle/>
          <a:p>
            <a:r>
              <a:rPr lang="en-US" dirty="0" smtClean="0"/>
              <a:t>Early codes </a:t>
            </a:r>
            <a:r>
              <a:rPr lang="en-US" dirty="0" smtClean="0">
                <a:solidFill>
                  <a:srgbClr val="FF0000"/>
                </a:solidFill>
              </a:rPr>
              <a:t>forbid advertising of services or prohibit competitive bidding by engineers </a:t>
            </a:r>
            <a:r>
              <a:rPr lang="en-US" dirty="0" smtClean="0"/>
              <a:t>for design projects.</a:t>
            </a:r>
          </a:p>
          <a:p>
            <a:r>
              <a:rPr lang="en-US" dirty="0" smtClean="0"/>
              <a:t>Spelled out duties that engineers had towards the  employers.</a:t>
            </a:r>
          </a:p>
          <a:p>
            <a:r>
              <a:rPr lang="en-US" dirty="0" smtClean="0"/>
              <a:t>Now a days most codes </a:t>
            </a:r>
            <a:r>
              <a:rPr lang="en-US" dirty="0" smtClean="0">
                <a:solidFill>
                  <a:srgbClr val="FF0000"/>
                </a:solidFill>
              </a:rPr>
              <a:t>emphasize commitments to safety, public health, and even environment protection </a:t>
            </a:r>
            <a:r>
              <a:rPr lang="en-US" dirty="0" smtClean="0"/>
              <a:t>as the most important duties of the engineering  employees.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Societies</a:t>
            </a:r>
            <a:endParaRPr lang="en-US" dirty="0"/>
          </a:p>
        </p:txBody>
      </p:sp>
      <p:sp>
        <p:nvSpPr>
          <p:cNvPr id="3" name="Content Placeholder 2"/>
          <p:cNvSpPr>
            <a:spLocks noGrp="1"/>
          </p:cNvSpPr>
          <p:nvPr>
            <p:ph sz="quarter" idx="1"/>
          </p:nvPr>
        </p:nvSpPr>
        <p:spPr/>
        <p:txBody>
          <a:bodyPr/>
          <a:lstStyle/>
          <a:p>
            <a:r>
              <a:rPr lang="en-US" dirty="0" smtClean="0"/>
              <a:t>IEEE: The Institute of Electrical and Electronics Engineers</a:t>
            </a:r>
          </a:p>
          <a:p>
            <a:r>
              <a:rPr lang="en-US" dirty="0" smtClean="0"/>
              <a:t>ASME: American Society of Mechanical Engineers </a:t>
            </a:r>
          </a:p>
          <a:p>
            <a:r>
              <a:rPr lang="en-US" dirty="0" smtClean="0"/>
              <a:t>ACM: Association of Computing Machinery</a:t>
            </a:r>
          </a:p>
          <a:p>
            <a:r>
              <a:rPr lang="en-US" dirty="0" smtClean="0"/>
              <a:t>ASCE: American Society of Civil Engineers</a:t>
            </a:r>
          </a:p>
          <a:p>
            <a:r>
              <a:rPr lang="en-US" dirty="0" err="1" smtClean="0"/>
              <a:t>AIChE</a:t>
            </a:r>
            <a:r>
              <a:rPr lang="en-US" dirty="0" smtClean="0"/>
              <a:t>: American Institute of Chemical Engineers</a:t>
            </a:r>
          </a:p>
          <a:p>
            <a:r>
              <a:rPr lang="en-US" dirty="0" smtClean="0"/>
              <a:t>NSPE: National Society of Professional Engineers</a:t>
            </a:r>
            <a:endParaRPr lang="en-US" dirty="0"/>
          </a:p>
        </p:txBody>
      </p:sp>
    </p:spTree>
    <p:extLst>
      <p:ext uri="{BB962C8B-B14F-4D97-AF65-F5344CB8AC3E}">
        <p14:creationId xmlns:p14="http://schemas.microsoft.com/office/powerpoint/2010/main" val="4013478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IEEE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We, the members of the IEEE, in recognition of the importance of our technologies in affecting the quality of life throughout the world, and in accepting a personal obligation to our profession, its members and the communities we serve, do hereby commit ourselves to the highest ethical and professional conduct and agree:</a:t>
            </a:r>
          </a:p>
          <a:p>
            <a:pPr>
              <a:buNone/>
            </a:pPr>
            <a:r>
              <a:rPr lang="en-US" dirty="0" smtClean="0"/>
              <a:t>	1. to accept responsibility in making decisions consistent with the </a:t>
            </a:r>
            <a:r>
              <a:rPr lang="en-US" dirty="0" smtClean="0">
                <a:solidFill>
                  <a:srgbClr val="FF0000"/>
                </a:solidFill>
              </a:rPr>
              <a:t>safety, health, and welfare of the public, and to disclose promptly factors that might endanger the public or the environment;</a:t>
            </a:r>
            <a:r>
              <a:rPr lang="en-US" dirty="0" smtClean="0"/>
              <a:t> </a:t>
            </a:r>
          </a:p>
          <a:p>
            <a:pPr>
              <a:buNone/>
            </a:pPr>
            <a:r>
              <a:rPr lang="en-US" dirty="0" smtClean="0"/>
              <a:t>	2. </a:t>
            </a:r>
            <a:r>
              <a:rPr lang="en-US" dirty="0" smtClean="0">
                <a:solidFill>
                  <a:srgbClr val="FF0000"/>
                </a:solidFill>
              </a:rPr>
              <a:t>to avoid real or perceived conflicts of interest </a:t>
            </a:r>
            <a:r>
              <a:rPr lang="en-US" dirty="0" smtClean="0"/>
              <a:t>whenever possible, and to disclose them to affected parties when they do exist; </a:t>
            </a:r>
          </a:p>
          <a:p>
            <a:pPr>
              <a:buNone/>
            </a:pPr>
            <a:r>
              <a:rPr lang="en-US" dirty="0" smtClean="0"/>
              <a:t>	3. </a:t>
            </a:r>
            <a:r>
              <a:rPr lang="en-US" dirty="0" smtClean="0">
                <a:solidFill>
                  <a:srgbClr val="FF0000"/>
                </a:solidFill>
              </a:rPr>
              <a:t>to be honest</a:t>
            </a:r>
            <a:r>
              <a:rPr lang="en-US" dirty="0" smtClean="0"/>
              <a:t> and realistic in stating claims or estimates based on available data;  </a:t>
            </a:r>
          </a:p>
          <a:p>
            <a:pPr>
              <a:buNone/>
            </a:pPr>
            <a:r>
              <a:rPr lang="en-US" dirty="0" smtClean="0"/>
              <a:t>	</a:t>
            </a:r>
            <a:r>
              <a:rPr lang="en-US" dirty="0" smtClean="0">
                <a:solidFill>
                  <a:srgbClr val="FF0000"/>
                </a:solidFill>
              </a:rPr>
              <a:t>4.to reject bribery </a:t>
            </a:r>
            <a:r>
              <a:rPr lang="en-US" dirty="0" smtClean="0"/>
              <a:t>in all its forms;  </a:t>
            </a:r>
          </a:p>
          <a:p>
            <a:pPr>
              <a:buNone/>
            </a:pPr>
            <a:r>
              <a:rPr lang="en-US" dirty="0" smtClean="0"/>
              <a:t>	5. to </a:t>
            </a:r>
            <a:r>
              <a:rPr lang="en-US" dirty="0" smtClean="0">
                <a:solidFill>
                  <a:srgbClr val="FF0000"/>
                </a:solidFill>
              </a:rPr>
              <a:t>improve the understanding of technology</a:t>
            </a:r>
            <a:r>
              <a:rPr lang="en-US" dirty="0" smtClean="0"/>
              <a:t>; its appropriate application, and potential consequences;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IEEE</a:t>
            </a:r>
            <a:endParaRPr lang="en-US" dirty="0"/>
          </a:p>
        </p:txBody>
      </p:sp>
      <p:sp>
        <p:nvSpPr>
          <p:cNvPr id="3" name="Content Placeholder 2"/>
          <p:cNvSpPr>
            <a:spLocks noGrp="1"/>
          </p:cNvSpPr>
          <p:nvPr>
            <p:ph sz="quarter" idx="1"/>
          </p:nvPr>
        </p:nvSpPr>
        <p:spPr/>
        <p:txBody>
          <a:bodyPr>
            <a:normAutofit fontScale="85000" lnSpcReduction="10000"/>
          </a:bodyPr>
          <a:lstStyle/>
          <a:p>
            <a:pPr>
              <a:buNone/>
            </a:pPr>
            <a:r>
              <a:rPr lang="en-US" dirty="0" smtClean="0"/>
              <a:t>	6. to maintain and improve our </a:t>
            </a:r>
            <a:r>
              <a:rPr lang="en-US" dirty="0" smtClean="0">
                <a:solidFill>
                  <a:srgbClr val="FF0000"/>
                </a:solidFill>
              </a:rPr>
              <a:t>technical competence </a:t>
            </a:r>
            <a:r>
              <a:rPr lang="en-US" dirty="0" smtClean="0"/>
              <a:t>and to undertake technological tasks for others only if qualified by training or experience, or after full disclosure of pertinent limitations; </a:t>
            </a:r>
          </a:p>
          <a:p>
            <a:pPr>
              <a:buNone/>
            </a:pPr>
            <a:r>
              <a:rPr lang="en-US" dirty="0" smtClean="0"/>
              <a:t>	7. to seek, accept, and </a:t>
            </a:r>
            <a:r>
              <a:rPr lang="en-US" dirty="0" smtClean="0">
                <a:solidFill>
                  <a:srgbClr val="FF0000"/>
                </a:solidFill>
              </a:rPr>
              <a:t>offer honest criticism of technical work</a:t>
            </a:r>
            <a:r>
              <a:rPr lang="en-US" dirty="0" smtClean="0"/>
              <a:t>, to acknowledge and correct errors, and to credit properly the contributions of others;  </a:t>
            </a:r>
          </a:p>
          <a:p>
            <a:pPr>
              <a:buNone/>
            </a:pPr>
            <a:r>
              <a:rPr lang="en-US" dirty="0" smtClean="0"/>
              <a:t>	8. to treat fairly all persons and to </a:t>
            </a:r>
            <a:r>
              <a:rPr lang="en-US" dirty="0" smtClean="0">
                <a:solidFill>
                  <a:srgbClr val="FF0000"/>
                </a:solidFill>
              </a:rPr>
              <a:t>not engage in acts of discrimination </a:t>
            </a:r>
            <a:r>
              <a:rPr lang="en-US" dirty="0" smtClean="0"/>
              <a:t>based on race, religion, gender, disability, age, national origin, sexual orientation, gender identity, or gender expression; </a:t>
            </a:r>
          </a:p>
          <a:p>
            <a:pPr>
              <a:buNone/>
            </a:pPr>
            <a:r>
              <a:rPr lang="en-US" dirty="0" smtClean="0"/>
              <a:t>	9.to </a:t>
            </a:r>
            <a:r>
              <a:rPr lang="en-US" dirty="0" smtClean="0">
                <a:solidFill>
                  <a:srgbClr val="FF0000"/>
                </a:solidFill>
              </a:rPr>
              <a:t>avoid injuring others</a:t>
            </a:r>
            <a:r>
              <a:rPr lang="en-US" dirty="0" smtClean="0"/>
              <a:t>, their property, reputation, or employment by false or malicious action;  </a:t>
            </a:r>
          </a:p>
          <a:p>
            <a:pPr>
              <a:buNone/>
            </a:pPr>
            <a:r>
              <a:rPr lang="en-US" dirty="0" smtClean="0"/>
              <a:t>	10. </a:t>
            </a:r>
            <a:r>
              <a:rPr lang="en-US" dirty="0" smtClean="0">
                <a:solidFill>
                  <a:srgbClr val="FF0000"/>
                </a:solidFill>
              </a:rPr>
              <a:t>to assist colleagues and co-workers in their professional development </a:t>
            </a:r>
            <a:r>
              <a:rPr lang="en-US" dirty="0" smtClean="0"/>
              <a:t>and to support them in following this code of ethics.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ACM</a:t>
            </a:r>
            <a:endParaRPr lang="en-US" dirty="0"/>
          </a:p>
        </p:txBody>
      </p:sp>
      <p:sp>
        <p:nvSpPr>
          <p:cNvPr id="3" name="Content Placeholder 2"/>
          <p:cNvSpPr>
            <a:spLocks noGrp="1"/>
          </p:cNvSpPr>
          <p:nvPr>
            <p:ph sz="quarter" idx="1"/>
          </p:nvPr>
        </p:nvSpPr>
        <p:spPr/>
        <p:txBody>
          <a:bodyPr>
            <a:normAutofit fontScale="77500" lnSpcReduction="20000"/>
          </a:bodyPr>
          <a:lstStyle/>
          <a:p>
            <a:r>
              <a:rPr lang="en-US" i="1" dirty="0" smtClean="0"/>
              <a:t>Software engineers shall commit themselves to making the analysis, specification, design, development, testing and maintenance of software a beneficial and respected profession. In accordance with their commitment to the </a:t>
            </a:r>
            <a:r>
              <a:rPr lang="en-US" i="1" dirty="0" smtClean="0">
                <a:solidFill>
                  <a:srgbClr val="FF0000"/>
                </a:solidFill>
              </a:rPr>
              <a:t>health, safety and welfare of the public</a:t>
            </a:r>
            <a:r>
              <a:rPr lang="en-US" i="1" dirty="0" smtClean="0"/>
              <a:t>, software engineers shall adhere to the following Eight Principles:</a:t>
            </a:r>
          </a:p>
          <a:p>
            <a:pPr marL="777240" lvl="1" indent="-457200">
              <a:buFont typeface="+mj-lt"/>
              <a:buAutoNum type="arabicPeriod"/>
            </a:pPr>
            <a:r>
              <a:rPr lang="en-US" b="1" i="1" dirty="0" smtClean="0"/>
              <a:t>Public:</a:t>
            </a:r>
            <a:r>
              <a:rPr lang="en-US" i="1" dirty="0" smtClean="0"/>
              <a:t> Software engineers shall act consistently with the </a:t>
            </a:r>
            <a:r>
              <a:rPr lang="en-US" i="1" dirty="0" smtClean="0">
                <a:solidFill>
                  <a:srgbClr val="FF0000"/>
                </a:solidFill>
              </a:rPr>
              <a:t>public interest</a:t>
            </a:r>
            <a:r>
              <a:rPr lang="en-US" i="1" dirty="0" smtClean="0"/>
              <a:t>.</a:t>
            </a:r>
          </a:p>
          <a:p>
            <a:pPr marL="777240" lvl="1" indent="-457200">
              <a:buFont typeface="+mj-lt"/>
              <a:buAutoNum type="arabicPeriod"/>
            </a:pPr>
            <a:r>
              <a:rPr lang="en-US" b="1" i="1" dirty="0" smtClean="0"/>
              <a:t>Client and Employer:</a:t>
            </a:r>
            <a:r>
              <a:rPr lang="en-US" i="1" dirty="0" smtClean="0"/>
              <a:t> Software engineers shall act in a manner that is in the best interests of their </a:t>
            </a:r>
            <a:r>
              <a:rPr lang="en-US" i="1" dirty="0" smtClean="0">
                <a:solidFill>
                  <a:srgbClr val="FF0000"/>
                </a:solidFill>
              </a:rPr>
              <a:t>client and employer</a:t>
            </a:r>
            <a:r>
              <a:rPr lang="en-US" i="1" dirty="0" smtClean="0"/>
              <a:t>, consistent with the public interest.</a:t>
            </a:r>
          </a:p>
          <a:p>
            <a:pPr marL="777240" lvl="1" indent="-457200">
              <a:buFont typeface="+mj-lt"/>
              <a:buAutoNum type="arabicPeriod"/>
            </a:pPr>
            <a:r>
              <a:rPr lang="en-US" b="1" i="1" dirty="0" smtClean="0"/>
              <a:t>Product:</a:t>
            </a:r>
            <a:r>
              <a:rPr lang="en-US" i="1" dirty="0" smtClean="0"/>
              <a:t> Software engineers shall ensure that their products and related modifications meet the highest professional standards possible.</a:t>
            </a:r>
          </a:p>
          <a:p>
            <a:pPr marL="777240" lvl="1" indent="-457200">
              <a:buFont typeface="+mj-lt"/>
              <a:buAutoNum type="arabicPeriod"/>
            </a:pPr>
            <a:r>
              <a:rPr lang="en-US" b="1" i="1" dirty="0" err="1" smtClean="0"/>
              <a:t>Judgement</a:t>
            </a:r>
            <a:r>
              <a:rPr lang="en-US" b="1" i="1" dirty="0" smtClean="0"/>
              <a:t>:</a:t>
            </a:r>
            <a:r>
              <a:rPr lang="en-US" i="1" dirty="0" smtClean="0"/>
              <a:t> Software engineers shall </a:t>
            </a:r>
            <a:r>
              <a:rPr lang="en-US" i="1" dirty="0" smtClean="0">
                <a:solidFill>
                  <a:srgbClr val="FF0000"/>
                </a:solidFill>
              </a:rPr>
              <a:t>maintain integrity and independence in their professional judgment.</a:t>
            </a:r>
          </a:p>
          <a:p>
            <a:pPr marL="777240" lvl="1" indent="-457200">
              <a:buFont typeface="+mj-lt"/>
              <a:buAutoNum type="arabicPeriod"/>
            </a:pPr>
            <a:r>
              <a:rPr lang="en-US" b="1" i="1" dirty="0" smtClean="0"/>
              <a:t>Management:</a:t>
            </a:r>
            <a:r>
              <a:rPr lang="en-US" i="1" dirty="0" smtClean="0"/>
              <a:t> Software engineering managers and leaders shall subscribe to and promote an </a:t>
            </a:r>
            <a:r>
              <a:rPr lang="en-US" i="1" dirty="0" smtClean="0">
                <a:solidFill>
                  <a:srgbClr val="FF0000"/>
                </a:solidFill>
              </a:rPr>
              <a:t>ethical approach to the management of software development </a:t>
            </a:r>
            <a:r>
              <a:rPr lang="en-US" i="1" dirty="0" smtClean="0"/>
              <a:t>and maintenance.</a:t>
            </a:r>
          </a:p>
          <a:p>
            <a:pPr marL="777240" lvl="1" indent="-457200">
              <a:buFont typeface="+mj-lt"/>
              <a:buAutoNum type="arabicPeriod"/>
            </a:pPr>
            <a:r>
              <a:rPr lang="en-US" b="1" i="1" dirty="0" smtClean="0"/>
              <a:t>Profession:</a:t>
            </a:r>
            <a:r>
              <a:rPr lang="en-US" i="1" dirty="0" smtClean="0"/>
              <a:t> Software engineers shall </a:t>
            </a:r>
            <a:r>
              <a:rPr lang="en-US" i="1" dirty="0" smtClean="0">
                <a:solidFill>
                  <a:srgbClr val="FF0000"/>
                </a:solidFill>
              </a:rPr>
              <a:t>advance the integrity and reputation of the profession consistent with the public interest.</a:t>
            </a:r>
          </a:p>
          <a:p>
            <a:pPr marL="777240" lvl="1" indent="-457200">
              <a:buFont typeface="+mj-lt"/>
              <a:buAutoNum type="arabicPeriod"/>
            </a:pPr>
            <a:r>
              <a:rPr lang="en-US" b="1" i="1" dirty="0" smtClean="0"/>
              <a:t>Colleagues:</a:t>
            </a:r>
            <a:r>
              <a:rPr lang="en-US" i="1" dirty="0" smtClean="0"/>
              <a:t> Software engineers shall be </a:t>
            </a:r>
            <a:r>
              <a:rPr lang="en-US" i="1" dirty="0" smtClean="0">
                <a:solidFill>
                  <a:srgbClr val="FF0000"/>
                </a:solidFill>
              </a:rPr>
              <a:t>fair to and supportive of their colleagues.</a:t>
            </a:r>
          </a:p>
          <a:p>
            <a:endParaRPr lang="en-US"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864</TotalTime>
  <Words>1004</Words>
  <Application>Microsoft Office PowerPoint</Application>
  <PresentationFormat>On-screen Show (4:3)</PresentationFormat>
  <Paragraphs>105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Franklin Gothic Book</vt:lpstr>
      <vt:lpstr>Perpetua</vt:lpstr>
      <vt:lpstr>Wingdings 2</vt:lpstr>
      <vt:lpstr>Equity</vt:lpstr>
      <vt:lpstr>Professionalism &amp; Codes of Ethics</vt:lpstr>
      <vt:lpstr>Job/Occupation Vs Professionalism</vt:lpstr>
      <vt:lpstr>Nature of  a Profession</vt:lpstr>
      <vt:lpstr>Codes of Ethics of Professional Societies</vt:lpstr>
      <vt:lpstr>Codes of Engineering Societies</vt:lpstr>
      <vt:lpstr>Engineering Societies</vt:lpstr>
      <vt:lpstr>Code of IEEE</vt:lpstr>
      <vt:lpstr>Code of IEEE</vt:lpstr>
      <vt:lpstr>Code of ACM</vt:lpstr>
      <vt:lpstr>Code of ASME</vt:lpstr>
      <vt:lpstr>Code of  ASME</vt:lpstr>
      <vt:lpstr>Objections to Codes</vt:lpstr>
      <vt:lpstr>What a code of Ethics is not…</vt:lpstr>
      <vt:lpstr>Virtues/Moral Principles expected of Engineers</vt:lpstr>
      <vt:lpstr>      Models  of Professional Societies </vt:lpstr>
      <vt:lpstr>Resolving Internal Conflict</vt:lpstr>
      <vt:lpstr>Can Codes and Professional Societies Protect Employees</vt:lpstr>
      <vt:lpstr>Corporate Codes of Ethics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Professionalism &amp;Code of Ethics</dc:title>
  <dc:creator>lnmiit</dc:creator>
  <cp:lastModifiedBy>lnmiit</cp:lastModifiedBy>
  <cp:revision>38</cp:revision>
  <cp:lastPrinted>2019-01-24T10:13:52Z</cp:lastPrinted>
  <dcterms:created xsi:type="dcterms:W3CDTF">2006-08-16T00:00:00Z</dcterms:created>
  <dcterms:modified xsi:type="dcterms:W3CDTF">2019-01-24T10:16:28Z</dcterms:modified>
</cp:coreProperties>
</file>