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80" r:id="rId4"/>
    <p:sldId id="275" r:id="rId5"/>
    <p:sldId id="277" r:id="rId6"/>
    <p:sldId id="278" r:id="rId7"/>
    <p:sldId id="279" r:id="rId8"/>
    <p:sldId id="257" r:id="rId9"/>
    <p:sldId id="258" r:id="rId10"/>
    <p:sldId id="259" r:id="rId11"/>
    <p:sldId id="263" r:id="rId12"/>
    <p:sldId id="260" r:id="rId13"/>
    <p:sldId id="261" r:id="rId14"/>
    <p:sldId id="262" r:id="rId15"/>
    <p:sldId id="264" r:id="rId16"/>
    <p:sldId id="265" r:id="rId17"/>
    <p:sldId id="269" r:id="rId18"/>
    <p:sldId id="270" r:id="rId19"/>
    <p:sldId id="271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peter_singer_the_why_and_how_of_effective_altrui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Duties of an Engineer??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Duties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to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Commandment-Treat every human being as a person, never as a mere thing </a:t>
            </a:r>
          </a:p>
          <a:p>
            <a:r>
              <a:rPr lang="en-US" dirty="0" smtClean="0"/>
              <a:t>Avoid use of another as a mere means to one’s own end(e.g. slavery, despotism, exploitation, prostitution, etc.) </a:t>
            </a:r>
          </a:p>
          <a:p>
            <a:endParaRPr lang="en-US" dirty="0" smtClean="0"/>
          </a:p>
          <a:p>
            <a:r>
              <a:rPr lang="en-US" dirty="0" smtClean="0"/>
              <a:t>The only intrinsically good thing is a </a:t>
            </a:r>
            <a:r>
              <a:rPr lang="en-US" b="1" dirty="0" smtClean="0"/>
              <a:t>good will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towards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Commandment- Thou </a:t>
            </a:r>
            <a:r>
              <a:rPr lang="en-US" dirty="0" err="1" smtClean="0"/>
              <a:t>shalt</a:t>
            </a:r>
            <a:r>
              <a:rPr lang="en-US" dirty="0" smtClean="0"/>
              <a:t> not lie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Confirm our actions to our words </a:t>
            </a:r>
            <a:r>
              <a:rPr lang="en-US" dirty="0" smtClean="0"/>
              <a:t>(</a:t>
            </a:r>
            <a:r>
              <a:rPr lang="en-US" dirty="0" err="1" smtClean="0"/>
              <a:t>fulfil</a:t>
            </a:r>
            <a:r>
              <a:rPr lang="en-US" dirty="0" smtClean="0"/>
              <a:t> your promises and observe the contracts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Confirm our words to our thoughts</a:t>
            </a:r>
            <a:r>
              <a:rPr lang="en-US" dirty="0" smtClean="0"/>
              <a:t> (say what we mean) </a:t>
            </a:r>
          </a:p>
          <a:p>
            <a:r>
              <a:rPr lang="en-US" dirty="0" smtClean="0"/>
              <a:t>We must always so speak and act as to express as clearly as possible what we believe to be true or what we intend to perform; and that, having expressed our meaning, we must as far as possible confirm our actions to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towards others’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to injure another individual or do anything that will interfere with his free development, but also </a:t>
            </a:r>
            <a:r>
              <a:rPr lang="en-US" dirty="0" smtClean="0">
                <a:solidFill>
                  <a:srgbClr val="FF0000"/>
                </a:solidFill>
              </a:rPr>
              <a:t>help him further his development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 a person and respect others as persons.(Hegel)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for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763000" cy="6477000"/>
          </a:xfrm>
        </p:spPr>
        <p:txBody>
          <a:bodyPr/>
          <a:lstStyle/>
          <a:p>
            <a:r>
              <a:rPr lang="en-US" dirty="0" smtClean="0"/>
              <a:t>Commandment- Thou shalt not steal/ You should not steal </a:t>
            </a:r>
          </a:p>
          <a:p>
            <a:r>
              <a:rPr lang="en-US" dirty="0" smtClean="0"/>
              <a:t>Regards for our own property as well as that of others.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Forbids appropriation of the instruments of another’s well being (</a:t>
            </a:r>
            <a:r>
              <a:rPr lang="en-US" dirty="0" smtClean="0">
                <a:solidFill>
                  <a:srgbClr val="FF0000"/>
                </a:solidFill>
              </a:rPr>
              <a:t>material things or goods such as time, reputation</a:t>
            </a:r>
            <a:r>
              <a:rPr lang="en-US" dirty="0" smtClean="0"/>
              <a:t>, etc.)  </a:t>
            </a:r>
          </a:p>
          <a:p>
            <a:r>
              <a:rPr lang="en-US" dirty="0" smtClean="0"/>
              <a:t>Condemning all forms of idleness that imply living on the works of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towards Social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Commandments- Respect for social institutions and various forms of social order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Respect for family and other institutions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Obeying the law, a politician obeying the party rules even if he does not approve of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towards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Commandment- </a:t>
            </a:r>
            <a:r>
              <a:rPr lang="en-US" dirty="0" smtClean="0">
                <a:solidFill>
                  <a:srgbClr val="FF0000"/>
                </a:solidFill>
              </a:rPr>
              <a:t>Thou shalt </a:t>
            </a:r>
            <a:r>
              <a:rPr lang="en-US" dirty="0" err="1" smtClean="0">
                <a:solidFill>
                  <a:srgbClr val="FF0000"/>
                </a:solidFill>
              </a:rPr>
              <a:t>labour</a:t>
            </a:r>
            <a:r>
              <a:rPr lang="en-US" dirty="0" smtClean="0"/>
              <a:t>, within thy particular province, with all thy heart and with all thy soul and with all thy strength and with all thy mind </a:t>
            </a:r>
            <a:r>
              <a:rPr lang="en-US" smtClean="0"/>
              <a:t>for progress</a:t>
            </a:r>
            <a:endParaRPr lang="en-US" dirty="0" smtClean="0"/>
          </a:p>
          <a:p>
            <a:r>
              <a:rPr lang="en-US" dirty="0" smtClean="0"/>
              <a:t>For advancement of the world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Work is worship </a:t>
            </a:r>
            <a:r>
              <a:rPr lang="en-US" dirty="0" smtClean="0"/>
              <a:t>(For Human Progress)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Casuistry </a:t>
            </a:r>
            <a:r>
              <a:rPr lang="en-US" sz="3600" dirty="0" smtClean="0"/>
              <a:t>(From the Latin </a:t>
            </a:r>
            <a:r>
              <a:rPr lang="en-US" sz="3600" i="1" dirty="0" err="1" smtClean="0"/>
              <a:t>casūs</a:t>
            </a:r>
            <a:r>
              <a:rPr lang="en-US" sz="3600" dirty="0" smtClean="0"/>
              <a:t> (cases))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Casuistry consists in the effort to interpret the precise meaning of the commandments, and to explain which is to give way when a conflict arises. </a:t>
            </a:r>
          </a:p>
          <a:p>
            <a:r>
              <a:rPr lang="en-US" dirty="0" smtClean="0"/>
              <a:t>Principle based approach Vs Casuistry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Casuistry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knife of a man (right to property) about to commit murder (right to life)</a:t>
            </a:r>
          </a:p>
          <a:p>
            <a:r>
              <a:rPr lang="en-US" dirty="0" smtClean="0"/>
              <a:t>If a friend is dangerously ill, would you uphold respect for life or respect for truth? </a:t>
            </a:r>
          </a:p>
          <a:p>
            <a:endParaRPr lang="en-US" dirty="0" smtClean="0"/>
          </a:p>
          <a:p>
            <a:r>
              <a:rPr lang="en-US" dirty="0" smtClean="0"/>
              <a:t> If a homicidal maniac were to enquire how he could reach his victim? </a:t>
            </a:r>
          </a:p>
          <a:p>
            <a:pPr lvl="1"/>
            <a:r>
              <a:rPr lang="en-US" dirty="0" smtClean="0"/>
              <a:t>Lying to save a life </a:t>
            </a:r>
          </a:p>
          <a:p>
            <a:endParaRPr lang="en-US" dirty="0" smtClean="0"/>
          </a:p>
          <a:p>
            <a:r>
              <a:rPr lang="en-US" dirty="0" smtClean="0"/>
              <a:t>Any other examples??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Duties of Perfect and imperfect Obligations/Duties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Perfect Obligation</a:t>
            </a:r>
            <a:r>
              <a:rPr lang="en-US" dirty="0" smtClean="0"/>
              <a:t>- A definite demand is made upon us (e.g. – </a:t>
            </a:r>
            <a:r>
              <a:rPr lang="en-US" dirty="0"/>
              <a:t> </a:t>
            </a:r>
            <a:r>
              <a:rPr lang="en-US" dirty="0" smtClean="0"/>
              <a:t>You should not kill, </a:t>
            </a:r>
            <a:r>
              <a:rPr lang="en-US" dirty="0"/>
              <a:t> </a:t>
            </a:r>
            <a:r>
              <a:rPr lang="en-US" dirty="0" smtClean="0"/>
              <a:t>You should not steal, You should not lie, etc.,)</a:t>
            </a:r>
          </a:p>
          <a:p>
            <a:r>
              <a:rPr lang="en-US" u="sng" dirty="0" smtClean="0"/>
              <a:t>Imperfect Obligation</a:t>
            </a:r>
            <a:r>
              <a:rPr lang="en-US" dirty="0" smtClean="0"/>
              <a:t>- No definite demand; Can not be definitely formulated; it is relative to time, place and circumstances. E.g. My duty to perfect myself, </a:t>
            </a:r>
            <a:r>
              <a:rPr lang="en-US" dirty="0"/>
              <a:t>M</a:t>
            </a:r>
            <a:r>
              <a:rPr lang="en-US" dirty="0" smtClean="0"/>
              <a:t>y duty to help others, Charity</a:t>
            </a:r>
            <a:r>
              <a:rPr lang="en-US" smtClean="0"/>
              <a:t>, etc.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station and its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‘Do the duty that lies nearest thee’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man does not want rules for the performance of anything which he has deeply at heart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human being to find out for himself what he is to do, and to do it. </a:t>
            </a:r>
          </a:p>
          <a:p>
            <a:r>
              <a:rPr lang="en-US" dirty="0" smtClean="0"/>
              <a:t>Ethics only instructs him where to look for it, and helps him to see why it is worth while to find it and to do it. </a:t>
            </a:r>
          </a:p>
          <a:p>
            <a:r>
              <a:rPr lang="en-US" dirty="0" smtClean="0"/>
              <a:t>Ethics tells us the ‘spirit’ in which our lives are to be lived.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 Ethics (Deontology)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Immanuel Kant (1724-1804) </a:t>
            </a:r>
          </a:p>
          <a:p>
            <a:pPr lvl="0">
              <a:buClr>
                <a:srgbClr val="D34817"/>
              </a:buClr>
            </a:pPr>
            <a:r>
              <a:rPr lang="en-US" dirty="0">
                <a:solidFill>
                  <a:srgbClr val="FF0000"/>
                </a:solidFill>
              </a:rPr>
              <a:t>Moral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Law or Moral Ought</a:t>
            </a:r>
            <a:r>
              <a:rPr lang="en-US" dirty="0">
                <a:solidFill>
                  <a:prstClr val="black"/>
                </a:solidFill>
              </a:rPr>
              <a:t>: Obligations as general command to realize rational self</a:t>
            </a:r>
          </a:p>
          <a:p>
            <a:r>
              <a:rPr lang="en-US" dirty="0" smtClean="0"/>
              <a:t>“Moral duties are fundamental” – Kant </a:t>
            </a:r>
          </a:p>
          <a:p>
            <a:endParaRPr lang="en-US" dirty="0"/>
          </a:p>
          <a:p>
            <a:r>
              <a:rPr lang="en-US" dirty="0" smtClean="0"/>
              <a:t>Ethical Acts are a result of proper performance of one’s duties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1A1A1A"/>
                </a:solidFill>
                <a:latin typeface="Perpetua" panose="02020502060401020303" pitchFamily="18" charset="0"/>
              </a:rPr>
              <a:t>What </a:t>
            </a:r>
            <a:r>
              <a:rPr lang="en-US" dirty="0">
                <a:solidFill>
                  <a:srgbClr val="1A1A1A"/>
                </a:solidFill>
                <a:latin typeface="Perpetua" panose="02020502060401020303" pitchFamily="18" charset="0"/>
              </a:rPr>
              <a:t>makes a good person good is his possession of a will that is in a certain way “determined” by, or makes its decisions on the basis of, the moral law.</a:t>
            </a:r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slides are adapted from </a:t>
            </a:r>
            <a:r>
              <a:rPr lang="en-US" i="1" dirty="0" smtClean="0"/>
              <a:t>A Manual of Ethics </a:t>
            </a:r>
            <a:r>
              <a:rPr lang="en-US" dirty="0" smtClean="0"/>
              <a:t>by John S. Mackenzie.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https://www.ted.com/talks/peter_singer_the_why_and_how_of_effective_altruism</a:t>
            </a:r>
            <a:r>
              <a:rPr lang="en-US" smtClean="0"/>
              <a:t>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Categorical and Hypothetical 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1A1A1A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A categorical imperative is a command which applies to us unconditionally.</a:t>
            </a:r>
            <a:endParaRPr lang="en-US" dirty="0">
              <a:solidFill>
                <a:srgbClr val="1A1A1A"/>
              </a:solidFill>
              <a:latin typeface="Times New Roman" panose="02020603050405020304" pitchFamily="18" charset="0"/>
            </a:endParaRPr>
          </a:p>
          <a:p>
            <a:endParaRPr lang="en-US" dirty="0" smtClean="0">
              <a:solidFill>
                <a:srgbClr val="1A1A1A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1A1A1A"/>
                </a:solidFill>
                <a:latin typeface="Times New Roman" panose="02020603050405020304" pitchFamily="18" charset="0"/>
              </a:rPr>
              <a:t>hypothetical imperative is  </a:t>
            </a:r>
            <a:r>
              <a:rPr lang="en-US" dirty="0" smtClean="0">
                <a:solidFill>
                  <a:srgbClr val="1A1A1A"/>
                </a:solidFill>
                <a:latin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1A1A1A"/>
                </a:solidFill>
                <a:latin typeface="Times New Roman" panose="02020603050405020304" pitchFamily="18" charset="0"/>
              </a:rPr>
              <a:t>command in a conditional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formulations of Kant’s Categorical 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“Act only according to that maxim whereby you can at the same time will that it should become a universal law without contradiction.”  </a:t>
            </a:r>
            <a:endParaRPr lang="en-US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II</a:t>
            </a:r>
            <a:r>
              <a:rPr lang="en-US" dirty="0" smtClean="0"/>
              <a:t> “Act in such a way that you treat humanity, whether in your own person or in the person of any other, never merely as a means to an end but always at the same time as an end.”</a:t>
            </a:r>
            <a:endParaRPr lang="en-US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III</a:t>
            </a:r>
            <a:r>
              <a:rPr lang="en-US" dirty="0" smtClean="0"/>
              <a:t> “Therefore, every rational being must so act as if he were through his maxim always a legislating member in the universal kingdom of ends</a:t>
            </a:r>
            <a:r>
              <a:rPr lang="en-US" smtClean="0"/>
              <a:t>.”  </a:t>
            </a:r>
            <a:r>
              <a:rPr lang="en-US" dirty="0" smtClean="0">
                <a:solidFill>
                  <a:srgbClr val="FF0000"/>
                </a:solidFill>
              </a:rPr>
              <a:t>Immanuel Kant, </a:t>
            </a:r>
            <a:r>
              <a:rPr lang="en-US" i="1" dirty="0" smtClean="0">
                <a:solidFill>
                  <a:srgbClr val="FF0000"/>
                </a:solidFill>
              </a:rPr>
              <a:t>Groundwork of Metaphysic of Morals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Rights </a:t>
            </a:r>
            <a:r>
              <a:rPr lang="en-US" dirty="0">
                <a:solidFill>
                  <a:srgbClr val="696464"/>
                </a:solidFill>
              </a:rPr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Formulated by John Locke (1632-1704) </a:t>
            </a:r>
          </a:p>
          <a:p>
            <a:endParaRPr lang="en-US" dirty="0"/>
          </a:p>
          <a:p>
            <a:r>
              <a:rPr lang="en-US" dirty="0" smtClean="0"/>
              <a:t>Humans have the right to life, liberty, and property</a:t>
            </a:r>
          </a:p>
          <a:p>
            <a:endParaRPr lang="en-US" dirty="0"/>
          </a:p>
          <a:p>
            <a:r>
              <a:rPr lang="en-US" dirty="0" smtClean="0"/>
              <a:t>People  have fundamental rights that other people have a duty to respect </a:t>
            </a:r>
            <a:r>
              <a:rPr lang="en-US" dirty="0" smtClean="0">
                <a:solidFill>
                  <a:srgbClr val="FF0000"/>
                </a:solidFill>
              </a:rPr>
              <a:t>(Human Rights)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Conflict- Example of a 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Utilitarianism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Those actions are good that serve to maximize human well-being. </a:t>
            </a:r>
          </a:p>
          <a:p>
            <a:endParaRPr lang="en-US" dirty="0"/>
          </a:p>
          <a:p>
            <a:r>
              <a:rPr lang="en-US" dirty="0" smtClean="0"/>
              <a:t>Example- </a:t>
            </a:r>
          </a:p>
          <a:p>
            <a:r>
              <a:rPr lang="en-US" dirty="0" smtClean="0"/>
              <a:t>Dams </a:t>
            </a:r>
          </a:p>
          <a:p>
            <a:r>
              <a:rPr lang="en-US" dirty="0" smtClean="0"/>
              <a:t>Waste Isolation Pilot Plant (WIPP) near Carlsbad,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 Utilitarianism</a:t>
            </a:r>
            <a:r>
              <a:rPr lang="en-US" dirty="0" smtClean="0"/>
              <a:t>- Focuses on individual actions rather than on rules. </a:t>
            </a:r>
          </a:p>
          <a:p>
            <a:r>
              <a:rPr lang="en-US" dirty="0" smtClean="0"/>
              <a:t>The best known proponent was John Stuart Mill(1806-1873). Individual actions should be judged based on whether the most good is produced in a given situation, else rules should be broken.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Rule Utilitarianism</a:t>
            </a:r>
            <a:r>
              <a:rPr lang="en-US" dirty="0" smtClean="0"/>
              <a:t>- Moral rules are most important. Moral rules should always be adhered to irrespective of the outcome because adhering to these rules will ultimately lead to the most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Moral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Jews duty in the form of ten commandments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(Right) to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Commandment-  Thou shalt not kill (You should not kill)</a:t>
            </a:r>
          </a:p>
          <a:p>
            <a:r>
              <a:rPr lang="en-US" dirty="0" smtClean="0"/>
              <a:t>Involves the care of our own, and the </a:t>
            </a:r>
            <a:r>
              <a:rPr lang="en-US" dirty="0" smtClean="0">
                <a:solidFill>
                  <a:srgbClr val="FF0000"/>
                </a:solidFill>
              </a:rPr>
              <a:t>avoidance of anything likely to injure either our own or another’s physical well being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455</TotalTime>
  <Words>1024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Franklin Gothic Book</vt:lpstr>
      <vt:lpstr>Perpetua</vt:lpstr>
      <vt:lpstr>Times New Roman</vt:lpstr>
      <vt:lpstr>Wingdings 2</vt:lpstr>
      <vt:lpstr>Equity</vt:lpstr>
      <vt:lpstr>The Duties</vt:lpstr>
      <vt:lpstr>Duty  Ethics (Deontology)</vt:lpstr>
      <vt:lpstr>Categorical and Hypothetical Imperative</vt:lpstr>
      <vt:lpstr>Three formulations of Kant’s Categorical Imperative</vt:lpstr>
      <vt:lpstr>Rights Ethics</vt:lpstr>
      <vt:lpstr>Utilitarianism</vt:lpstr>
      <vt:lpstr>PowerPoint Presentation</vt:lpstr>
      <vt:lpstr>Nature of Moral Law</vt:lpstr>
      <vt:lpstr>Duty (Right) to Life</vt:lpstr>
      <vt:lpstr>Duty to Freedom</vt:lpstr>
      <vt:lpstr>Duty towards Truth</vt:lpstr>
      <vt:lpstr>Duty towards others’ Character</vt:lpstr>
      <vt:lpstr>Duty for Property</vt:lpstr>
      <vt:lpstr>Duty towards Social Order</vt:lpstr>
      <vt:lpstr>Duty towards Progress</vt:lpstr>
      <vt:lpstr>Casuistry (From the Latin casūs (cases))</vt:lpstr>
      <vt:lpstr>Examples of Casuistry</vt:lpstr>
      <vt:lpstr>Duties of Perfect and imperfect Obligations/Duties </vt:lpstr>
      <vt:lpstr>My station and its duties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Duties</dc:title>
  <dc:creator>lnmiit</dc:creator>
  <cp:lastModifiedBy>lnmiit</cp:lastModifiedBy>
  <cp:revision>47</cp:revision>
  <dcterms:created xsi:type="dcterms:W3CDTF">2006-08-16T00:00:00Z</dcterms:created>
  <dcterms:modified xsi:type="dcterms:W3CDTF">2019-02-20T08:47:54Z</dcterms:modified>
</cp:coreProperties>
</file>