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2" r:id="rId5"/>
    <p:sldId id="261" r:id="rId6"/>
    <p:sldId id="258" r:id="rId7"/>
    <p:sldId id="259" r:id="rId8"/>
    <p:sldId id="260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Case Study-BART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Rights and Responsibilities of Engineers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Preventing Whistle blowing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Strong Corporate Ethics Culture </a:t>
            </a:r>
          </a:p>
          <a:p>
            <a:r>
              <a:rPr lang="en-US" dirty="0" smtClean="0"/>
              <a:t>Clear lines of Communication </a:t>
            </a:r>
          </a:p>
          <a:p>
            <a:r>
              <a:rPr lang="en-US" dirty="0" smtClean="0"/>
              <a:t>Meaningful access to high-level managers </a:t>
            </a:r>
          </a:p>
          <a:p>
            <a:r>
              <a:rPr lang="en-US" dirty="0" smtClean="0"/>
              <a:t>Willingness to admit mistakes by </a:t>
            </a:r>
            <a:r>
              <a:rPr lang="en-US" smtClean="0"/>
              <a:t>the management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Professional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Confidentiality</a:t>
            </a:r>
          </a:p>
          <a:p>
            <a:r>
              <a:rPr lang="en-US" dirty="0" smtClean="0"/>
              <a:t>Proprietary Information </a:t>
            </a:r>
          </a:p>
          <a:p>
            <a:r>
              <a:rPr lang="en-US" dirty="0" smtClean="0"/>
              <a:t>Conflict of Interest </a:t>
            </a:r>
          </a:p>
          <a:p>
            <a:r>
              <a:rPr lang="en-US" dirty="0" smtClean="0"/>
              <a:t>Environmental Ethics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Confidentiality and Proprietary Information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Profession of medicine and law and confidentiality</a:t>
            </a:r>
          </a:p>
          <a:p>
            <a:endParaRPr lang="en-US" dirty="0" smtClean="0"/>
          </a:p>
          <a:p>
            <a:r>
              <a:rPr lang="en-US" dirty="0" smtClean="0"/>
              <a:t>Proprietary Information and Nondisclosure agreement </a:t>
            </a:r>
          </a:p>
          <a:p>
            <a:endParaRPr lang="en-US" dirty="0" smtClean="0"/>
          </a:p>
          <a:p>
            <a:r>
              <a:rPr lang="en-US" dirty="0" smtClean="0"/>
              <a:t>How long confidentiality extends after an </a:t>
            </a:r>
          </a:p>
          <a:p>
            <a:pPr>
              <a:buNone/>
            </a:pPr>
            <a:r>
              <a:rPr lang="en-US" dirty="0" smtClean="0"/>
              <a:t>   engineer leaves employment with a company.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Conflict of Interest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 </a:t>
            </a:r>
            <a:r>
              <a:rPr lang="en-US" b="1" dirty="0" smtClean="0"/>
              <a:t>conflict of interest</a:t>
            </a:r>
            <a:r>
              <a:rPr lang="en-US" dirty="0" smtClean="0"/>
              <a:t> arises in the workplace when an employee has competing interests or loyalties that either are, or potentially can be, at odds with each other.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OR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conflict of interest </a:t>
            </a:r>
            <a:r>
              <a:rPr lang="en-US" dirty="0" smtClean="0"/>
              <a:t>arises when an interest, if pursued, could keep a professional from meeting one of his obligations.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Actual conflict of interest </a:t>
            </a:r>
          </a:p>
          <a:p>
            <a:r>
              <a:rPr lang="en-US" dirty="0" smtClean="0"/>
              <a:t>Potential conflict of interest </a:t>
            </a:r>
          </a:p>
          <a:p>
            <a:r>
              <a:rPr lang="en-US" dirty="0" smtClean="0"/>
              <a:t>Appearance of a conflict of interest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Environmental </a:t>
            </a:r>
            <a:r>
              <a:rPr lang="en-US" smtClean="0"/>
              <a:t>Ethics 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Engineering and Environment Pollution</a:t>
            </a:r>
          </a:p>
          <a:p>
            <a:endParaRPr lang="en-US" dirty="0" smtClean="0"/>
          </a:p>
          <a:p>
            <a:r>
              <a:rPr lang="en-US" dirty="0" smtClean="0"/>
              <a:t>Western ethical tradition is anthropocentric </a:t>
            </a:r>
          </a:p>
          <a:p>
            <a:r>
              <a:rPr lang="en-US" dirty="0" smtClean="0"/>
              <a:t>Other traditions? </a:t>
            </a:r>
          </a:p>
          <a:p>
            <a:r>
              <a:rPr lang="en-US" dirty="0" smtClean="0"/>
              <a:t>Duty of everyone to maintain a healthy biosphere</a:t>
            </a:r>
          </a:p>
          <a:p>
            <a:pPr lvl="1"/>
            <a:r>
              <a:rPr lang="en-US" dirty="0" smtClean="0"/>
              <a:t>Cost-oblivious approach (Duty and Right ethics)</a:t>
            </a:r>
          </a:p>
          <a:p>
            <a:pPr lvl="1"/>
            <a:r>
              <a:rPr lang="en-US" dirty="0" smtClean="0"/>
              <a:t>Cost-benefit approach (Utilitarian ethics)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Environmental Engineering</a:t>
            </a:r>
            <a:r>
              <a:rPr lang="en-US" dirty="0" smtClean="0"/>
              <a:t>-  Waste water management, air pollution control, recycling, waste disposal, radiation protection, industrial hygiene, animal agriculture, environmental sustainability, public health and environmental engineering law, </a:t>
            </a:r>
          </a:p>
          <a:p>
            <a:pPr lvl="1"/>
            <a:r>
              <a:rPr lang="en-US" dirty="0" smtClean="0"/>
              <a:t>Study the effects of acid rain, global warming, ozone depletion, water pollution and air pollution from automobile exhausts and industrial sources.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Ethics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Computers as the </a:t>
            </a:r>
            <a:r>
              <a:rPr lang="en-US" sz="2400" dirty="0" smtClean="0">
                <a:solidFill>
                  <a:srgbClr val="FF0000"/>
                </a:solidFill>
              </a:rPr>
              <a:t>Instrument</a:t>
            </a:r>
            <a:r>
              <a:rPr lang="en-US" sz="2400" dirty="0" smtClean="0"/>
              <a:t> of Unethical </a:t>
            </a:r>
            <a:r>
              <a:rPr lang="en-US" sz="2400" dirty="0" err="1" smtClean="0"/>
              <a:t>Behaviour</a:t>
            </a:r>
            <a:r>
              <a:rPr lang="en-US" sz="2400" dirty="0" smtClean="0"/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Stealing ( Impersonal nature of the crime, 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Barring Banks Disaster, Nick </a:t>
            </a:r>
            <a:r>
              <a:rPr lang="en-US" dirty="0" err="1" smtClean="0">
                <a:solidFill>
                  <a:srgbClr val="FF0000"/>
                </a:solidFill>
              </a:rPr>
              <a:t>Leeson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(1762-1995; losses of $1.3 billion; unauthorized speculative trading in SIMEX) 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Edward </a:t>
            </a:r>
            <a:r>
              <a:rPr lang="en-US" dirty="0" smtClean="0">
                <a:solidFill>
                  <a:srgbClr val="FF0000"/>
                </a:solidFill>
              </a:rPr>
              <a:t>Snowden </a:t>
            </a:r>
            <a:r>
              <a:rPr lang="en-US" dirty="0" smtClean="0"/>
              <a:t>(CIA Employee and NSA)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Privacy (Right of an individual to control personal information)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r>
              <a:rPr lang="en-US" sz="2400" dirty="0" smtClean="0"/>
              <a:t>Computers as the </a:t>
            </a:r>
            <a:r>
              <a:rPr lang="en-US" sz="2400" dirty="0" smtClean="0">
                <a:solidFill>
                  <a:srgbClr val="FF0000"/>
                </a:solidFill>
              </a:rPr>
              <a:t>Object</a:t>
            </a:r>
            <a:r>
              <a:rPr lang="en-US" sz="2400" dirty="0" smtClean="0"/>
              <a:t> of Unethical Acts 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 smtClean="0"/>
              <a:t>Hacking (Gaining unauthorized access to a database; virus</a:t>
            </a:r>
            <a:r>
              <a:rPr lang="en-US" sz="2200" dirty="0" smtClean="0"/>
              <a:t>) – </a:t>
            </a:r>
            <a:r>
              <a:rPr lang="en-US" sz="2200" smtClean="0">
                <a:solidFill>
                  <a:srgbClr val="FF0000"/>
                </a:solidFill>
              </a:rPr>
              <a:t>Facebook Controversy in </a:t>
            </a:r>
            <a:r>
              <a:rPr lang="en-US" sz="2200" dirty="0" smtClean="0">
                <a:solidFill>
                  <a:srgbClr val="FF0000"/>
                </a:solidFill>
              </a:rPr>
              <a:t>the recent times</a:t>
            </a:r>
            <a:endParaRPr lang="en-US" sz="2200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Autonomous</a:t>
            </a:r>
            <a:r>
              <a:rPr lang="en-US" dirty="0" smtClean="0"/>
              <a:t> Computers (A Space Odyssey:2001)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Stocks (In 1987, Dow Jones industrial average fell by 508 points, a 22.6% drop in the overall value of the  market)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Weapons(Rely on computer sensors)</a:t>
            </a:r>
          </a:p>
          <a:p>
            <a:r>
              <a:rPr lang="en-US" dirty="0" smtClean="0"/>
              <a:t>Computer Codes of Ethics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Professional Rights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Right to Professional Conscience </a:t>
            </a:r>
          </a:p>
          <a:p>
            <a:r>
              <a:rPr lang="en-US" dirty="0" smtClean="0"/>
              <a:t>Right of Conscientious Refusal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Engineers and the Defense Industry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Whistleblowing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Definition</a:t>
            </a:r>
            <a:r>
              <a:rPr lang="en-US" dirty="0" smtClean="0"/>
              <a:t>- It is the act by an employee of informing the public or higher management of unethical or illegal </a:t>
            </a:r>
            <a:r>
              <a:rPr lang="en-US" dirty="0" err="1" smtClean="0"/>
              <a:t>behaviour</a:t>
            </a:r>
            <a:r>
              <a:rPr lang="en-US" dirty="0" smtClean="0"/>
              <a:t> by an employer or supervisor.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Internal and External Whistle blowing 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Acknowledged and Anonymous Whistle blowing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/>
              <a:t>When Should Whistle-blowing be attempted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Need </a:t>
            </a:r>
          </a:p>
          <a:p>
            <a:r>
              <a:rPr lang="en-US" dirty="0" smtClean="0"/>
              <a:t>Proximity </a:t>
            </a:r>
          </a:p>
          <a:p>
            <a:r>
              <a:rPr lang="en-US" dirty="0" smtClean="0"/>
              <a:t>Capability </a:t>
            </a:r>
          </a:p>
          <a:p>
            <a:r>
              <a:rPr lang="en-US" dirty="0" smtClean="0"/>
              <a:t>Last resort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613</TotalTime>
  <Words>192</Words>
  <Application>Microsoft Office PowerPoint</Application>
  <PresentationFormat>On-screen Show (4:3)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Franklin Gothic Book</vt:lpstr>
      <vt:lpstr>Perpetua</vt:lpstr>
      <vt:lpstr>Wingdings</vt:lpstr>
      <vt:lpstr>Wingdings 2</vt:lpstr>
      <vt:lpstr>Equity</vt:lpstr>
      <vt:lpstr>The Rights and Responsibilities of Engineers</vt:lpstr>
      <vt:lpstr>Professional Responsibilities</vt:lpstr>
      <vt:lpstr>Confidentiality and Proprietary Information  </vt:lpstr>
      <vt:lpstr>Conflict of Interest  </vt:lpstr>
      <vt:lpstr>Environmental Ethics   </vt:lpstr>
      <vt:lpstr>Computer Ethics</vt:lpstr>
      <vt:lpstr>Professional Rights</vt:lpstr>
      <vt:lpstr>Whistleblowing</vt:lpstr>
      <vt:lpstr>When Should Whistle-blowing be attempted  </vt:lpstr>
      <vt:lpstr>Preventing Whistle blowing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Rights and Responsibilities of Engineers</dc:title>
  <dc:creator>lnmiit</dc:creator>
  <cp:lastModifiedBy>lnmiit</cp:lastModifiedBy>
  <cp:revision>27</cp:revision>
  <dcterms:created xsi:type="dcterms:W3CDTF">2006-08-16T00:00:00Z</dcterms:created>
  <dcterms:modified xsi:type="dcterms:W3CDTF">2019-01-29T09:45:34Z</dcterms:modified>
</cp:coreProperties>
</file>