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71" r:id="rId5"/>
    <p:sldId id="258" r:id="rId6"/>
    <p:sldId id="261" r:id="rId7"/>
    <p:sldId id="259" r:id="rId8"/>
    <p:sldId id="262" r:id="rId9"/>
    <p:sldId id="263" r:id="rId10"/>
    <p:sldId id="273" r:id="rId11"/>
    <p:sldId id="264" r:id="rId12"/>
    <p:sldId id="265" r:id="rId13"/>
    <p:sldId id="270" r:id="rId14"/>
    <p:sldId id="267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kailash_satyarthi_how_to_make_peace_get_angry" TargetMode="External"/><Relationship Id="rId2" Type="http://schemas.openxmlformats.org/officeDocument/2006/relationships/hyperlink" Target="https://www.ted.com/talks/peter_singer_the_why_and_how_of_effective_altruis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Virtues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expected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Public-spirited Virtues: </a:t>
            </a:r>
            <a:r>
              <a:rPr lang="en-US" dirty="0" smtClean="0"/>
              <a:t>Doing no harm, Promoting public safety, health, and welfare, Generosity, Justice within corporations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Proficiency Virtues: </a:t>
            </a:r>
            <a:r>
              <a:rPr lang="en-US" dirty="0" smtClean="0"/>
              <a:t>Competence, Diligence, Creativity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Teamwork Virtues:</a:t>
            </a:r>
            <a:r>
              <a:rPr lang="en-US" dirty="0" smtClean="0"/>
              <a:t> Collegiality, Cooperativeness, Loyalty and respect, leadership qualities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Self-Governance Virtues:</a:t>
            </a:r>
            <a:r>
              <a:rPr lang="en-US" dirty="0" smtClean="0"/>
              <a:t> Self-understanding and good moral judgement called practical wisdom, courage, self-discipline, perseverance, fidelity to commitments, self-respect, and integrity, honesty and trustworthiness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development of character can be attained  only </a:t>
            </a:r>
            <a:r>
              <a:rPr lang="en-US" dirty="0" smtClean="0">
                <a:solidFill>
                  <a:srgbClr val="FF0000"/>
                </a:solidFill>
              </a:rPr>
              <a:t>by devoting ourselves to some large end or ideal that has real value, intrinsic or instrumental</a:t>
            </a:r>
            <a:r>
              <a:rPr lang="en-US" dirty="0" smtClean="0"/>
              <a:t>,  in co-operation with others. </a:t>
            </a:r>
          </a:p>
          <a:p>
            <a:r>
              <a:rPr lang="en-US" dirty="0" smtClean="0"/>
              <a:t>A certain amount of ascetic discipline is sometimes found valuable. </a:t>
            </a:r>
          </a:p>
          <a:p>
            <a:r>
              <a:rPr lang="en-US" dirty="0" smtClean="0"/>
              <a:t>Expel your evil propensities by developing good ones rather than by seeking directly to crush the evil ones. </a:t>
            </a:r>
          </a:p>
          <a:p>
            <a:r>
              <a:rPr lang="en-US" dirty="0" smtClean="0"/>
              <a:t>Attention to the inner life is also important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Major Premise-</a:t>
            </a:r>
            <a:r>
              <a:rPr lang="en-US" dirty="0" smtClean="0"/>
              <a:t> General statement ( A particular social institution is to be maintained, a particular type of life is to be realized, that a particular value is to be achieved)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Minor Premise- </a:t>
            </a:r>
            <a:r>
              <a:rPr lang="en-US" dirty="0" smtClean="0"/>
              <a:t>An apprehension that an action of a particular kind would fulfill these conditions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Conclusion-</a:t>
            </a:r>
            <a:r>
              <a:rPr lang="en-US" dirty="0" smtClean="0"/>
              <a:t> Carrying  out the action in question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https://www.ted.com/talks/peter_singer_the_why_and_how_of_effective_altruism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https://www.ted.com/talks/kailash_satyarthi_how_to_make_peace_get_angry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Virtue is the habit of choosing the relative mean, as it is determined by reason, and as the man of practical wisdom would determine it. </a:t>
            </a:r>
            <a:r>
              <a:rPr lang="en-US" sz="2000" dirty="0" smtClean="0"/>
              <a:t>                                               						- Aristotle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the Virtues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Courage  (Valor, Fortitude, Hopefulness, etc.)and Loyalty (Fidelity, Perseverance, Enthusiasm) </a:t>
            </a:r>
          </a:p>
          <a:p>
            <a:r>
              <a:rPr lang="en-US" dirty="0" smtClean="0"/>
              <a:t>Temperance, Prudence </a:t>
            </a:r>
          </a:p>
          <a:p>
            <a:r>
              <a:rPr lang="en-US" dirty="0" smtClean="0"/>
              <a:t>Fairness </a:t>
            </a:r>
            <a:r>
              <a:rPr lang="en-US" smtClean="0"/>
              <a:t>and Friendliness </a:t>
            </a:r>
            <a:endParaRPr lang="en-US" dirty="0" smtClean="0"/>
          </a:p>
          <a:p>
            <a:r>
              <a:rPr lang="en-US" dirty="0" smtClean="0"/>
              <a:t>Reverence- Self respect and respect for others </a:t>
            </a:r>
          </a:p>
          <a:p>
            <a:r>
              <a:rPr lang="en-US" dirty="0" smtClean="0"/>
              <a:t>Wisdom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Slides are adapted from </a:t>
            </a:r>
            <a:r>
              <a:rPr lang="en-US" i="1" dirty="0" smtClean="0"/>
              <a:t>A Manual of Ethics </a:t>
            </a:r>
            <a:r>
              <a:rPr lang="en-US" dirty="0" smtClean="0"/>
              <a:t>by John S. Mackenzie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Virtue Ethics regards actions as right that manifest good character traits (virtues) and regards actions as bad that display bad character traits (vice). </a:t>
            </a:r>
          </a:p>
          <a:p>
            <a:endParaRPr lang="en-US" dirty="0"/>
          </a:p>
          <a:p>
            <a:r>
              <a:rPr lang="en-US" dirty="0" smtClean="0"/>
              <a:t>This Ethical theory focuses on the type of person we should strive to be.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From Latin </a:t>
            </a:r>
            <a:r>
              <a:rPr lang="en-US" i="1" dirty="0" err="1" smtClean="0"/>
              <a:t>vir</a:t>
            </a:r>
            <a:r>
              <a:rPr lang="en-US" i="1" dirty="0" smtClean="0"/>
              <a:t>,</a:t>
            </a:r>
            <a:r>
              <a:rPr lang="en-US" dirty="0" smtClean="0"/>
              <a:t> a man or hero </a:t>
            </a:r>
          </a:p>
          <a:p>
            <a:r>
              <a:rPr lang="en-US" dirty="0" smtClean="0"/>
              <a:t>Inner </a:t>
            </a:r>
            <a:r>
              <a:rPr lang="en-US" dirty="0" smtClean="0">
                <a:solidFill>
                  <a:srgbClr val="FF0000"/>
                </a:solidFill>
              </a:rPr>
              <a:t>habits of mind</a:t>
            </a:r>
            <a:r>
              <a:rPr lang="en-US" dirty="0" smtClean="0"/>
              <a:t> or a good habit of character </a:t>
            </a:r>
          </a:p>
          <a:p>
            <a:r>
              <a:rPr lang="en-US" dirty="0" smtClean="0"/>
              <a:t>A man does his duty but he possesses a virtue. </a:t>
            </a:r>
          </a:p>
          <a:p>
            <a:r>
              <a:rPr lang="en-US" dirty="0" smtClean="0"/>
              <a:t>Virtue ethics is closely tied to </a:t>
            </a:r>
            <a:r>
              <a:rPr lang="en-US" dirty="0" smtClean="0">
                <a:solidFill>
                  <a:srgbClr val="FF0000"/>
                </a:solidFill>
              </a:rPr>
              <a:t>personal character</a:t>
            </a:r>
            <a:r>
              <a:rPr lang="en-US" dirty="0" smtClean="0"/>
              <a:t>. (responsibility, honesty, competence, loyalty</a:t>
            </a:r>
            <a:r>
              <a:rPr lang="en-US" smtClean="0"/>
              <a:t>, fairness, courage, humility </a:t>
            </a:r>
            <a:r>
              <a:rPr lang="en-US" dirty="0" smtClean="0"/>
              <a:t>Vs irresponsibility, dishonesty, incompetence, disloyalty, and arrogance)</a:t>
            </a:r>
          </a:p>
          <a:p>
            <a:endParaRPr lang="en-US" dirty="0"/>
          </a:p>
          <a:p>
            <a:pPr lvl="0"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</a:rPr>
              <a:t>Aristotle- Habits of deliberate choice; habit of choosing the mean </a:t>
            </a:r>
          </a:p>
          <a:p>
            <a:pPr lvl="0"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</a:rPr>
              <a:t>A Particular intermediate course appropriate to a particular individual and to a particular  circumstance in which he is placed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this action honest?</a:t>
            </a:r>
          </a:p>
          <a:p>
            <a:r>
              <a:rPr lang="en-US" dirty="0" smtClean="0"/>
              <a:t>Will this action demonstrate loyalty to my community/employer?</a:t>
            </a:r>
          </a:p>
          <a:p>
            <a:r>
              <a:rPr lang="en-US" dirty="0" smtClean="0"/>
              <a:t>Have I acted in a responsible fashion? </a:t>
            </a:r>
          </a:p>
          <a:p>
            <a:endParaRPr lang="en-US" dirty="0"/>
          </a:p>
          <a:p>
            <a:r>
              <a:rPr lang="en-US" dirty="0" smtClean="0"/>
              <a:t>Dilemma – </a:t>
            </a:r>
            <a:r>
              <a:rPr lang="en-US" dirty="0" err="1" smtClean="0"/>
              <a:t>Honour</a:t>
            </a:r>
            <a:r>
              <a:rPr lang="en-US" dirty="0" smtClean="0"/>
              <a:t> as dignity or pride?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1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Ethos of a people(Moral habitudes of thought and action)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Definite </a:t>
            </a:r>
            <a:r>
              <a:rPr lang="en-US" dirty="0" smtClean="0">
                <a:solidFill>
                  <a:srgbClr val="FF0000"/>
                </a:solidFill>
              </a:rPr>
              <a:t>commands and precepts </a:t>
            </a:r>
          </a:p>
          <a:p>
            <a:r>
              <a:rPr lang="en-US" dirty="0" smtClean="0"/>
              <a:t>It also consists of </a:t>
            </a:r>
            <a:r>
              <a:rPr lang="en-US" dirty="0" smtClean="0">
                <a:solidFill>
                  <a:srgbClr val="FF0000"/>
                </a:solidFill>
              </a:rPr>
              <a:t>recognized habits of action</a:t>
            </a:r>
            <a:r>
              <a:rPr lang="en-US" dirty="0" smtClean="0"/>
              <a:t> and standards of </a:t>
            </a:r>
            <a:r>
              <a:rPr lang="en-US" dirty="0" err="1" smtClean="0"/>
              <a:t>judgement</a:t>
            </a:r>
            <a:r>
              <a:rPr lang="en-US" dirty="0" smtClean="0"/>
              <a:t> which have never been formulated.</a:t>
            </a:r>
          </a:p>
          <a:p>
            <a:r>
              <a:rPr lang="en-US" dirty="0" smtClean="0"/>
              <a:t>The atmosphere in which the best members of a race habitually live or the universe of their moral activities or the morality of their world </a:t>
            </a:r>
          </a:p>
          <a:p>
            <a:r>
              <a:rPr lang="en-US" dirty="0" smtClean="0"/>
              <a:t>The man who </a:t>
            </a:r>
            <a:r>
              <a:rPr lang="en-US" dirty="0" smtClean="0">
                <a:solidFill>
                  <a:srgbClr val="FF0000"/>
                </a:solidFill>
              </a:rPr>
              <a:t>confirms to  the morality of that world is a good man</a:t>
            </a:r>
            <a:r>
              <a:rPr lang="en-US" dirty="0" smtClean="0"/>
              <a:t>, and the man who violates it is a bad man. </a:t>
            </a:r>
          </a:p>
          <a:p>
            <a:r>
              <a:rPr lang="en-US" dirty="0" smtClean="0"/>
              <a:t>Its significance can be appreciated only in relation to the </a:t>
            </a:r>
            <a:r>
              <a:rPr lang="en-US" dirty="0" smtClean="0">
                <a:solidFill>
                  <a:srgbClr val="FF0000"/>
                </a:solidFill>
              </a:rPr>
              <a:t>general life of the times</a:t>
            </a:r>
            <a:r>
              <a:rPr lang="en-US" dirty="0" smtClean="0"/>
              <a:t>. It develops, like social life generally, by the constant efforts of the best members of a race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Cardinal  Virtues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word cardinal comes from the Latin </a:t>
            </a:r>
            <a:r>
              <a:rPr lang="en-US" sz="2400" dirty="0" err="1" smtClean="0"/>
              <a:t>cardo</a:t>
            </a:r>
            <a:r>
              <a:rPr lang="en-US" sz="2400" dirty="0" smtClean="0"/>
              <a:t>, translated as “hinge.”</a:t>
            </a:r>
            <a:endParaRPr lang="en-US" dirty="0" smtClean="0"/>
          </a:p>
          <a:p>
            <a:r>
              <a:rPr lang="en-US" dirty="0" smtClean="0"/>
              <a:t>Wisdom (or Prudence)</a:t>
            </a:r>
          </a:p>
          <a:p>
            <a:r>
              <a:rPr lang="en-US" dirty="0" smtClean="0"/>
              <a:t>Courage ( or Fortitude)</a:t>
            </a:r>
          </a:p>
          <a:p>
            <a:r>
              <a:rPr lang="en-US" dirty="0" smtClean="0"/>
              <a:t>Temperance (or Self-Restraint) </a:t>
            </a:r>
          </a:p>
          <a:p>
            <a:r>
              <a:rPr lang="en-US" dirty="0" smtClean="0"/>
              <a:t>Justice (or Righteousness)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Virtues relative to the social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Rich (liberality) Vs Poor (patience) </a:t>
            </a:r>
          </a:p>
          <a:p>
            <a:r>
              <a:rPr lang="en-US" dirty="0" smtClean="0"/>
              <a:t>Self regarding virtues and altruistic virtues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regarding virtues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Courage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Valor ( Active courage-resistance to the fear of pain) </a:t>
            </a:r>
          </a:p>
          <a:p>
            <a:pPr lvl="1"/>
            <a:r>
              <a:rPr lang="en-US" dirty="0" smtClean="0"/>
              <a:t>Fortitude (Passive courage)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Temperance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Sensual or intellectual (Self-Restraint, resistance to the allurement of pleasure)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Wisdom</a:t>
            </a:r>
            <a:r>
              <a:rPr lang="en-US" dirty="0" smtClean="0"/>
              <a:t>- care, foresight, prudence, decisiveness of choice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Perseverance</a:t>
            </a:r>
          </a:p>
          <a:p>
            <a:r>
              <a:rPr lang="en-US" dirty="0" smtClean="0"/>
              <a:t>Faith and Hope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altruistic virtues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Justice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Honesty and fidelity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Generosity  and love </a:t>
            </a:r>
            <a:r>
              <a:rPr lang="en-US" dirty="0" smtClean="0"/>
              <a:t>-Relationships of contract into relationships of friendship or love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Courtesy, cheerfulness and good </a:t>
            </a:r>
            <a:r>
              <a:rPr lang="en-US" dirty="0" err="1" smtClean="0">
                <a:solidFill>
                  <a:srgbClr val="FF0000"/>
                </a:solidFill>
              </a:rPr>
              <a:t>humour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social intercourse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Abstaining</a:t>
            </a:r>
            <a:r>
              <a:rPr lang="en-US" dirty="0" smtClean="0"/>
              <a:t> from something which is unlawful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760</TotalTime>
  <Words>711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Perpetua</vt:lpstr>
      <vt:lpstr>Wingdings 2</vt:lpstr>
      <vt:lpstr>Equity</vt:lpstr>
      <vt:lpstr>The Virtues</vt:lpstr>
      <vt:lpstr>Virtue Ethics</vt:lpstr>
      <vt:lpstr>Virtue</vt:lpstr>
      <vt:lpstr>Ask questions</vt:lpstr>
      <vt:lpstr>   Ethos of a people(Moral habitudes of thought and action)</vt:lpstr>
      <vt:lpstr>The Cardinal  Virtues  </vt:lpstr>
      <vt:lpstr>Virtues relative to the social function</vt:lpstr>
      <vt:lpstr>Self regarding virtues</vt:lpstr>
      <vt:lpstr>altruistic virtues </vt:lpstr>
      <vt:lpstr>Virtues expected of Engineers</vt:lpstr>
      <vt:lpstr>Education of characters</vt:lpstr>
      <vt:lpstr>The Moral Syllogism</vt:lpstr>
      <vt:lpstr>PowerPoint Presentation</vt:lpstr>
      <vt:lpstr>PowerPoint Presentation</vt:lpstr>
      <vt:lpstr>Classification of the Virtues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Virtues</dc:title>
  <dc:creator>lnmiit</dc:creator>
  <cp:lastModifiedBy>lnmiit</cp:lastModifiedBy>
  <cp:revision>47</cp:revision>
  <dcterms:created xsi:type="dcterms:W3CDTF">2006-08-16T00:00:00Z</dcterms:created>
  <dcterms:modified xsi:type="dcterms:W3CDTF">2019-02-22T07:35:03Z</dcterms:modified>
</cp:coreProperties>
</file>