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0"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9DBB69-14BA-45C6-B38E-799BE072C164}"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CE2B4-ED96-441D-B86B-54998D1CAFCB}" type="slidenum">
              <a:rPr lang="en-US" smtClean="0"/>
              <a:t>‹#›</a:t>
            </a:fld>
            <a:endParaRPr lang="en-US"/>
          </a:p>
        </p:txBody>
      </p:sp>
    </p:spTree>
    <p:extLst>
      <p:ext uri="{BB962C8B-B14F-4D97-AF65-F5344CB8AC3E}">
        <p14:creationId xmlns:p14="http://schemas.microsoft.com/office/powerpoint/2010/main" val="874440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9DBB69-14BA-45C6-B38E-799BE072C164}"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CE2B4-ED96-441D-B86B-54998D1CAFCB}" type="slidenum">
              <a:rPr lang="en-US" smtClean="0"/>
              <a:t>‹#›</a:t>
            </a:fld>
            <a:endParaRPr lang="en-US"/>
          </a:p>
        </p:txBody>
      </p:sp>
    </p:spTree>
    <p:extLst>
      <p:ext uri="{BB962C8B-B14F-4D97-AF65-F5344CB8AC3E}">
        <p14:creationId xmlns:p14="http://schemas.microsoft.com/office/powerpoint/2010/main" val="840706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9DBB69-14BA-45C6-B38E-799BE072C164}"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CE2B4-ED96-441D-B86B-54998D1CAFCB}" type="slidenum">
              <a:rPr lang="en-US" smtClean="0"/>
              <a:t>‹#›</a:t>
            </a:fld>
            <a:endParaRPr lang="en-US"/>
          </a:p>
        </p:txBody>
      </p:sp>
    </p:spTree>
    <p:extLst>
      <p:ext uri="{BB962C8B-B14F-4D97-AF65-F5344CB8AC3E}">
        <p14:creationId xmlns:p14="http://schemas.microsoft.com/office/powerpoint/2010/main" val="3174229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9DBB69-14BA-45C6-B38E-799BE072C164}"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CE2B4-ED96-441D-B86B-54998D1CAFCB}" type="slidenum">
              <a:rPr lang="en-US" smtClean="0"/>
              <a:t>‹#›</a:t>
            </a:fld>
            <a:endParaRPr lang="en-US"/>
          </a:p>
        </p:txBody>
      </p:sp>
    </p:spTree>
    <p:extLst>
      <p:ext uri="{BB962C8B-B14F-4D97-AF65-F5344CB8AC3E}">
        <p14:creationId xmlns:p14="http://schemas.microsoft.com/office/powerpoint/2010/main" val="4273349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9DBB69-14BA-45C6-B38E-799BE072C164}"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CE2B4-ED96-441D-B86B-54998D1CAFCB}" type="slidenum">
              <a:rPr lang="en-US" smtClean="0"/>
              <a:t>‹#›</a:t>
            </a:fld>
            <a:endParaRPr lang="en-US"/>
          </a:p>
        </p:txBody>
      </p:sp>
    </p:spTree>
    <p:extLst>
      <p:ext uri="{BB962C8B-B14F-4D97-AF65-F5344CB8AC3E}">
        <p14:creationId xmlns:p14="http://schemas.microsoft.com/office/powerpoint/2010/main" val="3886517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9DBB69-14BA-45C6-B38E-799BE072C164}" type="datetimeFigureOut">
              <a:rPr lang="en-US" smtClean="0"/>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CE2B4-ED96-441D-B86B-54998D1CAFCB}" type="slidenum">
              <a:rPr lang="en-US" smtClean="0"/>
              <a:t>‹#›</a:t>
            </a:fld>
            <a:endParaRPr lang="en-US"/>
          </a:p>
        </p:txBody>
      </p:sp>
    </p:spTree>
    <p:extLst>
      <p:ext uri="{BB962C8B-B14F-4D97-AF65-F5344CB8AC3E}">
        <p14:creationId xmlns:p14="http://schemas.microsoft.com/office/powerpoint/2010/main" val="3954700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9DBB69-14BA-45C6-B38E-799BE072C164}" type="datetimeFigureOut">
              <a:rPr lang="en-US" smtClean="0"/>
              <a:t>2/20/2020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CE2B4-ED96-441D-B86B-54998D1CAFCB}" type="slidenum">
              <a:rPr lang="en-US" smtClean="0"/>
              <a:t>‹#›</a:t>
            </a:fld>
            <a:endParaRPr lang="en-US"/>
          </a:p>
        </p:txBody>
      </p:sp>
    </p:spTree>
    <p:extLst>
      <p:ext uri="{BB962C8B-B14F-4D97-AF65-F5344CB8AC3E}">
        <p14:creationId xmlns:p14="http://schemas.microsoft.com/office/powerpoint/2010/main" val="1647164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9DBB69-14BA-45C6-B38E-799BE072C164}" type="datetimeFigureOut">
              <a:rPr lang="en-US" smtClean="0"/>
              <a:t>2/20/2020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CE2B4-ED96-441D-B86B-54998D1CAFCB}" type="slidenum">
              <a:rPr lang="en-US" smtClean="0"/>
              <a:t>‹#›</a:t>
            </a:fld>
            <a:endParaRPr lang="en-US"/>
          </a:p>
        </p:txBody>
      </p:sp>
    </p:spTree>
    <p:extLst>
      <p:ext uri="{BB962C8B-B14F-4D97-AF65-F5344CB8AC3E}">
        <p14:creationId xmlns:p14="http://schemas.microsoft.com/office/powerpoint/2010/main" val="3175049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9DBB69-14BA-45C6-B38E-799BE072C164}" type="datetimeFigureOut">
              <a:rPr lang="en-US" smtClean="0"/>
              <a:t>2/20/2020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CE2B4-ED96-441D-B86B-54998D1CAFCB}" type="slidenum">
              <a:rPr lang="en-US" smtClean="0"/>
              <a:t>‹#›</a:t>
            </a:fld>
            <a:endParaRPr lang="en-US"/>
          </a:p>
        </p:txBody>
      </p:sp>
    </p:spTree>
    <p:extLst>
      <p:ext uri="{BB962C8B-B14F-4D97-AF65-F5344CB8AC3E}">
        <p14:creationId xmlns:p14="http://schemas.microsoft.com/office/powerpoint/2010/main" val="2961605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9DBB69-14BA-45C6-B38E-799BE072C164}" type="datetimeFigureOut">
              <a:rPr lang="en-US" smtClean="0"/>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CE2B4-ED96-441D-B86B-54998D1CAFCB}" type="slidenum">
              <a:rPr lang="en-US" smtClean="0"/>
              <a:t>‹#›</a:t>
            </a:fld>
            <a:endParaRPr lang="en-US"/>
          </a:p>
        </p:txBody>
      </p:sp>
    </p:spTree>
    <p:extLst>
      <p:ext uri="{BB962C8B-B14F-4D97-AF65-F5344CB8AC3E}">
        <p14:creationId xmlns:p14="http://schemas.microsoft.com/office/powerpoint/2010/main" val="1540006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9DBB69-14BA-45C6-B38E-799BE072C164}" type="datetimeFigureOut">
              <a:rPr lang="en-US" smtClean="0"/>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CE2B4-ED96-441D-B86B-54998D1CAFCB}" type="slidenum">
              <a:rPr lang="en-US" smtClean="0"/>
              <a:t>‹#›</a:t>
            </a:fld>
            <a:endParaRPr lang="en-US"/>
          </a:p>
        </p:txBody>
      </p:sp>
    </p:spTree>
    <p:extLst>
      <p:ext uri="{BB962C8B-B14F-4D97-AF65-F5344CB8AC3E}">
        <p14:creationId xmlns:p14="http://schemas.microsoft.com/office/powerpoint/2010/main" val="1177244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9DBB69-14BA-45C6-B38E-799BE072C164}" type="datetimeFigureOut">
              <a:rPr lang="en-US" smtClean="0"/>
              <a:t>2/20/2020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CE2B4-ED96-441D-B86B-54998D1CAFCB}" type="slidenum">
              <a:rPr lang="en-US" smtClean="0"/>
              <a:t>‹#›</a:t>
            </a:fld>
            <a:endParaRPr lang="en-US"/>
          </a:p>
        </p:txBody>
      </p:sp>
    </p:spTree>
    <p:extLst>
      <p:ext uri="{BB962C8B-B14F-4D97-AF65-F5344CB8AC3E}">
        <p14:creationId xmlns:p14="http://schemas.microsoft.com/office/powerpoint/2010/main" val="2978266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Back-off Algorithm for CSMA/CD</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0347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4761" y="532151"/>
            <a:ext cx="11827239" cy="6325849"/>
          </a:xfrm>
        </p:spPr>
        <p:txBody>
          <a:bodyPr/>
          <a:lstStyle/>
          <a:p>
            <a:r>
              <a:rPr lang="en-US" b="1" dirty="0" smtClean="0"/>
              <a:t>Case-2 :</a:t>
            </a:r>
          </a:p>
          <a:p>
            <a:r>
              <a:rPr lang="en-US" dirty="0"/>
              <a:t>Assume that A wins in Case 1 and transmitted its </a:t>
            </a:r>
            <a:r>
              <a:rPr lang="en-US" dirty="0" smtClean="0"/>
              <a:t>data (</a:t>
            </a:r>
            <a:r>
              <a:rPr lang="en-US" dirty="0"/>
              <a:t>Packet 1). Now, as soon as B transmits its packet 1, A transmits its packet 2. Hence, collision occurs. Now collision no. n becomes 1 for packet 2 of A and becomes 2 for packet 1 of B</a:t>
            </a:r>
            <a:r>
              <a:rPr lang="en-US" dirty="0" smtClean="0"/>
              <a:t>.</a:t>
            </a:r>
          </a:p>
          <a:p>
            <a:r>
              <a:rPr lang="en-US" dirty="0"/>
              <a:t>For packet 2 of A, K = {0, 1}</a:t>
            </a:r>
            <a:r>
              <a:rPr lang="en-US" dirty="0" smtClean="0"/>
              <a:t/>
            </a:r>
            <a:br>
              <a:rPr lang="en-US" dirty="0" smtClean="0"/>
            </a:br>
            <a:r>
              <a:rPr lang="en-US" dirty="0"/>
              <a:t>For packet 1 of B, K = {0, 1, 2, 3}</a:t>
            </a:r>
          </a:p>
        </p:txBody>
      </p:sp>
      <p:pic>
        <p:nvPicPr>
          <p:cNvPr id="6146" name="Picture 2" descr="https://media.geeksforgeeks.org/wp-content/uploads/qw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1274" y="2578568"/>
            <a:ext cx="6175166" cy="38671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22091" y="4974875"/>
            <a:ext cx="6813030" cy="1107996"/>
          </a:xfrm>
          <a:prstGeom prst="rect">
            <a:avLst/>
          </a:prstGeom>
        </p:spPr>
        <p:txBody>
          <a:bodyPr wrap="square">
            <a:spAutoFit/>
          </a:bodyPr>
          <a:lstStyle/>
          <a:p>
            <a:r>
              <a:rPr lang="en-US" sz="2200" dirty="0" smtClean="0"/>
              <a:t>Probability that A wins = 5/8</a:t>
            </a:r>
          </a:p>
          <a:p>
            <a:r>
              <a:rPr lang="en-US" sz="2200" dirty="0" smtClean="0"/>
              <a:t>Probability that B wins = 1/8</a:t>
            </a:r>
          </a:p>
          <a:p>
            <a:r>
              <a:rPr lang="en-US" sz="2200" dirty="0" smtClean="0"/>
              <a:t>Probability of collision  = 2/8</a:t>
            </a:r>
            <a:endParaRPr lang="en-US" sz="2200" dirty="0"/>
          </a:p>
        </p:txBody>
      </p:sp>
    </p:spTree>
    <p:extLst>
      <p:ext uri="{BB962C8B-B14F-4D97-AF65-F5344CB8AC3E}">
        <p14:creationId xmlns:p14="http://schemas.microsoft.com/office/powerpoint/2010/main" val="505586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3269" y="596432"/>
            <a:ext cx="10515600" cy="5414624"/>
          </a:xfrm>
        </p:spPr>
        <p:txBody>
          <a:bodyPr/>
          <a:lstStyle/>
          <a:p>
            <a:pPr fontAlgn="base"/>
            <a:r>
              <a:rPr lang="en-US" dirty="0"/>
              <a:t>So, probability of collision decreases as compared to Case 1.</a:t>
            </a:r>
          </a:p>
          <a:p>
            <a:pPr marL="0" indent="0" fontAlgn="base">
              <a:buNone/>
            </a:pPr>
            <a:r>
              <a:rPr lang="en-US" b="1" dirty="0"/>
              <a:t>Advantage –</a:t>
            </a:r>
            <a:endParaRPr lang="en-US" dirty="0"/>
          </a:p>
          <a:p>
            <a:pPr lvl="1" fontAlgn="base"/>
            <a:r>
              <a:rPr lang="en-US" dirty="0"/>
              <a:t>Collision probability decreases exponentially.</a:t>
            </a:r>
          </a:p>
          <a:p>
            <a:pPr marL="0" indent="0" fontAlgn="base">
              <a:buNone/>
            </a:pPr>
            <a:r>
              <a:rPr lang="en-US" b="1" dirty="0"/>
              <a:t>Disadvantages –</a:t>
            </a:r>
            <a:endParaRPr lang="en-US" dirty="0"/>
          </a:p>
          <a:p>
            <a:pPr lvl="1" fontAlgn="base"/>
            <a:r>
              <a:rPr lang="en-US" b="1" dirty="0"/>
              <a:t>Capture effect:</a:t>
            </a:r>
            <a:r>
              <a:rPr lang="en-US" dirty="0"/>
              <a:t> Station who wins ones keeps on winning.</a:t>
            </a:r>
          </a:p>
          <a:p>
            <a:pPr lvl="1" fontAlgn="base"/>
            <a:r>
              <a:rPr lang="en-US" dirty="0"/>
              <a:t>Works only for 2 stations or hosts.</a:t>
            </a:r>
          </a:p>
          <a:p>
            <a:endParaRPr lang="en-US" dirty="0"/>
          </a:p>
        </p:txBody>
      </p:sp>
    </p:spTree>
    <p:extLst>
      <p:ext uri="{BB962C8B-B14F-4D97-AF65-F5344CB8AC3E}">
        <p14:creationId xmlns:p14="http://schemas.microsoft.com/office/powerpoint/2010/main" val="3113816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843" y="299803"/>
            <a:ext cx="11647357" cy="5877160"/>
          </a:xfrm>
        </p:spPr>
        <p:txBody>
          <a:bodyPr/>
          <a:lstStyle/>
          <a:p>
            <a:r>
              <a:rPr lang="en-US" dirty="0"/>
              <a:t>A and B are the only two stations on an Ethernet. Each has a steady queue of frames to send. Both A and B attempt to transmit a frame, collide, and A wins the first </a:t>
            </a:r>
            <a:r>
              <a:rPr lang="en-US" dirty="0" err="1"/>
              <a:t>backoff</a:t>
            </a:r>
            <a:r>
              <a:rPr lang="en-US" dirty="0"/>
              <a:t> race. At the end of this successful transmission by A, both A and B attempt to transmit and collide. The probability that A wins the second </a:t>
            </a:r>
            <a:r>
              <a:rPr lang="en-US" dirty="0" err="1"/>
              <a:t>backoff</a:t>
            </a:r>
            <a:r>
              <a:rPr lang="en-US" dirty="0"/>
              <a:t> race is:</a:t>
            </a:r>
          </a:p>
        </p:txBody>
      </p:sp>
    </p:spTree>
    <p:extLst>
      <p:ext uri="{BB962C8B-B14F-4D97-AF65-F5344CB8AC3E}">
        <p14:creationId xmlns:p14="http://schemas.microsoft.com/office/powerpoint/2010/main" val="2949028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Back-off Algorithm for CSMA/CD</a:t>
            </a:r>
            <a:br>
              <a:rPr lang="en-US" dirty="0"/>
            </a:br>
            <a:endParaRPr lang="en-US" dirty="0"/>
          </a:p>
        </p:txBody>
      </p:sp>
      <p:sp>
        <p:nvSpPr>
          <p:cNvPr id="3" name="Content Placeholder 2"/>
          <p:cNvSpPr>
            <a:spLocks noGrp="1"/>
          </p:cNvSpPr>
          <p:nvPr>
            <p:ph idx="1"/>
          </p:nvPr>
        </p:nvSpPr>
        <p:spPr>
          <a:xfrm>
            <a:off x="838200" y="1319134"/>
            <a:ext cx="10515600" cy="4857829"/>
          </a:xfrm>
        </p:spPr>
        <p:txBody>
          <a:bodyPr/>
          <a:lstStyle/>
          <a:p>
            <a:pPr algn="just"/>
            <a:r>
              <a:rPr lang="en-US" dirty="0"/>
              <a:t>Back-off algorithm is a </a:t>
            </a:r>
            <a:r>
              <a:rPr lang="en-US" b="1" dirty="0"/>
              <a:t>collision resolution</a:t>
            </a:r>
            <a:r>
              <a:rPr lang="en-US" dirty="0"/>
              <a:t> mechanism which is used in </a:t>
            </a:r>
            <a:r>
              <a:rPr lang="en-US" dirty="0" smtClean="0"/>
              <a:t>CSMA/CD. </a:t>
            </a:r>
          </a:p>
          <a:p>
            <a:pPr algn="just"/>
            <a:endParaRPr lang="en-US" dirty="0"/>
          </a:p>
          <a:p>
            <a:pPr algn="just"/>
            <a:r>
              <a:rPr lang="en-US" dirty="0" smtClean="0"/>
              <a:t>This </a:t>
            </a:r>
            <a:r>
              <a:rPr lang="en-US" dirty="0"/>
              <a:t>algorithm is generally used in Ethernet to schedule re-transmissions after collisions.</a:t>
            </a:r>
          </a:p>
        </p:txBody>
      </p:sp>
    </p:spTree>
    <p:extLst>
      <p:ext uri="{BB962C8B-B14F-4D97-AF65-F5344CB8AC3E}">
        <p14:creationId xmlns:p14="http://schemas.microsoft.com/office/powerpoint/2010/main" val="653430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5282"/>
            <a:ext cx="10515600" cy="1325563"/>
          </a:xfrm>
        </p:spPr>
        <p:txBody>
          <a:bodyPr/>
          <a:lstStyle/>
          <a:p>
            <a:r>
              <a:rPr lang="en-US" dirty="0" smtClean="0"/>
              <a:t>Problem</a:t>
            </a:r>
            <a:endParaRPr lang="en-US" dirty="0"/>
          </a:p>
        </p:txBody>
      </p:sp>
      <p:sp>
        <p:nvSpPr>
          <p:cNvPr id="3" name="Content Placeholder 2"/>
          <p:cNvSpPr>
            <a:spLocks noGrp="1"/>
          </p:cNvSpPr>
          <p:nvPr>
            <p:ph idx="1"/>
          </p:nvPr>
        </p:nvSpPr>
        <p:spPr>
          <a:xfrm>
            <a:off x="838200" y="1450845"/>
            <a:ext cx="10515600" cy="4726118"/>
          </a:xfrm>
        </p:spPr>
        <p:txBody>
          <a:bodyPr/>
          <a:lstStyle/>
          <a:p>
            <a:pPr algn="just"/>
            <a:r>
              <a:rPr lang="en-US" dirty="0"/>
              <a:t>If a collision takes place between 2 stations, they may restart transmission as soon as they can after the collision. </a:t>
            </a:r>
            <a:endParaRPr lang="en-US" dirty="0" smtClean="0"/>
          </a:p>
          <a:p>
            <a:pPr algn="just"/>
            <a:endParaRPr lang="en-US" dirty="0" smtClean="0"/>
          </a:p>
          <a:p>
            <a:pPr algn="just"/>
            <a:r>
              <a:rPr lang="en-US" dirty="0" smtClean="0"/>
              <a:t>This </a:t>
            </a:r>
            <a:r>
              <a:rPr lang="en-US" dirty="0"/>
              <a:t>will always lead to another collision and form an infinite loop of collisions leading to a deadlock. </a:t>
            </a:r>
            <a:endParaRPr lang="en-US" dirty="0" smtClean="0"/>
          </a:p>
          <a:p>
            <a:pPr algn="just"/>
            <a:endParaRPr lang="en-US" dirty="0"/>
          </a:p>
          <a:p>
            <a:pPr algn="just"/>
            <a:r>
              <a:rPr lang="en-US" dirty="0" smtClean="0"/>
              <a:t>To </a:t>
            </a:r>
            <a:r>
              <a:rPr lang="en-US" dirty="0"/>
              <a:t>prevent such scenario back-off algorithm is used.</a:t>
            </a:r>
          </a:p>
        </p:txBody>
      </p:sp>
    </p:spTree>
    <p:extLst>
      <p:ext uri="{BB962C8B-B14F-4D97-AF65-F5344CB8AC3E}">
        <p14:creationId xmlns:p14="http://schemas.microsoft.com/office/powerpoint/2010/main" val="2275741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892" y="149902"/>
            <a:ext cx="11887200" cy="6027061"/>
          </a:xfrm>
        </p:spPr>
        <p:txBody>
          <a:bodyPr/>
          <a:lstStyle/>
          <a:p>
            <a:r>
              <a:rPr lang="en-US" dirty="0"/>
              <a:t>Let us consider an scenario of 2 stations A and B transmitting some data:</a:t>
            </a:r>
          </a:p>
        </p:txBody>
      </p:sp>
      <p:pic>
        <p:nvPicPr>
          <p:cNvPr id="1026" name="Picture 2" descr="https://media.geeksforgeeks.org/wp-content/uploads/qw-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3062" y="1423999"/>
            <a:ext cx="6880485" cy="4557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935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algn="just"/>
            <a:r>
              <a:rPr lang="en-US" dirty="0"/>
              <a:t>After a collision, time is divided into discrete slots (</a:t>
            </a:r>
            <a:r>
              <a:rPr lang="en-US" b="1" dirty="0" err="1"/>
              <a:t>T</a:t>
            </a:r>
            <a:r>
              <a:rPr lang="en-US" b="1" baseline="-25000" dirty="0" err="1"/>
              <a:t>slot</a:t>
            </a:r>
            <a:r>
              <a:rPr lang="en-US" dirty="0"/>
              <a:t>) whose length is equal to 2t, where t is the maximum propagation delay in the network</a:t>
            </a:r>
            <a:r>
              <a:rPr lang="en-US" dirty="0" smtClean="0"/>
              <a:t>.</a:t>
            </a:r>
          </a:p>
          <a:p>
            <a:pPr marL="0" indent="0" algn="just">
              <a:buNone/>
            </a:pPr>
            <a:endParaRPr lang="en-US" dirty="0" smtClean="0"/>
          </a:p>
          <a:p>
            <a:pPr algn="just"/>
            <a:r>
              <a:rPr lang="en-US" dirty="0"/>
              <a:t>The stations involved in the collision randomly pick an integer from the set K </a:t>
            </a:r>
            <a:r>
              <a:rPr lang="en-US" dirty="0" err="1"/>
              <a:t>i.e</a:t>
            </a:r>
            <a:r>
              <a:rPr lang="en-US" dirty="0"/>
              <a:t> {0, 1}. This set is called the contention window.</a:t>
            </a:r>
            <a:endParaRPr lang="en-US" dirty="0" smtClean="0"/>
          </a:p>
          <a:p>
            <a:pPr algn="just"/>
            <a:endParaRPr lang="en-US" dirty="0"/>
          </a:p>
          <a:p>
            <a:pPr algn="just"/>
            <a:r>
              <a:rPr lang="en-US" dirty="0"/>
              <a:t>If the sources collide again because they picked the same integer, the contention window size is doubled and it becomes {0, 1, 2, 3</a:t>
            </a:r>
            <a:r>
              <a:rPr lang="en-US" dirty="0" smtClean="0"/>
              <a:t>}.</a:t>
            </a:r>
          </a:p>
          <a:p>
            <a:pPr algn="just"/>
            <a:endParaRPr lang="en-US" dirty="0"/>
          </a:p>
          <a:p>
            <a:pPr algn="just"/>
            <a:r>
              <a:rPr lang="en-US" dirty="0"/>
              <a:t>Now the sources involved in the second collision randomly pick an integer from the set {0, 1, 2, 3} and wait that number of time slots before trying again. Before they try to transmit, they listen to the channel and transmit only if the channel is idle. This causes the source which picked the smallest integer in the contention window to succeed in transmitting its frame.</a:t>
            </a:r>
            <a:endParaRPr lang="en-US" dirty="0" smtClean="0"/>
          </a:p>
          <a:p>
            <a:endParaRPr lang="en-US" dirty="0" smtClean="0"/>
          </a:p>
          <a:p>
            <a:endParaRPr lang="en-US" dirty="0"/>
          </a:p>
          <a:p>
            <a:endParaRPr lang="en-US" dirty="0" smtClean="0"/>
          </a:p>
          <a:p>
            <a:pPr marL="0" indent="0">
              <a:buNone/>
            </a:pPr>
            <a:endParaRPr lang="en-US" dirty="0" smtClean="0"/>
          </a:p>
        </p:txBody>
      </p:sp>
    </p:spTree>
    <p:extLst>
      <p:ext uri="{BB962C8B-B14F-4D97-AF65-F5344CB8AC3E}">
        <p14:creationId xmlns:p14="http://schemas.microsoft.com/office/powerpoint/2010/main" val="4007650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892" y="134912"/>
            <a:ext cx="10515600" cy="669196"/>
          </a:xfrm>
        </p:spPr>
        <p:txBody>
          <a:bodyPr>
            <a:normAutofit fontScale="90000"/>
          </a:bodyPr>
          <a:lstStyle/>
          <a:p>
            <a:r>
              <a:rPr lang="en-US" dirty="0" smtClean="0"/>
              <a:t>Algorithm</a:t>
            </a:r>
            <a:endParaRPr lang="en-US" dirty="0"/>
          </a:p>
        </p:txBody>
      </p:sp>
      <p:sp>
        <p:nvSpPr>
          <p:cNvPr id="3" name="Content Placeholder 2"/>
          <p:cNvSpPr>
            <a:spLocks noGrp="1"/>
          </p:cNvSpPr>
          <p:nvPr>
            <p:ph idx="1"/>
          </p:nvPr>
        </p:nvSpPr>
        <p:spPr>
          <a:xfrm>
            <a:off x="164892" y="1124262"/>
            <a:ext cx="11887200" cy="4917764"/>
          </a:xfrm>
        </p:spPr>
        <p:txBody>
          <a:bodyPr>
            <a:normAutofit/>
          </a:bodyPr>
          <a:lstStyle/>
          <a:p>
            <a:pPr marL="0" indent="0">
              <a:buNone/>
            </a:pPr>
            <a:r>
              <a:rPr lang="en-US" dirty="0"/>
              <a:t>So, Back-off algorithm defines a </a:t>
            </a:r>
            <a:r>
              <a:rPr lang="en-US" i="1" dirty="0"/>
              <a:t>waiting time for the stations involved in collision</a:t>
            </a:r>
            <a:r>
              <a:rPr lang="en-US" dirty="0"/>
              <a:t>, i.e. for how much time the station should wait to re-transmit.</a:t>
            </a:r>
            <a:endParaRPr lang="en-US" dirty="0" smtClean="0"/>
          </a:p>
          <a:p>
            <a:pPr marL="0" indent="0">
              <a:buNone/>
            </a:pPr>
            <a:endParaRPr lang="en-US" dirty="0"/>
          </a:p>
          <a:p>
            <a:pPr marL="0" indent="0">
              <a:buNone/>
            </a:pPr>
            <a:r>
              <a:rPr lang="en-US" dirty="0" smtClean="0"/>
              <a:t>Waiting time = back–off time</a:t>
            </a:r>
          </a:p>
          <a:p>
            <a:pPr marL="0" indent="0">
              <a:buNone/>
            </a:pPr>
            <a:r>
              <a:rPr lang="en-US" dirty="0" smtClean="0"/>
              <a:t>Let n = collision number. </a:t>
            </a:r>
          </a:p>
          <a:p>
            <a:pPr marL="0" indent="0">
              <a:buNone/>
            </a:pPr>
            <a:r>
              <a:rPr lang="en-US" dirty="0" smtClean="0"/>
              <a:t>Then, </a:t>
            </a:r>
          </a:p>
          <a:p>
            <a:pPr marL="0" indent="0">
              <a:buNone/>
            </a:pPr>
            <a:r>
              <a:rPr lang="en-US" dirty="0" smtClean="0"/>
              <a:t>Waiting time = K * </a:t>
            </a:r>
            <a:r>
              <a:rPr lang="en-US" dirty="0" err="1" smtClean="0"/>
              <a:t>T</a:t>
            </a:r>
            <a:r>
              <a:rPr lang="en-US" baseline="-25000" dirty="0" err="1" smtClean="0"/>
              <a:t>slot</a:t>
            </a:r>
            <a:endParaRPr lang="en-US" baseline="-25000" dirty="0" smtClean="0"/>
          </a:p>
          <a:p>
            <a:pPr marL="0" indent="0">
              <a:buNone/>
            </a:pPr>
            <a:r>
              <a:rPr lang="en-US" dirty="0" smtClean="0"/>
              <a:t>where K = [0, 2</a:t>
            </a:r>
            <a:r>
              <a:rPr lang="en-US" baseline="30000" dirty="0" smtClean="0"/>
              <a:t>n</a:t>
            </a:r>
            <a:r>
              <a:rPr lang="en-US" dirty="0" smtClean="0"/>
              <a:t> – 1 ]</a:t>
            </a:r>
          </a:p>
          <a:p>
            <a:endParaRPr lang="en-US" dirty="0"/>
          </a:p>
        </p:txBody>
      </p:sp>
    </p:spTree>
    <p:extLst>
      <p:ext uri="{BB962C8B-B14F-4D97-AF65-F5344CB8AC3E}">
        <p14:creationId xmlns:p14="http://schemas.microsoft.com/office/powerpoint/2010/main" val="2171589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843" y="14990"/>
            <a:ext cx="10515600" cy="794479"/>
          </a:xfrm>
        </p:spPr>
        <p:txBody>
          <a:bodyPr/>
          <a:lstStyle/>
          <a:p>
            <a:r>
              <a:rPr lang="en-US" dirty="0" smtClean="0"/>
              <a:t>How it works?</a:t>
            </a:r>
            <a:endParaRPr lang="en-US" dirty="0"/>
          </a:p>
        </p:txBody>
      </p:sp>
      <p:sp>
        <p:nvSpPr>
          <p:cNvPr id="3" name="Content Placeholder 2"/>
          <p:cNvSpPr>
            <a:spLocks noGrp="1"/>
          </p:cNvSpPr>
          <p:nvPr>
            <p:ph idx="1"/>
          </p:nvPr>
        </p:nvSpPr>
        <p:spPr>
          <a:xfrm>
            <a:off x="239843" y="809470"/>
            <a:ext cx="11842229" cy="5801192"/>
          </a:xfrm>
        </p:spPr>
        <p:txBody>
          <a:bodyPr/>
          <a:lstStyle/>
          <a:p>
            <a:pPr marL="0" indent="0">
              <a:buNone/>
            </a:pPr>
            <a:r>
              <a:rPr lang="en-US" b="1" dirty="0"/>
              <a:t>Case-1 </a:t>
            </a:r>
            <a:r>
              <a:rPr lang="en-US" b="1" dirty="0" smtClean="0"/>
              <a:t>:</a:t>
            </a:r>
          </a:p>
          <a:p>
            <a:pPr marL="0" indent="0">
              <a:buNone/>
            </a:pPr>
            <a:r>
              <a:rPr lang="en-US" dirty="0" smtClean="0"/>
              <a:t/>
            </a:r>
            <a:br>
              <a:rPr lang="en-US" dirty="0" smtClean="0"/>
            </a:br>
            <a:r>
              <a:rPr lang="en-US" dirty="0"/>
              <a:t>Suppose 2 stations A and B start transmitting data (Packet 1) at the same time then, collision occurs. So, the collision number n for both their data (Packet 1) = 1. Now, both the station randomly pick an integer from the set K i.e. {0, 1}.</a:t>
            </a:r>
          </a:p>
        </p:txBody>
      </p:sp>
      <p:pic>
        <p:nvPicPr>
          <p:cNvPr id="3074" name="Picture 2" descr="https://media.geeksforgeeks.org/wp-content/uploads/qw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3103" y="3380282"/>
            <a:ext cx="6228310" cy="3020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9000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911" y="104931"/>
            <a:ext cx="12057089" cy="6565692"/>
          </a:xfrm>
        </p:spPr>
        <p:txBody>
          <a:bodyPr/>
          <a:lstStyle/>
          <a:p>
            <a:r>
              <a:rPr lang="en-US" b="1" dirty="0"/>
              <a:t>When both A and B choose K = </a:t>
            </a:r>
            <a:r>
              <a:rPr lang="en-US" b="1" dirty="0" smtClean="0"/>
              <a:t>0</a:t>
            </a:r>
          </a:p>
          <a:p>
            <a:pPr marL="457200" lvl="1" indent="0">
              <a:buNone/>
            </a:pPr>
            <a:r>
              <a:rPr lang="en-US" dirty="0" smtClean="0"/>
              <a:t>	Waiting </a:t>
            </a:r>
            <a:r>
              <a:rPr lang="en-US" dirty="0"/>
              <a:t>time for A = 0 * </a:t>
            </a:r>
            <a:r>
              <a:rPr lang="en-US" dirty="0" err="1"/>
              <a:t>T</a:t>
            </a:r>
            <a:r>
              <a:rPr lang="en-US" baseline="-25000" dirty="0" err="1"/>
              <a:t>slot</a:t>
            </a:r>
            <a:r>
              <a:rPr lang="en-US" dirty="0"/>
              <a:t> = 0</a:t>
            </a:r>
            <a:r>
              <a:rPr lang="en-US" dirty="0" smtClean="0"/>
              <a:t/>
            </a:r>
            <a:br>
              <a:rPr lang="en-US" dirty="0" smtClean="0"/>
            </a:br>
            <a:r>
              <a:rPr lang="en-US" dirty="0" smtClean="0"/>
              <a:t>	Waiting </a:t>
            </a:r>
            <a:r>
              <a:rPr lang="en-US" dirty="0"/>
              <a:t>time for B = 0 * </a:t>
            </a:r>
            <a:r>
              <a:rPr lang="en-US" dirty="0" err="1"/>
              <a:t>T</a:t>
            </a:r>
            <a:r>
              <a:rPr lang="en-US" baseline="-25000" dirty="0" err="1"/>
              <a:t>slot</a:t>
            </a:r>
            <a:r>
              <a:rPr lang="en-US" dirty="0"/>
              <a:t> = </a:t>
            </a:r>
            <a:r>
              <a:rPr lang="en-US" dirty="0" smtClean="0"/>
              <a:t>0 Therefore</a:t>
            </a:r>
            <a:r>
              <a:rPr lang="en-US" dirty="0"/>
              <a:t>, both stations will transmit at the same time </a:t>
            </a:r>
            <a:r>
              <a:rPr lang="en-US" dirty="0" smtClean="0"/>
              <a:t>	and </a:t>
            </a:r>
            <a:r>
              <a:rPr lang="en-US" dirty="0"/>
              <a:t>hence collision occurs.</a:t>
            </a:r>
          </a:p>
          <a:p>
            <a:pPr lvl="0"/>
            <a:r>
              <a:rPr lang="en-US" b="1" dirty="0"/>
              <a:t>When A chooses K = 0 and B chooses K = 1</a:t>
            </a:r>
            <a:endParaRPr lang="en-US" b="1" dirty="0">
              <a:solidFill>
                <a:prstClr val="black"/>
              </a:solidFill>
            </a:endParaRPr>
          </a:p>
          <a:p>
            <a:pPr marL="457200" lvl="1" indent="0">
              <a:buNone/>
            </a:pPr>
            <a:r>
              <a:rPr lang="en-US" dirty="0" smtClean="0"/>
              <a:t>	Waiting </a:t>
            </a:r>
            <a:r>
              <a:rPr lang="en-US" dirty="0"/>
              <a:t>time for A = 0 * </a:t>
            </a:r>
            <a:r>
              <a:rPr lang="en-US" dirty="0" err="1"/>
              <a:t>T</a:t>
            </a:r>
            <a:r>
              <a:rPr lang="en-US" baseline="-25000" dirty="0" err="1"/>
              <a:t>slot</a:t>
            </a:r>
            <a:r>
              <a:rPr lang="en-US" dirty="0"/>
              <a:t> = 0</a:t>
            </a:r>
            <a:r>
              <a:rPr lang="en-US" dirty="0" smtClean="0"/>
              <a:t/>
            </a:r>
            <a:br>
              <a:rPr lang="en-US" dirty="0" smtClean="0"/>
            </a:br>
            <a:r>
              <a:rPr lang="en-US" dirty="0" smtClean="0"/>
              <a:t>	Waiting </a:t>
            </a:r>
            <a:r>
              <a:rPr lang="en-US" dirty="0"/>
              <a:t>time for B = 1 * </a:t>
            </a:r>
            <a:r>
              <a:rPr lang="en-US" dirty="0" err="1"/>
              <a:t>T</a:t>
            </a:r>
            <a:r>
              <a:rPr lang="en-US" baseline="-25000" dirty="0" err="1"/>
              <a:t>slot</a:t>
            </a:r>
            <a:r>
              <a:rPr lang="en-US" dirty="0"/>
              <a:t> = </a:t>
            </a:r>
            <a:r>
              <a:rPr lang="en-US" dirty="0" err="1" smtClean="0"/>
              <a:t>T</a:t>
            </a:r>
            <a:r>
              <a:rPr lang="en-US" baseline="-25000" dirty="0" err="1" smtClean="0"/>
              <a:t>slot</a:t>
            </a:r>
            <a:r>
              <a:rPr lang="en-US" baseline="-25000" dirty="0" smtClean="0"/>
              <a:t> </a:t>
            </a:r>
            <a:r>
              <a:rPr lang="en-US" dirty="0" smtClean="0"/>
              <a:t>Therefore</a:t>
            </a:r>
            <a:r>
              <a:rPr lang="en-US" dirty="0"/>
              <a:t>, A transmits the packet and B waits for time </a:t>
            </a:r>
            <a:r>
              <a:rPr lang="en-US" dirty="0" smtClean="0"/>
              <a:t>	</a:t>
            </a:r>
            <a:r>
              <a:rPr lang="en-US" dirty="0" err="1" smtClean="0"/>
              <a:t>T</a:t>
            </a:r>
            <a:r>
              <a:rPr lang="en-US" baseline="-25000" dirty="0" err="1" smtClean="0"/>
              <a:t>slot</a:t>
            </a:r>
            <a:r>
              <a:rPr lang="en-US" dirty="0"/>
              <a:t> for transmitting and hence A wins.</a:t>
            </a:r>
          </a:p>
          <a:p>
            <a:r>
              <a:rPr lang="en-US" b="1" dirty="0"/>
              <a:t>When A chooses K = 1 and B chooses K = 0</a:t>
            </a:r>
            <a:br>
              <a:rPr lang="en-US" b="1" dirty="0"/>
            </a:br>
            <a:r>
              <a:rPr lang="en-US" b="1" dirty="0" smtClean="0"/>
              <a:t>	</a:t>
            </a:r>
            <a:r>
              <a:rPr lang="en-US" sz="2400" dirty="0" smtClean="0"/>
              <a:t>Waiting </a:t>
            </a:r>
            <a:r>
              <a:rPr lang="en-US" sz="2400" dirty="0"/>
              <a:t>time for A = 1 * </a:t>
            </a:r>
            <a:r>
              <a:rPr lang="en-US" sz="2400" dirty="0" err="1"/>
              <a:t>T</a:t>
            </a:r>
            <a:r>
              <a:rPr lang="en-US" sz="2400" baseline="-25000" dirty="0" err="1"/>
              <a:t>slot</a:t>
            </a:r>
            <a:r>
              <a:rPr lang="en-US" sz="2400" dirty="0"/>
              <a:t> = </a:t>
            </a:r>
            <a:r>
              <a:rPr lang="en-US" sz="2400" dirty="0" err="1"/>
              <a:t>T</a:t>
            </a:r>
            <a:r>
              <a:rPr lang="en-US" sz="2400" baseline="-25000" dirty="0" err="1"/>
              <a:t>slot</a:t>
            </a:r>
            <a:r>
              <a:rPr lang="en-US" sz="2400" dirty="0" smtClean="0"/>
              <a:t/>
            </a:r>
            <a:br>
              <a:rPr lang="en-US" sz="2400" dirty="0" smtClean="0"/>
            </a:br>
            <a:r>
              <a:rPr lang="en-US" sz="2400" dirty="0" smtClean="0"/>
              <a:t>	Waiting </a:t>
            </a:r>
            <a:r>
              <a:rPr lang="en-US" sz="2400" dirty="0"/>
              <a:t>time for B = 0 * </a:t>
            </a:r>
            <a:r>
              <a:rPr lang="en-US" sz="2400" dirty="0" err="1"/>
              <a:t>T</a:t>
            </a:r>
            <a:r>
              <a:rPr lang="en-US" sz="2400" baseline="-25000" dirty="0" err="1"/>
              <a:t>slot</a:t>
            </a:r>
            <a:r>
              <a:rPr lang="en-US" sz="2400" dirty="0"/>
              <a:t> = </a:t>
            </a:r>
            <a:r>
              <a:rPr lang="en-US" sz="2400" dirty="0" smtClean="0"/>
              <a:t>0 </a:t>
            </a:r>
            <a:r>
              <a:rPr lang="en-US" sz="2400" dirty="0"/>
              <a:t>Therefore, B transmits the packet and A waits for time </a:t>
            </a:r>
            <a:r>
              <a:rPr lang="en-US" sz="2400" dirty="0" smtClean="0"/>
              <a:t>  	</a:t>
            </a:r>
            <a:r>
              <a:rPr lang="en-US" sz="2400" dirty="0" err="1" smtClean="0"/>
              <a:t>T</a:t>
            </a:r>
            <a:r>
              <a:rPr lang="en-US" sz="2400" baseline="-25000" dirty="0" err="1" smtClean="0"/>
              <a:t>slot</a:t>
            </a:r>
            <a:r>
              <a:rPr lang="en-US" sz="2400" dirty="0"/>
              <a:t> for </a:t>
            </a:r>
            <a:r>
              <a:rPr lang="en-US" sz="2400" dirty="0" smtClean="0"/>
              <a:t>transmitting </a:t>
            </a:r>
            <a:r>
              <a:rPr lang="en-US" sz="2400" dirty="0"/>
              <a:t>and hence B wins</a:t>
            </a:r>
            <a:r>
              <a:rPr lang="en-US" sz="2400" dirty="0" smtClean="0"/>
              <a:t>.</a:t>
            </a:r>
          </a:p>
          <a:p>
            <a:r>
              <a:rPr lang="en-US" b="1" dirty="0" smtClean="0"/>
              <a:t>When both A and B choose K = 1</a:t>
            </a:r>
            <a:br>
              <a:rPr lang="en-US" b="1" dirty="0" smtClean="0"/>
            </a:br>
            <a:r>
              <a:rPr lang="en-US" b="1" dirty="0" smtClean="0"/>
              <a:t>	</a:t>
            </a:r>
            <a:r>
              <a:rPr lang="en-US" sz="2400" dirty="0" smtClean="0"/>
              <a:t>Waiting </a:t>
            </a:r>
            <a:r>
              <a:rPr lang="en-US" sz="2400" dirty="0"/>
              <a:t>time for A = 1 * </a:t>
            </a:r>
            <a:r>
              <a:rPr lang="en-US" sz="2400" dirty="0" err="1"/>
              <a:t>T</a:t>
            </a:r>
            <a:r>
              <a:rPr lang="en-US" sz="2400" baseline="-25000" dirty="0" err="1"/>
              <a:t>slot</a:t>
            </a:r>
            <a:r>
              <a:rPr lang="en-US" sz="2400" dirty="0"/>
              <a:t> = </a:t>
            </a:r>
            <a:r>
              <a:rPr lang="en-US" sz="2400" dirty="0" err="1"/>
              <a:t>T</a:t>
            </a:r>
            <a:r>
              <a:rPr lang="en-US" sz="2400" baseline="-25000" dirty="0" err="1"/>
              <a:t>slot</a:t>
            </a:r>
            <a:r>
              <a:rPr lang="en-US" sz="2400" dirty="0" smtClean="0"/>
              <a:t/>
            </a:r>
            <a:br>
              <a:rPr lang="en-US" sz="2400" dirty="0" smtClean="0"/>
            </a:br>
            <a:r>
              <a:rPr lang="en-US" sz="2400" dirty="0" smtClean="0"/>
              <a:t>	Waiting </a:t>
            </a:r>
            <a:r>
              <a:rPr lang="en-US" sz="2400" dirty="0"/>
              <a:t>time for B = 1 * </a:t>
            </a:r>
            <a:r>
              <a:rPr lang="en-US" sz="2400" dirty="0" err="1"/>
              <a:t>T</a:t>
            </a:r>
            <a:r>
              <a:rPr lang="en-US" sz="2400" baseline="-25000" dirty="0" err="1"/>
              <a:t>slot</a:t>
            </a:r>
            <a:r>
              <a:rPr lang="en-US" sz="2400" dirty="0"/>
              <a:t> = </a:t>
            </a:r>
            <a:r>
              <a:rPr lang="en-US" sz="2400" dirty="0" err="1" smtClean="0"/>
              <a:t>T</a:t>
            </a:r>
            <a:r>
              <a:rPr lang="en-US" sz="2400" baseline="-25000" dirty="0" err="1" smtClean="0"/>
              <a:t>slot</a:t>
            </a:r>
            <a:r>
              <a:rPr lang="en-US" sz="2400" baseline="-25000" dirty="0" smtClean="0"/>
              <a:t> </a:t>
            </a:r>
            <a:r>
              <a:rPr lang="en-US" sz="2400" dirty="0" smtClean="0"/>
              <a:t>Therefore</a:t>
            </a:r>
            <a:r>
              <a:rPr lang="en-US" sz="2400" dirty="0"/>
              <a:t>, both will wait for the same time </a:t>
            </a:r>
            <a:r>
              <a:rPr lang="en-US" sz="2400" dirty="0" err="1"/>
              <a:t>T</a:t>
            </a:r>
            <a:r>
              <a:rPr lang="en-US" sz="2400" baseline="-25000" dirty="0" err="1"/>
              <a:t>slot</a:t>
            </a:r>
            <a:r>
              <a:rPr lang="en-US" sz="2400" dirty="0"/>
              <a:t> and </a:t>
            </a:r>
            <a:r>
              <a:rPr lang="en-US" sz="2400" dirty="0" smtClean="0"/>
              <a:t>	then </a:t>
            </a:r>
            <a:r>
              <a:rPr lang="en-US" sz="2400" dirty="0"/>
              <a:t>transmit. Hence, collision occurs.</a:t>
            </a:r>
          </a:p>
          <a:p>
            <a:endParaRPr lang="en-US" b="1" dirty="0"/>
          </a:p>
        </p:txBody>
      </p:sp>
    </p:spTree>
    <p:extLst>
      <p:ext uri="{BB962C8B-B14F-4D97-AF65-F5344CB8AC3E}">
        <p14:creationId xmlns:p14="http://schemas.microsoft.com/office/powerpoint/2010/main" val="1856617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Probability that A wins = 1/4</a:t>
            </a:r>
          </a:p>
          <a:p>
            <a:r>
              <a:rPr lang="en-US" dirty="0" smtClean="0"/>
              <a:t>Probability that B wins = 1/4</a:t>
            </a:r>
          </a:p>
          <a:p>
            <a:r>
              <a:rPr lang="en-US" dirty="0" smtClean="0"/>
              <a:t>Probability of collision  = 2/4</a:t>
            </a:r>
            <a:endParaRPr lang="en-US" dirty="0"/>
          </a:p>
        </p:txBody>
      </p:sp>
    </p:spTree>
    <p:extLst>
      <p:ext uri="{BB962C8B-B14F-4D97-AF65-F5344CB8AC3E}">
        <p14:creationId xmlns:p14="http://schemas.microsoft.com/office/powerpoint/2010/main" val="3552679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468</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Back-off Algorithm for CSMA/CD</vt:lpstr>
      <vt:lpstr>Back-off Algorithm for CSMA/CD </vt:lpstr>
      <vt:lpstr>Problem</vt:lpstr>
      <vt:lpstr>PowerPoint Presentation</vt:lpstr>
      <vt:lpstr>PowerPoint Presentation</vt:lpstr>
      <vt:lpstr>Algorithm</vt:lpstr>
      <vt:lpstr>How it works?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LNMIIT</dc:creator>
  <cp:lastModifiedBy>LNMIIT</cp:lastModifiedBy>
  <cp:revision>13</cp:revision>
  <dcterms:created xsi:type="dcterms:W3CDTF">2020-02-19T07:06:40Z</dcterms:created>
  <dcterms:modified xsi:type="dcterms:W3CDTF">2020-02-20T07:05:45Z</dcterms:modified>
</cp:coreProperties>
</file>