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35"/>
  </p:notesMasterIdLst>
  <p:sldIdLst>
    <p:sldId id="256" r:id="rId4"/>
    <p:sldId id="257" r:id="rId5"/>
    <p:sldId id="265" r:id="rId6"/>
    <p:sldId id="259" r:id="rId7"/>
    <p:sldId id="266" r:id="rId8"/>
    <p:sldId id="260" r:id="rId9"/>
    <p:sldId id="261" r:id="rId10"/>
    <p:sldId id="262" r:id="rId11"/>
    <p:sldId id="263" r:id="rId12"/>
    <p:sldId id="264" r:id="rId13"/>
    <p:sldId id="268" r:id="rId14"/>
    <p:sldId id="267" r:id="rId15"/>
    <p:sldId id="269" r:id="rId16"/>
    <p:sldId id="274" r:id="rId17"/>
    <p:sldId id="275" r:id="rId18"/>
    <p:sldId id="281" r:id="rId19"/>
    <p:sldId id="270" r:id="rId20"/>
    <p:sldId id="276" r:id="rId21"/>
    <p:sldId id="277" r:id="rId22"/>
    <p:sldId id="271" r:id="rId23"/>
    <p:sldId id="278" r:id="rId24"/>
    <p:sldId id="279" r:id="rId25"/>
    <p:sldId id="272" r:id="rId26"/>
    <p:sldId id="280" r:id="rId27"/>
    <p:sldId id="273" r:id="rId28"/>
    <p:sldId id="287" r:id="rId29"/>
    <p:sldId id="282" r:id="rId30"/>
    <p:sldId id="283" r:id="rId31"/>
    <p:sldId id="284" r:id="rId32"/>
    <p:sldId id="285" r:id="rId33"/>
    <p:sldId id="28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3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EC188-F2EC-4722-8666-2D2F5C0E5779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753E9-1C5F-4C29-940F-97853CD1F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4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520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4083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7457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9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8752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1.#</a:t>
            </a:r>
          </a:p>
        </p:txBody>
      </p:sp>
      <p:sp>
        <p:nvSpPr>
          <p:cNvPr id="91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8224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1.#</a:t>
            </a:r>
          </a:p>
        </p:txBody>
      </p:sp>
      <p:sp>
        <p:nvSpPr>
          <p:cNvPr id="89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619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1.#</a:t>
            </a:r>
          </a:p>
        </p:txBody>
      </p:sp>
      <p:sp>
        <p:nvSpPr>
          <p:cNvPr id="91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8258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2124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602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293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90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041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90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108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706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679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806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2F82-7029-4E37-8809-2E796A4DCDE2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AF6A-97F9-411F-8D0F-0149EB36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50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2F82-7029-4E37-8809-2E796A4DCDE2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AF6A-97F9-411F-8D0F-0149EB36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20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2F82-7029-4E37-8809-2E796A4DCDE2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AF6A-97F9-411F-8D0F-0149EB36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796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21094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1094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1095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1095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1095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095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095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1320800" y="1676400"/>
            <a:ext cx="103632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28800" y="3886200"/>
            <a:ext cx="85344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21095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20800" y="6248400"/>
            <a:ext cx="2540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1C1C1C"/>
              </a:solidFill>
            </a:endParaRPr>
          </a:p>
        </p:txBody>
      </p:sp>
      <p:sp>
        <p:nvSpPr>
          <p:cNvPr id="21095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0" y="6248400"/>
            <a:ext cx="3860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1C1C1C"/>
              </a:solidFill>
            </a:endParaRPr>
          </a:p>
        </p:txBody>
      </p:sp>
      <p:sp>
        <p:nvSpPr>
          <p:cNvPr id="21096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 algn="r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73F689-A33C-49BC-B58E-A67E6D377CB9}" type="slidenum">
              <a:rPr lang="en-US" altLang="en-US" smtClean="0">
                <a:solidFill>
                  <a:srgbClr val="1C1C1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1C1C1C"/>
              </a:solidFill>
            </a:endParaRPr>
          </a:p>
        </p:txBody>
      </p:sp>
      <p:sp>
        <p:nvSpPr>
          <p:cNvPr id="210961" name="Text Box 17"/>
          <p:cNvSpPr txBox="1">
            <a:spLocks noChangeArrowheads="1"/>
          </p:cNvSpPr>
          <p:nvPr/>
        </p:nvSpPr>
        <p:spPr bwMode="auto">
          <a:xfrm>
            <a:off x="0" y="6553200"/>
            <a:ext cx="294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cGrawHill-Italic" pitchFamily="2" charset="0"/>
                <a:ea typeface="+mn-ea"/>
                <a:cs typeface="+mn-cs"/>
              </a:rPr>
              <a:t>McGraw-Hill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10962" name="Text Box 18"/>
          <p:cNvSpPr txBox="1">
            <a:spLocks noChangeArrowheads="1"/>
          </p:cNvSpPr>
          <p:nvPr/>
        </p:nvSpPr>
        <p:spPr bwMode="auto">
          <a:xfrm>
            <a:off x="6096000" y="6553200"/>
            <a:ext cx="6096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©"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cGrawHill-Italic" pitchFamily="2" charset="0"/>
                <a:ea typeface="+mn-ea"/>
                <a:cs typeface="+mn-cs"/>
              </a:rPr>
              <a:t>The McGraw-Hill Companies, Inc., 2000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637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t>1.</a:t>
            </a:r>
            <a:fld id="{5E516769-7B02-4E93-B3C9-3C9F8093A73B}" type="slidenum"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b="1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872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t>1.</a:t>
            </a:r>
            <a:fld id="{FEB646E7-7817-41CE-A852-0BDF69EC3F87}" type="slidenum"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b="1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10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t>1.</a:t>
            </a:r>
            <a:fld id="{6B77BC4A-50E6-4446-8DDC-27436317A556}" type="slidenum"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b="1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096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t>1.</a:t>
            </a:r>
            <a:fld id="{9E318090-F339-4526-8190-92730E36AA7B}" type="slidenum"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b="1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125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t>1.</a:t>
            </a:r>
            <a:fld id="{C7875DD7-4FA6-4316-B5E5-DB75ADA7C316}" type="slidenum"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b="1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407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t>1.</a:t>
            </a:r>
            <a:fld id="{ABD1E3E5-45F3-4031-B9EF-5FE7A34BBB7E}" type="slidenum"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b="1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156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t>1.</a:t>
            </a:r>
            <a:fld id="{060707E7-EDB6-4D3C-B9F2-D3EF2562EDCD}" type="slidenum"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b="1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30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2F82-7029-4E37-8809-2E796A4DCDE2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AF6A-97F9-411F-8D0F-0149EB36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634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t>1.</a:t>
            </a:r>
            <a:fld id="{FECCE123-3D48-4376-BDE4-6500D4301CD7}" type="slidenum"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b="1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2193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t>1.</a:t>
            </a:r>
            <a:fld id="{766814AB-BA50-4990-AB9F-347DDC0EE636}" type="slidenum"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b="1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171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t>1.</a:t>
            </a:r>
            <a:fld id="{F5943C66-1041-419E-A325-06BD00A15971}" type="slidenum"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b="1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184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t>1.</a:t>
            </a:r>
            <a:fld id="{A9C30940-3E82-4CBA-AAF5-154424510819}" type="slidenum"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b="1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5206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21094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1094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1095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1095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1095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095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095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1320800" y="1676400"/>
            <a:ext cx="103632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28800" y="3886200"/>
            <a:ext cx="85344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21095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20800" y="6248400"/>
            <a:ext cx="2540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1C1C1C"/>
              </a:solidFill>
            </a:endParaRPr>
          </a:p>
        </p:txBody>
      </p:sp>
      <p:sp>
        <p:nvSpPr>
          <p:cNvPr id="21095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0" y="6248400"/>
            <a:ext cx="3860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1C1C1C"/>
              </a:solidFill>
            </a:endParaRPr>
          </a:p>
        </p:txBody>
      </p:sp>
      <p:sp>
        <p:nvSpPr>
          <p:cNvPr id="21096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 algn="r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73F689-A33C-49BC-B58E-A67E6D377CB9}" type="slidenum">
              <a:rPr lang="en-US" altLang="en-US" smtClean="0">
                <a:solidFill>
                  <a:srgbClr val="1C1C1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1C1C1C"/>
              </a:solidFill>
            </a:endParaRPr>
          </a:p>
        </p:txBody>
      </p:sp>
      <p:sp>
        <p:nvSpPr>
          <p:cNvPr id="210961" name="Text Box 17"/>
          <p:cNvSpPr txBox="1">
            <a:spLocks noChangeArrowheads="1"/>
          </p:cNvSpPr>
          <p:nvPr/>
        </p:nvSpPr>
        <p:spPr bwMode="auto">
          <a:xfrm>
            <a:off x="0" y="6553200"/>
            <a:ext cx="294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cGrawHill-Italic" pitchFamily="2" charset="0"/>
                <a:ea typeface="+mn-ea"/>
                <a:cs typeface="+mn-cs"/>
              </a:rPr>
              <a:t>McGraw-Hill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10962" name="Text Box 18"/>
          <p:cNvSpPr txBox="1">
            <a:spLocks noChangeArrowheads="1"/>
          </p:cNvSpPr>
          <p:nvPr/>
        </p:nvSpPr>
        <p:spPr bwMode="auto">
          <a:xfrm>
            <a:off x="6096000" y="6553200"/>
            <a:ext cx="6096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©"/>
              <a:tabLst/>
              <a:defRPr/>
            </a:pPr>
            <a:r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cGrawHill-Italic" pitchFamily="2" charset="0"/>
                <a:ea typeface="+mn-ea"/>
                <a:cs typeface="+mn-cs"/>
              </a:rPr>
              <a:t>The McGraw-Hill Companies, Inc., 2000</a:t>
            </a: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66634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t>1.</a:t>
            </a:r>
            <a:fld id="{5E516769-7B02-4E93-B3C9-3C9F8093A73B}" type="slidenum"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b="1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9955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t>1.</a:t>
            </a:r>
            <a:fld id="{FEB646E7-7817-41CE-A852-0BDF69EC3F87}" type="slidenum"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b="1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306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t>1.</a:t>
            </a:r>
            <a:fld id="{6B77BC4A-50E6-4446-8DDC-27436317A556}" type="slidenum"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b="1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9078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t>1.</a:t>
            </a:r>
            <a:fld id="{9E318090-F339-4526-8190-92730E36AA7B}" type="slidenum"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b="1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9220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t>1.</a:t>
            </a:r>
            <a:fld id="{C7875DD7-4FA6-4316-B5E5-DB75ADA7C316}" type="slidenum"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b="1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33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2F82-7029-4E37-8809-2E796A4DCDE2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AF6A-97F9-411F-8D0F-0149EB36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3934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t>1.</a:t>
            </a:r>
            <a:fld id="{ABD1E3E5-45F3-4031-B9EF-5FE7A34BBB7E}" type="slidenum"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b="1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8411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t>1.</a:t>
            </a:r>
            <a:fld id="{060707E7-EDB6-4D3C-B9F2-D3EF2562EDCD}" type="slidenum"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b="1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3789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t>1.</a:t>
            </a:r>
            <a:fld id="{FECCE123-3D48-4376-BDE4-6500D4301CD7}" type="slidenum"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b="1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4561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t>1.</a:t>
            </a:r>
            <a:fld id="{766814AB-BA50-4990-AB9F-347DDC0EE636}" type="slidenum"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b="1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5262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t>1.</a:t>
            </a:r>
            <a:fld id="{F5943C66-1041-419E-A325-06BD00A15971}" type="slidenum"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b="1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0704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t>1.</a:t>
            </a:r>
            <a:fld id="{A9C30940-3E82-4CBA-AAF5-154424510819}" type="slidenum"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b="1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44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2F82-7029-4E37-8809-2E796A4DCDE2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AF6A-97F9-411F-8D0F-0149EB36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90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2F82-7029-4E37-8809-2E796A4DCDE2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AF6A-97F9-411F-8D0F-0149EB36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1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2F82-7029-4E37-8809-2E796A4DCDE2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AF6A-97F9-411F-8D0F-0149EB36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75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2F82-7029-4E37-8809-2E796A4DCDE2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AF6A-97F9-411F-8D0F-0149EB36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41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2F82-7029-4E37-8809-2E796A4DCDE2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AF6A-97F9-411F-8D0F-0149EB36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89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2F82-7029-4E37-8809-2E796A4DCDE2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AF6A-97F9-411F-8D0F-0149EB36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68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52F82-7029-4E37-8809-2E796A4DCDE2}" type="datetimeFigureOut">
              <a:rPr lang="en-IN" smtClean="0"/>
              <a:t>06-01-2020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AAF6A-97F9-411F-8D0F-0149EB36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56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t>1.</a:t>
            </a:r>
            <a:fld id="{39CD75A6-FFB1-4122-876D-CA9C5AF4E574}" type="slidenum"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b="1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9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t>1.</a:t>
            </a:r>
            <a:fld id="{39CD75A6-FFB1-4122-876D-CA9C5AF4E574}" type="slidenum"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b="1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62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45080" y="2321560"/>
            <a:ext cx="685800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400" dirty="0">
                <a:solidFill>
                  <a:schemeClr val="tx2"/>
                </a:solidFill>
              </a:rPr>
              <a:t>Chapter 1</a:t>
            </a:r>
          </a:p>
          <a:p>
            <a:pPr algn="ctr"/>
            <a:endParaRPr lang="en-US" altLang="en-US" sz="2000" dirty="0">
              <a:solidFill>
                <a:schemeClr val="tx2"/>
              </a:solidFill>
            </a:endParaRPr>
          </a:p>
          <a:p>
            <a:pPr algn="ctr"/>
            <a:r>
              <a:rPr lang="en-US" altLang="en-US" sz="44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037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Line 2"/>
          <p:cNvSpPr>
            <a:spLocks noChangeShapeType="1"/>
          </p:cNvSpPr>
          <p:nvPr/>
        </p:nvSpPr>
        <p:spPr bwMode="auto">
          <a:xfrm>
            <a:off x="1676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04195" name="Line 3"/>
          <p:cNvSpPr>
            <a:spLocks noChangeShapeType="1"/>
          </p:cNvSpPr>
          <p:nvPr/>
        </p:nvSpPr>
        <p:spPr bwMode="auto">
          <a:xfrm>
            <a:off x="1676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04196" name="Text Box 4"/>
          <p:cNvSpPr txBox="1">
            <a:spLocks noChangeArrowheads="1"/>
          </p:cNvSpPr>
          <p:nvPr/>
        </p:nvSpPr>
        <p:spPr bwMode="auto">
          <a:xfrm>
            <a:off x="1828800" y="457200"/>
            <a:ext cx="705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1.3  </a:t>
            </a:r>
            <a:r>
              <a:rPr lang="en-US" altLang="en-US" sz="2000" i="1">
                <a:latin typeface="Times New Roman" panose="02020603050405020304" pitchFamily="18" charset="0"/>
              </a:rPr>
              <a:t>Types of connections: point-to-point and multipoint</a:t>
            </a:r>
          </a:p>
        </p:txBody>
      </p:sp>
      <p:sp>
        <p:nvSpPr>
          <p:cNvPr id="904197" name="Line 5"/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904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764" y="1717676"/>
            <a:ext cx="6827837" cy="399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441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-71438" y="287200"/>
            <a:ext cx="29856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Network Topology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2080" y="1043305"/>
            <a:ext cx="11897360" cy="4351338"/>
          </a:xfrm>
        </p:spPr>
        <p:txBody>
          <a:bodyPr/>
          <a:lstStyle/>
          <a:p>
            <a:r>
              <a:rPr lang="en-IN" dirty="0" smtClean="0"/>
              <a:t>The term network topology refers to the way in which a network is laid out physically. </a:t>
            </a:r>
          </a:p>
          <a:p>
            <a:r>
              <a:rPr lang="en-IN" dirty="0" smtClean="0"/>
              <a:t>The topology of a network is the geometrical representation of the relationship of all the links and linking devices (usually called nodes) to one another.</a:t>
            </a:r>
          </a:p>
          <a:p>
            <a:r>
              <a:rPr lang="en-IN" dirty="0" smtClean="0"/>
              <a:t>There are 4 basic topologies possible --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2539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AF60C893-3A4B-4E31-9A08-9A84BA61199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64258" name="Line 2"/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4259" name="Line 3"/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4260" name="Text Box 4"/>
          <p:cNvSpPr txBox="1">
            <a:spLocks noChangeArrowheads="1"/>
          </p:cNvSpPr>
          <p:nvPr/>
        </p:nvSpPr>
        <p:spPr bwMode="auto">
          <a:xfrm>
            <a:off x="1828801" y="381000"/>
            <a:ext cx="3998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1.4  </a:t>
            </a:r>
            <a:r>
              <a:rPr lang="en-US" altLang="en-US" sz="2000" i="1">
                <a:latin typeface="Times New Roman" panose="02020603050405020304" pitchFamily="18" charset="0"/>
              </a:rPr>
              <a:t>Categories of topology</a:t>
            </a:r>
          </a:p>
        </p:txBody>
      </p:sp>
      <p:sp>
        <p:nvSpPr>
          <p:cNvPr id="864261" name="Line 5"/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642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114" y="2317750"/>
            <a:ext cx="6389687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950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F6BE0874-C0F5-42EE-A089-87F912EC0914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865282" name="Line 2"/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5283" name="Line 3"/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5284" name="Text Box 4"/>
          <p:cNvSpPr txBox="1">
            <a:spLocks noChangeArrowheads="1"/>
          </p:cNvSpPr>
          <p:nvPr/>
        </p:nvSpPr>
        <p:spPr bwMode="auto">
          <a:xfrm>
            <a:off x="1828801" y="381000"/>
            <a:ext cx="6481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1.5  </a:t>
            </a:r>
            <a:r>
              <a:rPr lang="en-US" altLang="en-US" sz="2000" i="1">
                <a:latin typeface="Times New Roman" panose="02020603050405020304" pitchFamily="18" charset="0"/>
              </a:rPr>
              <a:t>A fully connected mesh topology (five devices)</a:t>
            </a:r>
          </a:p>
        </p:txBody>
      </p:sp>
      <p:sp>
        <p:nvSpPr>
          <p:cNvPr id="865285" name="Line 5"/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652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226" y="1652588"/>
            <a:ext cx="4854575" cy="36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38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3520"/>
            <a:ext cx="11897360" cy="6482080"/>
          </a:xfrm>
        </p:spPr>
        <p:txBody>
          <a:bodyPr/>
          <a:lstStyle/>
          <a:p>
            <a:r>
              <a:rPr lang="en-IN" dirty="0" smtClean="0"/>
              <a:t>In this topology, every device has a dedicated point-to-point link to every other device.</a:t>
            </a:r>
          </a:p>
          <a:p>
            <a:r>
              <a:rPr lang="en-IN" dirty="0" smtClean="0"/>
              <a:t>The term dedicated means that the link carries traffic only between the two devices it connects.</a:t>
            </a:r>
          </a:p>
          <a:p>
            <a:r>
              <a:rPr lang="en-IN" dirty="0" smtClean="0"/>
              <a:t>To find the number of physical links in a fully connected mesh network with ‘n’ nodes, Node 1 must be connected to every other (n-1) nodes, likewise Node 2 must be connected to every other (n-1) nodes … and finally Node N must be connected to every other (n-1) nodes. Hence, total number of physical links will be n(n-1).</a:t>
            </a:r>
          </a:p>
          <a:p>
            <a:r>
              <a:rPr lang="en-IN" dirty="0" smtClean="0"/>
              <a:t>If each physical link allows communication in both directions (duplex mode), we can divide the number of links by 2, i.e., in mesh topology, we need n(n-1)/2 duplex mode links. </a:t>
            </a:r>
          </a:p>
          <a:p>
            <a:r>
              <a:rPr lang="en-IN" dirty="0" smtClean="0"/>
              <a:t>To accommodate these many links, every device on network must have n-1 I/O ports to be connected to the other n-1 stations.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282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" y="193040"/>
            <a:ext cx="12009120" cy="64109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/>
              <a:t>Advantages of Mesh Topology</a:t>
            </a:r>
          </a:p>
          <a:p>
            <a:pPr marL="0" indent="0">
              <a:buNone/>
            </a:pPr>
            <a:r>
              <a:rPr lang="en-IN" dirty="0" smtClean="0"/>
              <a:t>-- the use of dedicated links guarantees that each connection can carry its own data load, thus eliminates traffic problems.</a:t>
            </a:r>
          </a:p>
          <a:p>
            <a:pPr marL="0" indent="0">
              <a:buNone/>
            </a:pPr>
            <a:r>
              <a:rPr lang="en-IN" dirty="0" smtClean="0"/>
              <a:t>-- mesh links are robust, because, if one link becomes unusable (broken), it does not incapacitate the entire system.</a:t>
            </a:r>
          </a:p>
          <a:p>
            <a:pPr marL="0" indent="0">
              <a:buNone/>
            </a:pPr>
            <a:r>
              <a:rPr lang="en-IN" dirty="0" smtClean="0"/>
              <a:t>-- privacy/security, because, when every message travels along a dedicated link, only the intended recipients receives it.</a:t>
            </a:r>
          </a:p>
          <a:p>
            <a:pPr marL="0" indent="0">
              <a:buNone/>
            </a:pPr>
            <a:r>
              <a:rPr lang="en-IN" b="1" dirty="0" smtClean="0"/>
              <a:t>Disadvantages </a:t>
            </a:r>
            <a:r>
              <a:rPr lang="en-IN" b="1" dirty="0"/>
              <a:t>of Mesh Topology</a:t>
            </a:r>
          </a:p>
          <a:p>
            <a:pPr marL="0" indent="0">
              <a:buNone/>
            </a:pPr>
            <a:r>
              <a:rPr lang="en-IN" dirty="0"/>
              <a:t>-- </a:t>
            </a:r>
            <a:r>
              <a:rPr lang="en-IN" dirty="0" smtClean="0"/>
              <a:t>amount of cabling and number of I/O ports required is very high.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--</a:t>
            </a:r>
            <a:r>
              <a:rPr lang="en-IN" dirty="0"/>
              <a:t> </a:t>
            </a:r>
            <a:r>
              <a:rPr lang="en-IN" dirty="0" smtClean="0"/>
              <a:t>installation and reconnections are difficult.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-- </a:t>
            </a:r>
            <a:r>
              <a:rPr lang="en-IN" dirty="0" smtClean="0"/>
              <a:t>hardware requirements are very high.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* </a:t>
            </a:r>
            <a:r>
              <a:rPr lang="en-US" dirty="0"/>
              <a:t>One practical example of a mesh topology is the connection of telephone </a:t>
            </a:r>
            <a:r>
              <a:rPr lang="en-US" dirty="0" smtClean="0"/>
              <a:t>regional offices </a:t>
            </a:r>
            <a:r>
              <a:rPr lang="en-US" dirty="0"/>
              <a:t>in which each regional office needs to be connected to every other regional office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12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six devices are arranged in a mesh topology. How many cables are </a:t>
            </a:r>
            <a:r>
              <a:rPr lang="en-US" dirty="0" smtClean="0"/>
              <a:t>needed? How </a:t>
            </a:r>
            <a:r>
              <a:rPr lang="en-US" dirty="0"/>
              <a:t>many ports are needed for each device?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9057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CBC811BD-3BD3-49F9-ADB5-3CE964F7CEA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866306" name="Line 2"/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6307" name="Line 3"/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6308" name="Text Box 4"/>
          <p:cNvSpPr txBox="1">
            <a:spLocks noChangeArrowheads="1"/>
          </p:cNvSpPr>
          <p:nvPr/>
        </p:nvSpPr>
        <p:spPr bwMode="auto">
          <a:xfrm>
            <a:off x="1828800" y="381000"/>
            <a:ext cx="584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1.6  </a:t>
            </a:r>
            <a:r>
              <a:rPr lang="en-US" altLang="en-US" sz="2000" i="1">
                <a:latin typeface="Times New Roman" panose="02020603050405020304" pitchFamily="18" charset="0"/>
              </a:rPr>
              <a:t>A star topology connecting four stations</a:t>
            </a:r>
          </a:p>
        </p:txBody>
      </p:sp>
      <p:sp>
        <p:nvSpPr>
          <p:cNvPr id="866309" name="Line 5"/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663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1881188"/>
            <a:ext cx="5905500" cy="314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97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82880"/>
            <a:ext cx="11734800" cy="653288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Each </a:t>
            </a:r>
            <a:r>
              <a:rPr lang="en-US" dirty="0"/>
              <a:t>device has a dedicated point-to-point </a:t>
            </a:r>
            <a:r>
              <a:rPr lang="en-US" dirty="0" smtClean="0"/>
              <a:t>link only </a:t>
            </a:r>
            <a:r>
              <a:rPr lang="en-US" dirty="0"/>
              <a:t>to a central controller, usually called a hub.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devices are not directly linked </a:t>
            </a:r>
            <a:r>
              <a:rPr lang="en-US" dirty="0" smtClean="0"/>
              <a:t>to one </a:t>
            </a:r>
            <a:r>
              <a:rPr lang="en-US" dirty="0"/>
              <a:t>another. Unlike a mesh topology, a star topology does not allow direct </a:t>
            </a:r>
            <a:r>
              <a:rPr lang="en-US" dirty="0" smtClean="0"/>
              <a:t>traffic between </a:t>
            </a:r>
            <a:r>
              <a:rPr lang="en-US" dirty="0"/>
              <a:t>devices.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controller acts as an exchange: If one device wants to send data </a:t>
            </a:r>
            <a:r>
              <a:rPr lang="en-US" dirty="0" smtClean="0"/>
              <a:t>to another</a:t>
            </a:r>
            <a:r>
              <a:rPr lang="en-US" dirty="0"/>
              <a:t>, it sends the data to the controller, which then relays the data to the other </a:t>
            </a:r>
            <a:r>
              <a:rPr lang="en-US" dirty="0" smtClean="0"/>
              <a:t>connected </a:t>
            </a:r>
            <a:r>
              <a:rPr lang="en-IN" dirty="0" smtClean="0"/>
              <a:t>device.</a:t>
            </a:r>
          </a:p>
          <a:p>
            <a:pPr marL="0" indent="0" algn="just">
              <a:buNone/>
            </a:pPr>
            <a:r>
              <a:rPr lang="en-IN" b="1" dirty="0" smtClean="0"/>
              <a:t>Advantages of Star topology</a:t>
            </a:r>
          </a:p>
          <a:p>
            <a:r>
              <a:rPr lang="en-US" dirty="0"/>
              <a:t>A star topology is less expensive than a mesh topology. In a star, each device </a:t>
            </a:r>
            <a:r>
              <a:rPr lang="en-US" dirty="0" smtClean="0"/>
              <a:t>needs only </a:t>
            </a:r>
            <a:r>
              <a:rPr lang="en-US" dirty="0"/>
              <a:t>one link and one I/O port to connect it to any number of others.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factor </a:t>
            </a:r>
            <a:r>
              <a:rPr lang="en-US" dirty="0" smtClean="0"/>
              <a:t>also makes </a:t>
            </a:r>
            <a:r>
              <a:rPr lang="en-US" dirty="0"/>
              <a:t>it easy to install and reconfigure. Far less cabling needs to be </a:t>
            </a:r>
            <a:r>
              <a:rPr lang="en-US" dirty="0" smtClean="0"/>
              <a:t>housed.</a:t>
            </a:r>
          </a:p>
          <a:p>
            <a:r>
              <a:rPr lang="en-US" dirty="0"/>
              <a:t>Other advantages include robustness. If one link fails, only that link is affected. </a:t>
            </a:r>
            <a:r>
              <a:rPr lang="en-US" dirty="0" smtClean="0"/>
              <a:t>All other </a:t>
            </a:r>
            <a:r>
              <a:rPr lang="en-US" dirty="0"/>
              <a:t>links remain active. This factor </a:t>
            </a:r>
            <a:r>
              <a:rPr lang="en-US" dirty="0" smtClean="0"/>
              <a:t>leads </a:t>
            </a:r>
            <a:r>
              <a:rPr lang="en-US" dirty="0"/>
              <a:t>to easy fault identification </a:t>
            </a:r>
            <a:r>
              <a:rPr lang="en-US" dirty="0" smtClean="0"/>
              <a:t>and fault isolation.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1021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274320"/>
            <a:ext cx="11877040" cy="5902643"/>
          </a:xfrm>
        </p:spPr>
        <p:txBody>
          <a:bodyPr/>
          <a:lstStyle/>
          <a:p>
            <a:pPr marL="0" indent="0" algn="just">
              <a:buNone/>
            </a:pPr>
            <a:r>
              <a:rPr lang="en-IN" b="1" dirty="0" smtClean="0"/>
              <a:t>Disadvantages </a:t>
            </a:r>
            <a:r>
              <a:rPr lang="en-IN" b="1" dirty="0"/>
              <a:t>of Star topology</a:t>
            </a:r>
          </a:p>
          <a:p>
            <a:r>
              <a:rPr lang="en-US" dirty="0"/>
              <a:t>One big disadvantage of a star topology is the dependency of the whole </a:t>
            </a:r>
            <a:r>
              <a:rPr lang="en-US" dirty="0" smtClean="0"/>
              <a:t>topology on </a:t>
            </a:r>
            <a:r>
              <a:rPr lang="en-US" dirty="0"/>
              <a:t>one single point, the hub. If the hub goes down, the whole system is dead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* </a:t>
            </a:r>
            <a:r>
              <a:rPr lang="en-US" dirty="0"/>
              <a:t>The star topology is used in local-area networks (LANs</a:t>
            </a:r>
            <a:r>
              <a:rPr lang="en-US" dirty="0" smtClean="0"/>
              <a:t>). </a:t>
            </a:r>
            <a:r>
              <a:rPr lang="en-US" dirty="0"/>
              <a:t>High-speed LANs often use a star topology with a central hub.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011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26402" y="256720"/>
            <a:ext cx="4479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DATA 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COMMUNICATIONS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52120" y="1099820"/>
            <a:ext cx="1143508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1" hangingPunct="1"/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The term </a:t>
            </a:r>
            <a:r>
              <a:rPr lang="en-US" altLang="en-US" sz="28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telecommunication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means communication at a distance. The word </a:t>
            </a:r>
            <a:r>
              <a:rPr lang="en-US" altLang="en-US" sz="28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data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refers to information presented in whatever form is agreed upon by the parties creating and using the data. </a:t>
            </a:r>
            <a:r>
              <a:rPr lang="en-US" altLang="en-US" sz="28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Data communications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are the exchange of data between two devices via some form of transmission medium such as a wire cable. </a:t>
            </a:r>
          </a:p>
        </p:txBody>
      </p:sp>
      <p:sp>
        <p:nvSpPr>
          <p:cNvPr id="4" name="Text Box 32"/>
          <p:cNvSpPr txBox="1">
            <a:spLocks noChangeArrowheads="1"/>
          </p:cNvSpPr>
          <p:nvPr/>
        </p:nvSpPr>
        <p:spPr bwMode="auto">
          <a:xfrm>
            <a:off x="426402" y="3666469"/>
            <a:ext cx="486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i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1193800" y="4505462"/>
            <a:ext cx="6781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SzPct val="117000"/>
              <a:buFont typeface="Wingdings" panose="05000000000000000000" pitchFamily="2" charset="2"/>
              <a:buChar char="§"/>
            </a:pPr>
            <a:r>
              <a:rPr lang="fr-FR" altLang="en-US" sz="2400" dirty="0">
                <a:solidFill>
                  <a:srgbClr val="0033CC"/>
                </a:solidFill>
                <a:latin typeface="Times New Roman" panose="02020603050405020304" pitchFamily="18" charset="0"/>
              </a:rPr>
              <a:t> Components of a data communications system</a:t>
            </a:r>
          </a:p>
          <a:p>
            <a:pPr>
              <a:buClr>
                <a:schemeClr val="folHlink"/>
              </a:buClr>
              <a:buSzPct val="117000"/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33CC"/>
                </a:solidFill>
                <a:latin typeface="Times New Roman" panose="02020603050405020304" pitchFamily="18" charset="0"/>
              </a:rPr>
              <a:t> Data Flow</a:t>
            </a:r>
          </a:p>
        </p:txBody>
      </p:sp>
    </p:spTree>
    <p:extLst>
      <p:ext uri="{BB962C8B-B14F-4D97-AF65-F5344CB8AC3E}">
        <p14:creationId xmlns:p14="http://schemas.microsoft.com/office/powerpoint/2010/main" val="254186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77E1002D-9E82-4615-890F-12AD86A8C96B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867330" name="Line 2"/>
          <p:cNvSpPr>
            <a:spLocks noChangeShapeType="1"/>
          </p:cNvSpPr>
          <p:nvPr/>
        </p:nvSpPr>
        <p:spPr bwMode="auto">
          <a:xfrm>
            <a:off x="1676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7331" name="Line 3"/>
          <p:cNvSpPr>
            <a:spLocks noChangeShapeType="1"/>
          </p:cNvSpPr>
          <p:nvPr/>
        </p:nvSpPr>
        <p:spPr bwMode="auto">
          <a:xfrm>
            <a:off x="1676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7332" name="Text Box 4"/>
          <p:cNvSpPr txBox="1">
            <a:spLocks noChangeArrowheads="1"/>
          </p:cNvSpPr>
          <p:nvPr/>
        </p:nvSpPr>
        <p:spPr bwMode="auto">
          <a:xfrm>
            <a:off x="1828801" y="457200"/>
            <a:ext cx="5897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1.7  </a:t>
            </a:r>
            <a:r>
              <a:rPr lang="en-US" altLang="en-US" sz="2000" i="1">
                <a:latin typeface="Times New Roman" panose="02020603050405020304" pitchFamily="18" charset="0"/>
              </a:rPr>
              <a:t>A bus topology connecting three stations</a:t>
            </a:r>
          </a:p>
        </p:txBody>
      </p:sp>
      <p:sp>
        <p:nvSpPr>
          <p:cNvPr id="867333" name="Line 5"/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673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914" y="2362201"/>
            <a:ext cx="7888287" cy="166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113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" y="142240"/>
            <a:ext cx="11816080" cy="6583679"/>
          </a:xfrm>
        </p:spPr>
        <p:txBody>
          <a:bodyPr/>
          <a:lstStyle/>
          <a:p>
            <a:r>
              <a:rPr lang="en-IN" dirty="0"/>
              <a:t>A bus </a:t>
            </a:r>
            <a:r>
              <a:rPr lang="en-US" dirty="0"/>
              <a:t>topology is based on multipoint connections. One long cable acts as a backbone to link all the devices in a network.</a:t>
            </a:r>
          </a:p>
          <a:p>
            <a:r>
              <a:rPr lang="en-US" dirty="0"/>
              <a:t>Nodes are connected to the bus cable by drop lines and taps</a:t>
            </a:r>
            <a:r>
              <a:rPr lang="en-US" dirty="0" smtClean="0"/>
              <a:t>.</a:t>
            </a:r>
          </a:p>
          <a:p>
            <a:r>
              <a:rPr lang="en-US" dirty="0"/>
              <a:t>A drop line is a </a:t>
            </a:r>
            <a:r>
              <a:rPr lang="en-US" dirty="0" smtClean="0"/>
              <a:t>connection between </a:t>
            </a:r>
            <a:r>
              <a:rPr lang="en-US" dirty="0"/>
              <a:t>the device and the main cable.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tap is a connector that </a:t>
            </a:r>
            <a:r>
              <a:rPr lang="en-US" dirty="0" smtClean="0"/>
              <a:t>either splices </a:t>
            </a:r>
            <a:r>
              <a:rPr lang="en-US" dirty="0"/>
              <a:t>into the main cable or punctures the sheathing of a cable to create a contact </a:t>
            </a:r>
            <a:r>
              <a:rPr lang="en-US" dirty="0" smtClean="0"/>
              <a:t>with </a:t>
            </a:r>
            <a:r>
              <a:rPr lang="en-IN" dirty="0" smtClean="0"/>
              <a:t>the </a:t>
            </a:r>
            <a:r>
              <a:rPr lang="en-IN" dirty="0"/>
              <a:t>metallic core</a:t>
            </a:r>
            <a:r>
              <a:rPr lang="en-IN" dirty="0" smtClean="0"/>
              <a:t>.</a:t>
            </a:r>
          </a:p>
          <a:p>
            <a:r>
              <a:rPr lang="en-US" dirty="0"/>
              <a:t>As a signal travels along the backbone, some of its energy is </a:t>
            </a:r>
            <a:r>
              <a:rPr lang="en-US" dirty="0" smtClean="0"/>
              <a:t>transformed into </a:t>
            </a:r>
            <a:r>
              <a:rPr lang="en-US" dirty="0"/>
              <a:t>heat. Therefore, it becomes weaker and weaker as it travels farther and farther. </a:t>
            </a:r>
            <a:endParaRPr lang="en-US" dirty="0" smtClean="0"/>
          </a:p>
          <a:p>
            <a:r>
              <a:rPr lang="en-US" dirty="0" smtClean="0"/>
              <a:t>For</a:t>
            </a:r>
            <a:r>
              <a:rPr lang="en-US" dirty="0"/>
              <a:t> </a:t>
            </a:r>
            <a:r>
              <a:rPr lang="en-US" dirty="0" smtClean="0"/>
              <a:t>this </a:t>
            </a:r>
            <a:r>
              <a:rPr lang="en-US" dirty="0"/>
              <a:t>reason there is a limit on the number of taps a bus can support and on the </a:t>
            </a:r>
            <a:r>
              <a:rPr lang="en-US" dirty="0" smtClean="0"/>
              <a:t>distance </a:t>
            </a:r>
            <a:r>
              <a:rPr lang="en-IN" dirty="0" smtClean="0"/>
              <a:t>between </a:t>
            </a:r>
            <a:r>
              <a:rPr lang="en-IN" dirty="0"/>
              <a:t>those taps.</a:t>
            </a:r>
          </a:p>
        </p:txBody>
      </p:sp>
    </p:spTree>
    <p:extLst>
      <p:ext uri="{BB962C8B-B14F-4D97-AF65-F5344CB8AC3E}">
        <p14:creationId xmlns:p14="http://schemas.microsoft.com/office/powerpoint/2010/main" val="3051623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40" y="233680"/>
            <a:ext cx="11775440" cy="6512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/>
              <a:t>Advantages of Bus Topology</a:t>
            </a:r>
          </a:p>
          <a:p>
            <a:r>
              <a:rPr lang="en-IN" dirty="0" smtClean="0"/>
              <a:t>Ease </a:t>
            </a:r>
            <a:r>
              <a:rPr lang="en-IN" dirty="0"/>
              <a:t>of installation</a:t>
            </a:r>
            <a:r>
              <a:rPr lang="en-IN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bus uses less cabling than mesh or star </a:t>
            </a:r>
            <a:r>
              <a:rPr lang="en-US" dirty="0" smtClean="0"/>
              <a:t>topologies.</a:t>
            </a:r>
          </a:p>
          <a:p>
            <a:pPr marL="0" indent="0">
              <a:buNone/>
            </a:pPr>
            <a:r>
              <a:rPr lang="en-IN" b="1" dirty="0" smtClean="0"/>
              <a:t>Disadvantages </a:t>
            </a:r>
            <a:r>
              <a:rPr lang="en-IN" b="1" dirty="0"/>
              <a:t>of Bus Topology</a:t>
            </a:r>
          </a:p>
          <a:p>
            <a:r>
              <a:rPr lang="en-US" dirty="0"/>
              <a:t>difficult reconnection and fault isolation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US" dirty="0" smtClean="0"/>
              <a:t>difficulty in adding new </a:t>
            </a:r>
            <a:r>
              <a:rPr lang="en-IN" dirty="0" smtClean="0"/>
              <a:t>devices in the system.</a:t>
            </a:r>
          </a:p>
          <a:p>
            <a:r>
              <a:rPr lang="en-US" dirty="0"/>
              <a:t>s</a:t>
            </a:r>
            <a:r>
              <a:rPr lang="en-US" dirty="0" smtClean="0"/>
              <a:t>ignal </a:t>
            </a:r>
            <a:r>
              <a:rPr lang="en-US" dirty="0"/>
              <a:t>reflection at the taps can cause degradation in quality.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his degradation can </a:t>
            </a:r>
            <a:r>
              <a:rPr lang="en-US" dirty="0"/>
              <a:t>be controlled by limiting the number and spacing of devices connected to a </a:t>
            </a:r>
            <a:r>
              <a:rPr lang="en-US" dirty="0" smtClean="0"/>
              <a:t>given length </a:t>
            </a:r>
            <a:r>
              <a:rPr lang="en-US" dirty="0"/>
              <a:t>of cable. </a:t>
            </a:r>
            <a:endParaRPr lang="en-US" dirty="0" smtClean="0"/>
          </a:p>
          <a:p>
            <a:r>
              <a:rPr lang="en-US" dirty="0" smtClean="0"/>
              <a:t>adding </a:t>
            </a:r>
            <a:r>
              <a:rPr lang="en-US" dirty="0"/>
              <a:t>new devices may therefore require modification or </a:t>
            </a:r>
            <a:r>
              <a:rPr lang="en-US" dirty="0" smtClean="0"/>
              <a:t>replacement </a:t>
            </a:r>
            <a:r>
              <a:rPr lang="en-IN" dirty="0" smtClean="0"/>
              <a:t>of </a:t>
            </a:r>
            <a:r>
              <a:rPr lang="en-IN" dirty="0"/>
              <a:t>the backbone</a:t>
            </a:r>
            <a:r>
              <a:rPr lang="en-IN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fault or break in the bus cable stops all transmission, even </a:t>
            </a:r>
            <a:r>
              <a:rPr lang="en-US" dirty="0" smtClean="0"/>
              <a:t>between devices </a:t>
            </a:r>
            <a:r>
              <a:rPr lang="en-US" dirty="0"/>
              <a:t>on the same side of the problem. The damaged area reflects signals back in </a:t>
            </a:r>
            <a:r>
              <a:rPr lang="en-US" dirty="0" smtClean="0"/>
              <a:t>the direction </a:t>
            </a:r>
            <a:r>
              <a:rPr lang="en-US" dirty="0"/>
              <a:t>of origin, creating noise in both directions.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019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9B0A1135-FF51-4DD5-A903-DE65E56D613E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68354" name="Line 2"/>
          <p:cNvSpPr>
            <a:spLocks noChangeShapeType="1"/>
          </p:cNvSpPr>
          <p:nvPr/>
        </p:nvSpPr>
        <p:spPr bwMode="auto">
          <a:xfrm>
            <a:off x="1676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8355" name="Line 3"/>
          <p:cNvSpPr>
            <a:spLocks noChangeShapeType="1"/>
          </p:cNvSpPr>
          <p:nvPr/>
        </p:nvSpPr>
        <p:spPr bwMode="auto">
          <a:xfrm>
            <a:off x="1676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8356" name="Text Box 4"/>
          <p:cNvSpPr txBox="1">
            <a:spLocks noChangeArrowheads="1"/>
          </p:cNvSpPr>
          <p:nvPr/>
        </p:nvSpPr>
        <p:spPr bwMode="auto">
          <a:xfrm>
            <a:off x="1828800" y="457200"/>
            <a:ext cx="572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1.8  </a:t>
            </a:r>
            <a:r>
              <a:rPr lang="en-US" altLang="en-US" sz="2000" i="1">
                <a:latin typeface="Times New Roman" panose="02020603050405020304" pitchFamily="18" charset="0"/>
              </a:rPr>
              <a:t>A ring topology connecting six stations</a:t>
            </a:r>
          </a:p>
        </p:txBody>
      </p:sp>
      <p:sp>
        <p:nvSpPr>
          <p:cNvPr id="868357" name="Line 5"/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6835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64" y="1922463"/>
            <a:ext cx="8593137" cy="309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086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" y="152400"/>
            <a:ext cx="11897360" cy="6583679"/>
          </a:xfrm>
        </p:spPr>
        <p:txBody>
          <a:bodyPr/>
          <a:lstStyle/>
          <a:p>
            <a:r>
              <a:rPr lang="en-US" dirty="0"/>
              <a:t>In a ring topology, each device has a dedicated point-to-point </a:t>
            </a:r>
            <a:r>
              <a:rPr lang="en-US" dirty="0" smtClean="0"/>
              <a:t>connection with </a:t>
            </a:r>
            <a:r>
              <a:rPr lang="en-US" dirty="0"/>
              <a:t>only the two devices on either side of it.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signal is passed along the </a:t>
            </a:r>
            <a:r>
              <a:rPr lang="en-US" dirty="0" smtClean="0"/>
              <a:t>ring in </a:t>
            </a:r>
            <a:r>
              <a:rPr lang="en-US" dirty="0"/>
              <a:t>one direction, from device to device, until it reaches its destination.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device </a:t>
            </a:r>
            <a:r>
              <a:rPr lang="en-US" dirty="0" smtClean="0"/>
              <a:t>in the </a:t>
            </a:r>
            <a:r>
              <a:rPr lang="en-US" dirty="0"/>
              <a:t>ring incorporates a repeater. When a device receives a signal intended for </a:t>
            </a:r>
            <a:r>
              <a:rPr lang="en-US" dirty="0" smtClean="0"/>
              <a:t>another device</a:t>
            </a:r>
            <a:r>
              <a:rPr lang="en-US" dirty="0"/>
              <a:t>, its repeater regenerates the bits and passes them </a:t>
            </a:r>
            <a:r>
              <a:rPr lang="en-US" dirty="0" smtClean="0"/>
              <a:t>along.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28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14587B66-B5B6-4E90-B9EC-2E69B8CA49BB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869378" name="Line 2"/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9379" name="Line 3"/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9380" name="Text Box 4"/>
          <p:cNvSpPr txBox="1">
            <a:spLocks noChangeArrowheads="1"/>
          </p:cNvSpPr>
          <p:nvPr/>
        </p:nvSpPr>
        <p:spPr bwMode="auto">
          <a:xfrm>
            <a:off x="1828800" y="381000"/>
            <a:ext cx="787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1.9  </a:t>
            </a:r>
            <a:r>
              <a:rPr lang="en-US" altLang="en-US" sz="2000" i="1">
                <a:latin typeface="Times New Roman" panose="02020603050405020304" pitchFamily="18" charset="0"/>
              </a:rPr>
              <a:t>A hybrid topology: a star backbone with three bus networks</a:t>
            </a:r>
          </a:p>
        </p:txBody>
      </p:sp>
      <p:sp>
        <p:nvSpPr>
          <p:cNvPr id="869381" name="Line 5"/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693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0" y="1490664"/>
            <a:ext cx="6883400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49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" y="161925"/>
            <a:ext cx="11531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should you consider when choosing a network topology?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" y="1371600"/>
            <a:ext cx="11460480" cy="4805363"/>
          </a:xfrm>
        </p:spPr>
        <p:txBody>
          <a:bodyPr/>
          <a:lstStyle/>
          <a:p>
            <a:r>
              <a:rPr lang="en-IN" dirty="0" smtClean="0"/>
              <a:t>Available H/W</a:t>
            </a:r>
          </a:p>
          <a:p>
            <a:r>
              <a:rPr lang="en-IN" dirty="0" smtClean="0"/>
              <a:t>Size of N/W</a:t>
            </a:r>
          </a:p>
          <a:p>
            <a:r>
              <a:rPr lang="en-IN" dirty="0" smtClean="0"/>
              <a:t>Budget Limitations</a:t>
            </a:r>
          </a:p>
          <a:p>
            <a:r>
              <a:rPr lang="en-IN" dirty="0" smtClean="0"/>
              <a:t>Need for Reliability</a:t>
            </a:r>
          </a:p>
          <a:p>
            <a:r>
              <a:rPr lang="en-US" dirty="0" smtClean="0"/>
              <a:t>Network </a:t>
            </a:r>
            <a:r>
              <a:rPr lang="en-US" dirty="0"/>
              <a:t>expansion </a:t>
            </a:r>
            <a:r>
              <a:rPr lang="en-US"/>
              <a:t>is </a:t>
            </a:r>
            <a:r>
              <a:rPr lang="en-US" smtClean="0"/>
              <a:t>likely </a:t>
            </a:r>
            <a:r>
              <a:rPr lang="en-US" dirty="0"/>
              <a:t>to be required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523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1.</a:t>
            </a:r>
            <a:fld id="{E5FA58C4-E7D0-41C2-BC37-018D447A1EA1}" type="slidenum"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en-US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9314" name="Line 2"/>
          <p:cNvSpPr>
            <a:spLocks noChangeShapeType="1"/>
          </p:cNvSpPr>
          <p:nvPr/>
        </p:nvSpPr>
        <p:spPr bwMode="auto">
          <a:xfrm>
            <a:off x="1676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3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9315" name="Line 3"/>
          <p:cNvSpPr>
            <a:spLocks noChangeShapeType="1"/>
          </p:cNvSpPr>
          <p:nvPr/>
        </p:nvSpPr>
        <p:spPr bwMode="auto">
          <a:xfrm>
            <a:off x="1676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3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9316" name="Text Box 4"/>
          <p:cNvSpPr txBox="1">
            <a:spLocks noChangeArrowheads="1"/>
          </p:cNvSpPr>
          <p:nvPr/>
        </p:nvSpPr>
        <p:spPr bwMode="auto">
          <a:xfrm>
            <a:off x="1828800" y="361951"/>
            <a:ext cx="42899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Categories </a:t>
            </a:r>
            <a:r>
              <a:rPr lang="en-US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of Networks</a:t>
            </a:r>
            <a:endParaRPr lang="en-US" altLang="en-US" sz="20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9317" name="Line 5"/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3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9318" name="Text Box 6"/>
          <p:cNvSpPr txBox="1">
            <a:spLocks noChangeArrowheads="1"/>
          </p:cNvSpPr>
          <p:nvPr/>
        </p:nvSpPr>
        <p:spPr bwMode="auto">
          <a:xfrm>
            <a:off x="1981200" y="1524000"/>
            <a:ext cx="7315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931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3716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Local Area Networks (LANs)</a:t>
            </a:r>
          </a:p>
          <a:p>
            <a:pPr lvl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Short distances</a:t>
            </a:r>
          </a:p>
          <a:p>
            <a:pPr lvl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Designed to provide local interconnectivity</a:t>
            </a:r>
          </a:p>
          <a:p>
            <a:r>
              <a:rPr lang="en-US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Wide Area Networks (WANs)</a:t>
            </a:r>
          </a:p>
          <a:p>
            <a:pPr lvl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Long distances</a:t>
            </a:r>
          </a:p>
          <a:p>
            <a:pPr lvl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Provide connectivity over large areas</a:t>
            </a:r>
          </a:p>
          <a:p>
            <a:r>
              <a:rPr lang="en-US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Metropolitan Area Networks (MANs)</a:t>
            </a:r>
          </a:p>
          <a:p>
            <a:pPr lvl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Provide connectivity over areas such as a city, a campus</a:t>
            </a:r>
          </a:p>
        </p:txBody>
      </p:sp>
    </p:spTree>
    <p:extLst>
      <p:ext uri="{BB962C8B-B14F-4D97-AF65-F5344CB8AC3E}">
        <p14:creationId xmlns:p14="http://schemas.microsoft.com/office/powerpoint/2010/main" val="373296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1.</a:t>
            </a:r>
            <a:fld id="{48FC4481-3A73-42D7-A0A4-C0C08A86B9EA}" type="slidenum"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en-US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7570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77571" name="Text Box 3"/>
          <p:cNvSpPr txBox="1">
            <a:spLocks noChangeArrowheads="1"/>
          </p:cNvSpPr>
          <p:nvPr/>
        </p:nvSpPr>
        <p:spPr bwMode="auto">
          <a:xfrm>
            <a:off x="1752600" y="152400"/>
            <a:ext cx="3582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1-4   PROTOCOLS</a:t>
            </a:r>
          </a:p>
        </p:txBody>
      </p:sp>
      <p:sp>
        <p:nvSpPr>
          <p:cNvPr id="877572" name="Text Box 4"/>
          <p:cNvSpPr txBox="1">
            <a:spLocks noChangeArrowheads="1"/>
          </p:cNvSpPr>
          <p:nvPr/>
        </p:nvSpPr>
        <p:spPr bwMode="auto"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7573" name="Rectangle 5"/>
          <p:cNvSpPr>
            <a:spLocks noChangeArrowheads="1"/>
          </p:cNvSpPr>
          <p:nvPr/>
        </p:nvSpPr>
        <p:spPr bwMode="auto">
          <a:xfrm>
            <a:off x="1752600" y="1082676"/>
            <a:ext cx="86868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 protocol is synonymous with rule. It consists of a set of rules that govern data communications. It determines what is communicated, how it is communicated and when it is communicated. The key elements of a protocol are syntax, semantics and timing</a:t>
            </a:r>
          </a:p>
        </p:txBody>
      </p:sp>
      <p:sp>
        <p:nvSpPr>
          <p:cNvPr id="877574" name="Rectangle 6"/>
          <p:cNvSpPr>
            <a:spLocks noChangeArrowheads="1"/>
          </p:cNvSpPr>
          <p:nvPr/>
        </p:nvSpPr>
        <p:spPr bwMode="auto">
          <a:xfrm>
            <a:off x="1752600" y="4495801"/>
            <a:ext cx="7467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17000"/>
              <a:buFont typeface="Wingdings" panose="05000000000000000000" pitchFamily="2" charset="2"/>
              <a:buChar char="§"/>
            </a:pPr>
            <a:r>
              <a:rPr lang="fr-FR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Syntax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17000"/>
              <a:buFont typeface="Wingdings" panose="05000000000000000000" pitchFamily="2" charset="2"/>
              <a:buChar char="§"/>
            </a:pPr>
            <a:r>
              <a:rPr lang="fr-FR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Semantics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117000"/>
              <a:buFont typeface="Wingdings" panose="05000000000000000000" pitchFamily="2" charset="2"/>
              <a:buChar char="§"/>
            </a:pPr>
            <a:r>
              <a:rPr lang="fr-FR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Timing</a:t>
            </a:r>
          </a:p>
        </p:txBody>
      </p:sp>
      <p:sp>
        <p:nvSpPr>
          <p:cNvPr id="877575" name="Text Box 7"/>
          <p:cNvSpPr txBox="1">
            <a:spLocks noChangeArrowheads="1"/>
          </p:cNvSpPr>
          <p:nvPr/>
        </p:nvSpPr>
        <p:spPr bwMode="auto">
          <a:xfrm>
            <a:off x="1763714" y="3962401"/>
            <a:ext cx="486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i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  <p:extLst>
      <p:ext uri="{BB962C8B-B14F-4D97-AF65-F5344CB8AC3E}">
        <p14:creationId xmlns:p14="http://schemas.microsoft.com/office/powerpoint/2010/main" val="121481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1.</a:t>
            </a:r>
            <a:fld id="{E64128D9-008C-4394-A5F8-BF1505BFB0AE}" type="slidenum"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en-US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1362" name="Line 2"/>
          <p:cNvSpPr>
            <a:spLocks noChangeShapeType="1"/>
          </p:cNvSpPr>
          <p:nvPr/>
        </p:nvSpPr>
        <p:spPr bwMode="auto">
          <a:xfrm>
            <a:off x="1676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3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1363" name="Line 3"/>
          <p:cNvSpPr>
            <a:spLocks noChangeShapeType="1"/>
          </p:cNvSpPr>
          <p:nvPr/>
        </p:nvSpPr>
        <p:spPr bwMode="auto">
          <a:xfrm>
            <a:off x="1676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3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1364" name="Text Box 4"/>
          <p:cNvSpPr txBox="1">
            <a:spLocks noChangeArrowheads="1"/>
          </p:cNvSpPr>
          <p:nvPr/>
        </p:nvSpPr>
        <p:spPr bwMode="auto">
          <a:xfrm>
            <a:off x="1828800" y="361951"/>
            <a:ext cx="41318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Elements </a:t>
            </a:r>
            <a:r>
              <a:rPr lang="en-US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of a Protocol</a:t>
            </a:r>
            <a:endParaRPr lang="en-US" altLang="en-US" sz="20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1365" name="Line 5"/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3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1366" name="Text Box 6"/>
          <p:cNvSpPr txBox="1">
            <a:spLocks noChangeArrowheads="1"/>
          </p:cNvSpPr>
          <p:nvPr/>
        </p:nvSpPr>
        <p:spPr bwMode="auto">
          <a:xfrm>
            <a:off x="1981200" y="1524000"/>
            <a:ext cx="7315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136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3716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Syntax</a:t>
            </a:r>
          </a:p>
          <a:p>
            <a:pPr lvl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Structure or format of the data</a:t>
            </a:r>
          </a:p>
          <a:p>
            <a:pPr lvl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Indicates how to read the bits - field delineation</a:t>
            </a:r>
          </a:p>
          <a:p>
            <a:r>
              <a:rPr lang="en-US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Semantics</a:t>
            </a:r>
          </a:p>
          <a:p>
            <a:pPr lvl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Interprets the meaning of the bits</a:t>
            </a:r>
          </a:p>
          <a:p>
            <a:pPr lvl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Knows which fields define what action</a:t>
            </a:r>
          </a:p>
          <a:p>
            <a:r>
              <a:rPr lang="en-US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Timing</a:t>
            </a:r>
          </a:p>
          <a:p>
            <a:pPr lvl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When data should be sent and what</a:t>
            </a:r>
          </a:p>
          <a:p>
            <a:pPr lvl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Speed at which data should be sent or speed at which it is being received.</a:t>
            </a:r>
          </a:p>
        </p:txBody>
      </p:sp>
    </p:spTree>
    <p:extLst>
      <p:ext uri="{BB962C8B-B14F-4D97-AF65-F5344CB8AC3E}">
        <p14:creationId xmlns:p14="http://schemas.microsoft.com/office/powerpoint/2010/main" val="227293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7685"/>
            <a:ext cx="10515600" cy="559435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+mn-ea"/>
                <a:cs typeface="+mn-cs"/>
              </a:rPr>
              <a:t>DATA COMMUNICATIONS</a:t>
            </a:r>
            <a:br>
              <a:rPr lang="en-US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+mn-ea"/>
                <a:cs typeface="+mn-cs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087120"/>
            <a:ext cx="10820400" cy="5089843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 smtClean="0">
                <a:latin typeface="Times" panose="02020603050405020304" pitchFamily="18" charset="0"/>
                <a:cs typeface="Times" panose="02020603050405020304" pitchFamily="18" charset="0"/>
              </a:rPr>
              <a:t>The effectiveness of data communication depends on four fundamental characteristics:</a:t>
            </a:r>
          </a:p>
          <a:p>
            <a:pPr marL="0" indent="0">
              <a:buNone/>
            </a:pPr>
            <a:r>
              <a:rPr lang="en-IN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--</a:t>
            </a:r>
            <a:r>
              <a:rPr lang="en-IN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IN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delivery</a:t>
            </a:r>
          </a:p>
          <a:p>
            <a:pPr marL="0" indent="0">
              <a:buNone/>
            </a:pPr>
            <a:r>
              <a:rPr lang="en-IN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-- accuracy</a:t>
            </a:r>
          </a:p>
          <a:p>
            <a:pPr marL="0" indent="0">
              <a:buNone/>
            </a:pPr>
            <a:r>
              <a:rPr lang="en-IN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-- timeliness</a:t>
            </a:r>
          </a:p>
          <a:p>
            <a:pPr marL="0" indent="0">
              <a:buNone/>
            </a:pPr>
            <a:r>
              <a:rPr lang="en-IN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-- jitter</a:t>
            </a:r>
            <a:endParaRPr lang="en-IN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75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680" y="152400"/>
            <a:ext cx="11704320" cy="6532880"/>
          </a:xfrm>
        </p:spPr>
        <p:txBody>
          <a:bodyPr/>
          <a:lstStyle/>
          <a:p>
            <a:r>
              <a:rPr lang="en-US" sz="2700" dirty="0"/>
              <a:t>Name the four basic network topologies, and cite an advantage of each </a:t>
            </a:r>
            <a:r>
              <a:rPr lang="en-US" sz="2700" dirty="0" smtClean="0"/>
              <a:t>type.</a:t>
            </a:r>
          </a:p>
          <a:p>
            <a:endParaRPr lang="en-US" sz="2700" dirty="0" smtClean="0"/>
          </a:p>
          <a:p>
            <a:r>
              <a:rPr lang="en-US" sz="2700" dirty="0"/>
              <a:t>What is the difference between half-duplex and </a:t>
            </a:r>
            <a:r>
              <a:rPr lang="en-US" sz="2700" dirty="0" smtClean="0"/>
              <a:t>full-duplex transmission </a:t>
            </a:r>
            <a:r>
              <a:rPr lang="en-US" sz="2700" dirty="0"/>
              <a:t>modes</a:t>
            </a:r>
            <a:r>
              <a:rPr lang="en-US" sz="2700" dirty="0" smtClean="0"/>
              <a:t>?</a:t>
            </a:r>
          </a:p>
          <a:p>
            <a:endParaRPr lang="en-US" sz="2700" dirty="0" smtClean="0"/>
          </a:p>
          <a:p>
            <a:r>
              <a:rPr lang="en-US" sz="2800" dirty="0"/>
              <a:t>For n devices in a network, what is the number of cable links required for a </a:t>
            </a:r>
            <a:r>
              <a:rPr lang="en-US" sz="2800" dirty="0" smtClean="0"/>
              <a:t>mesh, </a:t>
            </a:r>
            <a:r>
              <a:rPr lang="en-US" sz="2800" dirty="0"/>
              <a:t>bus, and star topology</a:t>
            </a:r>
            <a:r>
              <a:rPr lang="en-US" sz="2800" dirty="0" smtClean="0"/>
              <a:t>?</a:t>
            </a:r>
          </a:p>
          <a:p>
            <a:endParaRPr lang="en-US" sz="2800" dirty="0"/>
          </a:p>
          <a:p>
            <a:pPr marL="0" indent="0">
              <a:buNone/>
            </a:pPr>
            <a:endParaRPr lang="en-IN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t>1.</a:t>
            </a:r>
            <a:fld id="{5E516769-7B02-4E93-B3C9-3C9F8093A73B}" type="slidenum"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en-US" b="1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795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640" y="223520"/>
            <a:ext cx="11623040" cy="5953443"/>
          </a:xfrm>
        </p:spPr>
        <p:txBody>
          <a:bodyPr/>
          <a:lstStyle/>
          <a:p>
            <a:r>
              <a:rPr lang="en-US" sz="2600" dirty="0"/>
              <a:t>For each of the following four networks, discuss the consequences if a connection fails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endParaRPr lang="en-US" sz="2600" dirty="0" smtClean="0"/>
          </a:p>
          <a:p>
            <a:pPr lvl="1"/>
            <a:r>
              <a:rPr lang="en-US" dirty="0"/>
              <a:t>Five devices arranged in a mesh </a:t>
            </a:r>
            <a:r>
              <a:rPr lang="en-US" dirty="0" smtClean="0"/>
              <a:t>topology.</a:t>
            </a:r>
          </a:p>
          <a:p>
            <a:pPr lvl="2"/>
            <a:r>
              <a:rPr lang="en-US" sz="1800" dirty="0"/>
              <a:t>If one </a:t>
            </a:r>
            <a:r>
              <a:rPr lang="en-US" sz="1800" dirty="0" smtClean="0"/>
              <a:t>connection </a:t>
            </a:r>
            <a:r>
              <a:rPr lang="en-US" sz="1800" dirty="0"/>
              <a:t>fails, the other connections will still be </a:t>
            </a:r>
            <a:r>
              <a:rPr lang="en-US" sz="1800" dirty="0" smtClean="0"/>
              <a:t>working</a:t>
            </a:r>
          </a:p>
          <a:p>
            <a:pPr lvl="1">
              <a:buClr>
                <a:srgbClr val="FF0000"/>
              </a:buClr>
            </a:pPr>
            <a:r>
              <a:rPr lang="en-US" dirty="0"/>
              <a:t>Five devices arranged in a star topology (not counting the hub)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  <a:p>
            <a:pPr lvl="2"/>
            <a:r>
              <a:rPr lang="en-US" sz="1800" dirty="0"/>
              <a:t>The other devices will still be able to send data through the hub; there will be no access to the device </a:t>
            </a:r>
            <a:r>
              <a:rPr lang="en-US" sz="1800" dirty="0" smtClean="0"/>
              <a:t>which </a:t>
            </a:r>
            <a:r>
              <a:rPr lang="en-US" sz="1800" dirty="0"/>
              <a:t>has the failed connection to the hub</a:t>
            </a:r>
            <a:r>
              <a:rPr lang="en-US" sz="1800" dirty="0" smtClean="0"/>
              <a:t>.</a:t>
            </a:r>
          </a:p>
          <a:p>
            <a:pPr lvl="1">
              <a:buClr>
                <a:srgbClr val="FF0000"/>
              </a:buClr>
            </a:pPr>
            <a:r>
              <a:rPr lang="en-US" dirty="0">
                <a:solidFill>
                  <a:srgbClr val="000000"/>
                </a:solidFill>
              </a:rPr>
              <a:t>Five devices arranged in a </a:t>
            </a:r>
            <a:r>
              <a:rPr lang="en-US" dirty="0" smtClean="0">
                <a:solidFill>
                  <a:srgbClr val="000000"/>
                </a:solidFill>
              </a:rPr>
              <a:t>bus </a:t>
            </a:r>
            <a:r>
              <a:rPr lang="en-US" dirty="0">
                <a:solidFill>
                  <a:srgbClr val="000000"/>
                </a:solidFill>
              </a:rPr>
              <a:t>topology.</a:t>
            </a:r>
          </a:p>
          <a:p>
            <a:pPr lvl="2"/>
            <a:r>
              <a:rPr lang="en-US" sz="1800" dirty="0"/>
              <a:t>All transmission stops if the failure is in the bus. If the drop-line fails, only the corresponding device cannot operate. </a:t>
            </a:r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t>1.</a:t>
            </a:r>
            <a:fld id="{5E516769-7B02-4E93-B3C9-3C9F8093A73B}" type="slidenum">
              <a:rPr lang="en-US" altLang="en-US" b="1" smtClean="0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en-US" b="1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85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Line 2"/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1187" name="Line 3"/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1188" name="Text Box 4"/>
          <p:cNvSpPr txBox="1">
            <a:spLocks noChangeArrowheads="1"/>
          </p:cNvSpPr>
          <p:nvPr/>
        </p:nvSpPr>
        <p:spPr bwMode="auto">
          <a:xfrm>
            <a:off x="1828800" y="381000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1.1  </a:t>
            </a:r>
            <a:r>
              <a:rPr lang="en-US" altLang="en-US" sz="2000" i="1">
                <a:latin typeface="Times New Roman" panose="02020603050405020304" pitchFamily="18" charset="0"/>
              </a:rPr>
              <a:t>Components of a data communication system</a:t>
            </a:r>
          </a:p>
        </p:txBody>
      </p:sp>
      <p:sp>
        <p:nvSpPr>
          <p:cNvPr id="861189" name="Line 5"/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611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638" y="2593976"/>
            <a:ext cx="7065962" cy="182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802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26402" y="256720"/>
            <a:ext cx="44520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DATA REPRESENTATIONS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3080" y="1043305"/>
            <a:ext cx="10515600" cy="4351338"/>
          </a:xfrm>
        </p:spPr>
        <p:txBody>
          <a:bodyPr/>
          <a:lstStyle/>
          <a:p>
            <a:r>
              <a:rPr lang="en-IN" dirty="0" smtClean="0"/>
              <a:t>Text</a:t>
            </a:r>
          </a:p>
          <a:p>
            <a:r>
              <a:rPr lang="en-IN" dirty="0" smtClean="0"/>
              <a:t>Numbers</a:t>
            </a:r>
          </a:p>
          <a:p>
            <a:r>
              <a:rPr lang="en-IN" dirty="0" smtClean="0"/>
              <a:t>Images</a:t>
            </a:r>
          </a:p>
          <a:p>
            <a:r>
              <a:rPr lang="en-IN" dirty="0" smtClean="0"/>
              <a:t>Audio</a:t>
            </a:r>
          </a:p>
          <a:p>
            <a:r>
              <a:rPr lang="en-IN" dirty="0" smtClean="0"/>
              <a:t>Video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952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Line 2"/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2211" name="Line 3"/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2212" name="Text Box 4"/>
          <p:cNvSpPr txBox="1">
            <a:spLocks noChangeArrowheads="1"/>
          </p:cNvSpPr>
          <p:nvPr/>
        </p:nvSpPr>
        <p:spPr bwMode="auto">
          <a:xfrm>
            <a:off x="1828800" y="381000"/>
            <a:ext cx="680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1.2  </a:t>
            </a:r>
            <a:r>
              <a:rPr lang="en-US" altLang="en-US" sz="2000" i="1">
                <a:latin typeface="Times New Roman" panose="02020603050405020304" pitchFamily="18" charset="0"/>
              </a:rPr>
              <a:t>Data flow (simplex, half-duplex, and full-duplex)</a:t>
            </a:r>
          </a:p>
        </p:txBody>
      </p:sp>
      <p:sp>
        <p:nvSpPr>
          <p:cNvPr id="862213" name="Line 5"/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622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71576"/>
            <a:ext cx="6489700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759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2"/>
          <p:cNvSpPr>
            <a:spLocks noChangeArrowheads="1"/>
          </p:cNvSpPr>
          <p:nvPr/>
        </p:nvSpPr>
        <p:spPr bwMode="auto">
          <a:xfrm>
            <a:off x="1584960" y="22860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58115" name="Text Box 3"/>
          <p:cNvSpPr txBox="1">
            <a:spLocks noChangeArrowheads="1"/>
          </p:cNvSpPr>
          <p:nvPr/>
        </p:nvSpPr>
        <p:spPr bwMode="auto">
          <a:xfrm>
            <a:off x="1838960" y="488751"/>
            <a:ext cx="21804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NETWORKS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</a:endParaRPr>
          </a:p>
        </p:txBody>
      </p:sp>
      <p:sp>
        <p:nvSpPr>
          <p:cNvPr id="858116" name="Text Box 4"/>
          <p:cNvSpPr txBox="1">
            <a:spLocks noChangeArrowheads="1"/>
          </p:cNvSpPr>
          <p:nvPr/>
        </p:nvSpPr>
        <p:spPr bwMode="auto"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58118" name="Rectangle 6"/>
          <p:cNvSpPr>
            <a:spLocks noChangeArrowheads="1"/>
          </p:cNvSpPr>
          <p:nvPr/>
        </p:nvSpPr>
        <p:spPr bwMode="auto">
          <a:xfrm>
            <a:off x="1752600" y="1219200"/>
            <a:ext cx="86106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 </a:t>
            </a:r>
            <a:r>
              <a:rPr lang="en-US" altLang="en-US" sz="28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network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is a set of devices (often referred to as </a:t>
            </a:r>
            <a:r>
              <a:rPr lang="en-US" altLang="en-US" sz="28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nodes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 connected by communication </a:t>
            </a:r>
            <a:r>
              <a:rPr lang="en-US" altLang="en-US" sz="28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links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. A node can be a computer, printer, or any other device capable of sending and/or receiving data generated by other nodes on the network. A link can be a cable, air, optical fiber, or any medium which can transport a signal carrying information.</a:t>
            </a:r>
          </a:p>
        </p:txBody>
      </p:sp>
      <p:sp>
        <p:nvSpPr>
          <p:cNvPr id="858119" name="Rectangle 7"/>
          <p:cNvSpPr>
            <a:spLocks noChangeArrowheads="1"/>
          </p:cNvSpPr>
          <p:nvPr/>
        </p:nvSpPr>
        <p:spPr bwMode="auto">
          <a:xfrm>
            <a:off x="1828800" y="4876801"/>
            <a:ext cx="7696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SzPct val="117000"/>
              <a:buFont typeface="Wingdings" panose="05000000000000000000" pitchFamily="2" charset="2"/>
              <a:buChar char="§"/>
            </a:pPr>
            <a:r>
              <a:rPr lang="fr-FR" altLang="en-US" sz="2400" dirty="0">
                <a:solidFill>
                  <a:srgbClr val="0033CC"/>
                </a:solidFill>
                <a:latin typeface="Times New Roman" panose="02020603050405020304" pitchFamily="18" charset="0"/>
              </a:rPr>
              <a:t> Network </a:t>
            </a:r>
            <a:r>
              <a:rPr lang="fr-FR" altLang="en-US" sz="24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Criteria</a:t>
            </a:r>
            <a:endParaRPr lang="fr-FR" altLang="en-US" sz="2400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>
              <a:buSzPct val="117000"/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33CC"/>
                </a:solidFill>
                <a:latin typeface="Times New Roman" panose="02020603050405020304" pitchFamily="18" charset="0"/>
              </a:rPr>
              <a:t> Physical Structures</a:t>
            </a:r>
          </a:p>
          <a:p>
            <a:pPr>
              <a:buSzPct val="117000"/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33CC"/>
                </a:solidFill>
                <a:latin typeface="Times New Roman" panose="02020603050405020304" pitchFamily="18" charset="0"/>
              </a:rPr>
              <a:t> Categories of Networks</a:t>
            </a:r>
          </a:p>
        </p:txBody>
      </p:sp>
      <p:sp>
        <p:nvSpPr>
          <p:cNvPr id="858120" name="Text Box 8"/>
          <p:cNvSpPr txBox="1">
            <a:spLocks noChangeArrowheads="1"/>
          </p:cNvSpPr>
          <p:nvPr/>
        </p:nvSpPr>
        <p:spPr bwMode="auto">
          <a:xfrm>
            <a:off x="1828801" y="4343401"/>
            <a:ext cx="486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  <p:extLst>
      <p:ext uri="{BB962C8B-B14F-4D97-AF65-F5344CB8AC3E}">
        <p14:creationId xmlns:p14="http://schemas.microsoft.com/office/powerpoint/2010/main" val="128335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Line 2"/>
          <p:cNvSpPr>
            <a:spLocks noChangeShapeType="1"/>
          </p:cNvSpPr>
          <p:nvPr/>
        </p:nvSpPr>
        <p:spPr bwMode="auto">
          <a:xfrm>
            <a:off x="1676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3235" name="Line 3"/>
          <p:cNvSpPr>
            <a:spLocks noChangeShapeType="1"/>
          </p:cNvSpPr>
          <p:nvPr/>
        </p:nvSpPr>
        <p:spPr bwMode="auto">
          <a:xfrm>
            <a:off x="1676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3236" name="Text Box 4"/>
          <p:cNvSpPr txBox="1">
            <a:spLocks noChangeArrowheads="1"/>
          </p:cNvSpPr>
          <p:nvPr/>
        </p:nvSpPr>
        <p:spPr bwMode="auto">
          <a:xfrm>
            <a:off x="1828801" y="361950"/>
            <a:ext cx="26260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</a:rPr>
              <a:t>Network Criteria</a:t>
            </a:r>
            <a:endParaRPr lang="en-US" altLang="en-US" sz="2800" i="1" dirty="0">
              <a:latin typeface="Times New Roman" panose="02020603050405020304" pitchFamily="18" charset="0"/>
            </a:endParaRPr>
          </a:p>
        </p:txBody>
      </p:sp>
      <p:sp>
        <p:nvSpPr>
          <p:cNvPr id="863237" name="Line 5"/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3239" name="Text Box 7"/>
          <p:cNvSpPr txBox="1">
            <a:spLocks noChangeArrowheads="1"/>
          </p:cNvSpPr>
          <p:nvPr/>
        </p:nvSpPr>
        <p:spPr bwMode="auto">
          <a:xfrm>
            <a:off x="1981200" y="1524000"/>
            <a:ext cx="7315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86324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066800"/>
            <a:ext cx="8534400" cy="5181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altLang="en-US" b="1" dirty="0">
                <a:latin typeface="Times New Roman" panose="02020603050405020304" pitchFamily="18" charset="0"/>
              </a:rPr>
              <a:t>Performance</a:t>
            </a:r>
          </a:p>
          <a:p>
            <a:pPr lvl="1"/>
            <a:r>
              <a:rPr lang="en-US" altLang="en-US" sz="2000" b="1" dirty="0" smtClean="0">
                <a:latin typeface="Times New Roman" panose="02020603050405020304" pitchFamily="18" charset="0"/>
              </a:rPr>
              <a:t>Measured </a:t>
            </a:r>
            <a:r>
              <a:rPr lang="en-US" altLang="en-US" sz="2000" b="1" dirty="0">
                <a:latin typeface="Times New Roman" panose="02020603050405020304" pitchFamily="18" charset="0"/>
              </a:rPr>
              <a:t>in terms of Delay and </a:t>
            </a:r>
            <a:r>
              <a:rPr lang="en-US" altLang="en-US" sz="2000" b="1" dirty="0" smtClean="0">
                <a:latin typeface="Times New Roman" panose="02020603050405020304" pitchFamily="18" charset="0"/>
              </a:rPr>
              <a:t>Throughput</a:t>
            </a:r>
          </a:p>
          <a:p>
            <a:pPr lvl="1"/>
            <a:r>
              <a:rPr lang="en-US" altLang="en-US" sz="2000" b="1" dirty="0" smtClean="0">
                <a:latin typeface="Times New Roman" panose="02020603050405020304" pitchFamily="18" charset="0"/>
              </a:rPr>
              <a:t>Measured in accordance with transit and response time</a:t>
            </a:r>
          </a:p>
          <a:p>
            <a:pPr lvl="1"/>
            <a:r>
              <a:rPr lang="en-US" altLang="en-US" sz="2000" b="1" dirty="0" smtClean="0">
                <a:latin typeface="Times New Roman" panose="02020603050405020304" pitchFamily="18" charset="0"/>
              </a:rPr>
              <a:t>Performance of network is dependent on</a:t>
            </a:r>
          </a:p>
          <a:p>
            <a:pPr lvl="2"/>
            <a:r>
              <a:rPr lang="en-US" altLang="en-US" sz="1600" b="1" dirty="0" smtClean="0">
                <a:latin typeface="Times New Roman" panose="02020603050405020304" pitchFamily="18" charset="0"/>
              </a:rPr>
              <a:t>Number of users,</a:t>
            </a:r>
          </a:p>
          <a:p>
            <a:pPr lvl="2"/>
            <a:r>
              <a:rPr lang="en-US" altLang="en-US" sz="1600" b="1" dirty="0" smtClean="0">
                <a:latin typeface="Times New Roman" panose="02020603050405020304" pitchFamily="18" charset="0"/>
              </a:rPr>
              <a:t>Types of transmission medium used, </a:t>
            </a:r>
          </a:p>
          <a:p>
            <a:pPr lvl="2"/>
            <a:r>
              <a:rPr lang="en-US" altLang="en-US" sz="1600" b="1" dirty="0" smtClean="0">
                <a:latin typeface="Times New Roman" panose="02020603050405020304" pitchFamily="18" charset="0"/>
              </a:rPr>
              <a:t>Capabilities of connected hardware,</a:t>
            </a:r>
          </a:p>
          <a:p>
            <a:pPr lvl="2"/>
            <a:r>
              <a:rPr lang="en-US" altLang="en-US" sz="1600" b="1" dirty="0" smtClean="0">
                <a:latin typeface="Times New Roman" panose="02020603050405020304" pitchFamily="18" charset="0"/>
              </a:rPr>
              <a:t>Efficiency of software.</a:t>
            </a:r>
            <a:endParaRPr lang="en-US" altLang="en-US" sz="1600" b="1" dirty="0">
              <a:latin typeface="Times New Roman" panose="02020603050405020304" pitchFamily="18" charset="0"/>
            </a:endParaRPr>
          </a:p>
          <a:p>
            <a:r>
              <a:rPr lang="en-US" altLang="en-US" b="1" dirty="0">
                <a:latin typeface="Times New Roman" panose="02020603050405020304" pitchFamily="18" charset="0"/>
              </a:rPr>
              <a:t>Reliability</a:t>
            </a:r>
          </a:p>
          <a:p>
            <a:pPr lvl="1"/>
            <a:r>
              <a:rPr lang="en-US" altLang="en-US" sz="2000" b="1" dirty="0">
                <a:latin typeface="Times New Roman" panose="02020603050405020304" pitchFamily="18" charset="0"/>
              </a:rPr>
              <a:t>Failure rate of network components</a:t>
            </a:r>
          </a:p>
          <a:p>
            <a:pPr lvl="1"/>
            <a:r>
              <a:rPr lang="en-US" altLang="en-US" sz="2000" b="1" dirty="0">
                <a:latin typeface="Times New Roman" panose="02020603050405020304" pitchFamily="18" charset="0"/>
              </a:rPr>
              <a:t>Measured in terms of availability/robustness</a:t>
            </a:r>
          </a:p>
          <a:p>
            <a:r>
              <a:rPr lang="en-US" altLang="en-US" b="1" dirty="0">
                <a:latin typeface="Times New Roman" panose="02020603050405020304" pitchFamily="18" charset="0"/>
              </a:rPr>
              <a:t>Security</a:t>
            </a:r>
          </a:p>
          <a:p>
            <a:pPr lvl="1"/>
            <a:r>
              <a:rPr lang="en-US" altLang="en-US" sz="2000" b="1" dirty="0">
                <a:latin typeface="Times New Roman" panose="02020603050405020304" pitchFamily="18" charset="0"/>
              </a:rPr>
              <a:t>Data protection against corruption/loss of data due to:</a:t>
            </a:r>
          </a:p>
          <a:p>
            <a:pPr lvl="3"/>
            <a:r>
              <a:rPr lang="en-US" altLang="en-US" sz="1600" b="1" dirty="0">
                <a:latin typeface="Times New Roman" panose="02020603050405020304" pitchFamily="18" charset="0"/>
              </a:rPr>
              <a:t>Errors</a:t>
            </a:r>
          </a:p>
          <a:p>
            <a:pPr lvl="3"/>
            <a:r>
              <a:rPr lang="en-US" altLang="en-US" sz="1600" b="1" dirty="0">
                <a:latin typeface="Times New Roman" panose="02020603050405020304" pitchFamily="18" charset="0"/>
              </a:rPr>
              <a:t>Malicious users</a:t>
            </a:r>
          </a:p>
        </p:txBody>
      </p:sp>
    </p:spTree>
    <p:extLst>
      <p:ext uri="{BB962C8B-B14F-4D97-AF65-F5344CB8AC3E}">
        <p14:creationId xmlns:p14="http://schemas.microsoft.com/office/powerpoint/2010/main" val="337637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Line 2"/>
          <p:cNvSpPr>
            <a:spLocks noChangeShapeType="1"/>
          </p:cNvSpPr>
          <p:nvPr/>
        </p:nvSpPr>
        <p:spPr bwMode="auto">
          <a:xfrm>
            <a:off x="1676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07267" name="Line 3"/>
          <p:cNvSpPr>
            <a:spLocks noChangeShapeType="1"/>
          </p:cNvSpPr>
          <p:nvPr/>
        </p:nvSpPr>
        <p:spPr bwMode="auto">
          <a:xfrm>
            <a:off x="1676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07268" name="Text Box 4"/>
          <p:cNvSpPr txBox="1">
            <a:spLocks noChangeArrowheads="1"/>
          </p:cNvSpPr>
          <p:nvPr/>
        </p:nvSpPr>
        <p:spPr bwMode="auto">
          <a:xfrm>
            <a:off x="1828800" y="361950"/>
            <a:ext cx="29450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latin typeface="Times New Roman" panose="02020603050405020304" pitchFamily="18" charset="0"/>
              </a:rPr>
              <a:t>Physical </a:t>
            </a:r>
            <a:r>
              <a:rPr lang="en-US" altLang="en-US" sz="2800" dirty="0">
                <a:latin typeface="Times New Roman" panose="02020603050405020304" pitchFamily="18" charset="0"/>
              </a:rPr>
              <a:t>Structures</a:t>
            </a:r>
            <a:endParaRPr lang="en-US" altLang="en-US" sz="2800" i="1" dirty="0">
              <a:latin typeface="Times New Roman" panose="02020603050405020304" pitchFamily="18" charset="0"/>
            </a:endParaRPr>
          </a:p>
        </p:txBody>
      </p:sp>
      <p:sp>
        <p:nvSpPr>
          <p:cNvPr id="907269" name="Line 5"/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07270" name="Text Box 6"/>
          <p:cNvSpPr txBox="1">
            <a:spLocks noChangeArrowheads="1"/>
          </p:cNvSpPr>
          <p:nvPr/>
        </p:nvSpPr>
        <p:spPr bwMode="auto">
          <a:xfrm>
            <a:off x="1981200" y="1524000"/>
            <a:ext cx="7315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907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3716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00" b="1" dirty="0">
                <a:latin typeface="Times New Roman" panose="02020603050405020304" pitchFamily="18" charset="0"/>
              </a:rPr>
              <a:t>Type of Connection</a:t>
            </a:r>
          </a:p>
          <a:p>
            <a:pPr lvl="1"/>
            <a:r>
              <a:rPr lang="en-US" altLang="en-US" sz="2000" b="1" dirty="0">
                <a:latin typeface="Times New Roman" panose="02020603050405020304" pitchFamily="18" charset="0"/>
              </a:rPr>
              <a:t>Point to Point - single transmitter and receiver</a:t>
            </a:r>
          </a:p>
          <a:p>
            <a:pPr lvl="1"/>
            <a:r>
              <a:rPr lang="en-US" altLang="en-US" sz="2000" b="1" dirty="0">
                <a:latin typeface="Times New Roman" panose="02020603050405020304" pitchFamily="18" charset="0"/>
              </a:rPr>
              <a:t>Multipoint - multiple recipients of single transmission</a:t>
            </a:r>
          </a:p>
          <a:p>
            <a:r>
              <a:rPr lang="en-US" altLang="en-US" sz="2400" b="1" dirty="0">
                <a:latin typeface="Times New Roman" panose="02020603050405020304" pitchFamily="18" charset="0"/>
              </a:rPr>
              <a:t>Physical Topology</a:t>
            </a:r>
          </a:p>
          <a:p>
            <a:pPr lvl="1"/>
            <a:r>
              <a:rPr lang="en-US" altLang="en-US" sz="2000" b="1" dirty="0">
                <a:latin typeface="Times New Roman" panose="02020603050405020304" pitchFamily="18" charset="0"/>
              </a:rPr>
              <a:t>Connection of devices</a:t>
            </a:r>
          </a:p>
          <a:p>
            <a:pPr lvl="1"/>
            <a:r>
              <a:rPr lang="en-US" altLang="en-US" sz="2000" b="1" dirty="0">
                <a:latin typeface="Times New Roman" panose="02020603050405020304" pitchFamily="18" charset="0"/>
              </a:rPr>
              <a:t>Type of transmission - unicast, 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mulitcast</a:t>
            </a:r>
            <a:r>
              <a:rPr lang="en-US" altLang="en-US" sz="2000" b="1" dirty="0">
                <a:latin typeface="Times New Roman" panose="02020603050405020304" pitchFamily="18" charset="0"/>
              </a:rPr>
              <a:t>, broadcast</a:t>
            </a:r>
          </a:p>
        </p:txBody>
      </p:sp>
    </p:spTree>
    <p:extLst>
      <p:ext uri="{BB962C8B-B14F-4D97-AF65-F5344CB8AC3E}">
        <p14:creationId xmlns:p14="http://schemas.microsoft.com/office/powerpoint/2010/main" val="212514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1710</Words>
  <Application>Microsoft Office PowerPoint</Application>
  <PresentationFormat>Widescreen</PresentationFormat>
  <Paragraphs>177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Calibri</vt:lpstr>
      <vt:lpstr>Calibri Light</vt:lpstr>
      <vt:lpstr>McGrawHill-Italic</vt:lpstr>
      <vt:lpstr>Tahoma</vt:lpstr>
      <vt:lpstr>Times</vt:lpstr>
      <vt:lpstr>Times New Roman</vt:lpstr>
      <vt:lpstr>Wingdings</vt:lpstr>
      <vt:lpstr>Office Theme</vt:lpstr>
      <vt:lpstr>Blends</vt:lpstr>
      <vt:lpstr>1_Blends</vt:lpstr>
      <vt:lpstr>PowerPoint Presentation</vt:lpstr>
      <vt:lpstr>PowerPoint Presentation</vt:lpstr>
      <vt:lpstr>DATA COMMUNICATIONS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should you consider when choosing a network topology?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43</cp:revision>
  <dcterms:created xsi:type="dcterms:W3CDTF">2019-12-27T14:26:19Z</dcterms:created>
  <dcterms:modified xsi:type="dcterms:W3CDTF">2020-01-07T06:54:53Z</dcterms:modified>
</cp:coreProperties>
</file>