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4" r:id="rId3"/>
    <p:sldId id="265" r:id="rId4"/>
    <p:sldId id="266" r:id="rId5"/>
    <p:sldId id="257" r:id="rId6"/>
    <p:sldId id="258" r:id="rId7"/>
    <p:sldId id="259" r:id="rId8"/>
    <p:sldId id="260" r:id="rId9"/>
    <p:sldId id="261" r:id="rId10"/>
    <p:sldId id="267" r:id="rId11"/>
    <p:sldId id="262" r:id="rId12"/>
    <p:sldId id="263" r:id="rId13"/>
    <p:sldId id="268" r:id="rId14"/>
    <p:sldId id="270" r:id="rId15"/>
    <p:sldId id="271" r:id="rId16"/>
    <p:sldId id="269" r:id="rId17"/>
    <p:sldId id="272" r:id="rId18"/>
    <p:sldId id="273" r:id="rId19"/>
    <p:sldId id="274" r:id="rId20"/>
    <p:sldId id="275" r:id="rId21"/>
    <p:sldId id="276" r:id="rId22"/>
    <p:sldId id="277" r:id="rId23"/>
    <p:sldId id="278" r:id="rId24"/>
    <p:sldId id="279" r:id="rId25"/>
    <p:sldId id="287" r:id="rId26"/>
    <p:sldId id="280" r:id="rId27"/>
    <p:sldId id="281" r:id="rId28"/>
    <p:sldId id="282" r:id="rId29"/>
    <p:sldId id="288" r:id="rId30"/>
    <p:sldId id="283" r:id="rId31"/>
    <p:sldId id="284" r:id="rId32"/>
    <p:sldId id="289"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7EE57-CFB6-4F92-9113-35EFAB3D631F}" type="datetimeFigureOut">
              <a:rPr lang="en-IN" smtClean="0"/>
              <a:t>08-01-2020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20C84-9C2B-4B26-8AAD-FD5F4A7690AD}" type="slidenum">
              <a:rPr lang="en-IN" smtClean="0"/>
              <a:t>‹#›</a:t>
            </a:fld>
            <a:endParaRPr lang="en-IN"/>
          </a:p>
        </p:txBody>
      </p:sp>
    </p:spTree>
    <p:extLst>
      <p:ext uri="{BB962C8B-B14F-4D97-AF65-F5344CB8AC3E}">
        <p14:creationId xmlns:p14="http://schemas.microsoft.com/office/powerpoint/2010/main" val="1806918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476540-E80A-4537-B666-61DB8F63C446}" type="slidenum">
              <a:rPr lang="en-US" altLang="en-US"/>
              <a:pPr/>
              <a:t>1</a:t>
            </a:fld>
            <a:endParaRPr lang="en-US" altLang="en-US"/>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7964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72C073-DB00-47C0-A999-0EF5A31C4D61}" type="slidenum">
              <a:rPr lang="en-US" altLang="en-US"/>
              <a:pPr/>
              <a:t>16</a:t>
            </a:fld>
            <a:endParaRPr lang="en-US" alt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9605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AEF3BE-07E9-4EF6-8213-E3F4EC9AD6C7}" type="slidenum">
              <a:rPr lang="en-US" altLang="en-US"/>
              <a:pPr/>
              <a:t>18</a:t>
            </a:fld>
            <a:endParaRPr lang="en-US" alt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32916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E2932-D907-485A-B61A-78C3A6A8F164}" type="slidenum">
              <a:rPr lang="en-US" altLang="en-US"/>
              <a:pPr/>
              <a:t>20</a:t>
            </a:fld>
            <a:endParaRPr lang="en-US" alt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389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6B9F02-09AB-419B-B6E1-894B47494DD8}" type="slidenum">
              <a:rPr lang="en-US" altLang="en-US"/>
              <a:pPr/>
              <a:t>21</a:t>
            </a:fld>
            <a:endParaRPr lang="en-US" alt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3425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34D1D-40D1-428B-90B4-4AECAA6A6BCF}" type="slidenum">
              <a:rPr lang="en-US" altLang="en-US"/>
              <a:pPr/>
              <a:t>23</a:t>
            </a:fld>
            <a:endParaRPr lang="en-US" alt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6438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2BFA7-CD73-49F9-8792-46D7CA313EEC}" type="slidenum">
              <a:rPr lang="en-US" altLang="en-US"/>
              <a:pPr/>
              <a:t>24</a:t>
            </a:fld>
            <a:endParaRPr lang="en-US" alt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33440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8B04E-C460-4489-8D8D-2F96DCE9A4E0}" type="slidenum">
              <a:rPr lang="en-US" altLang="en-US"/>
              <a:pPr/>
              <a:t>26</a:t>
            </a:fld>
            <a:endParaRPr lang="en-US" alt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43379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856D7-104C-493C-B1F0-204AB99F4532}" type="slidenum">
              <a:rPr lang="en-US" altLang="en-US"/>
              <a:pPr/>
              <a:t>27</a:t>
            </a:fld>
            <a:endParaRPr lang="en-US" alt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1336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1D74FA-097F-45AB-8AD9-4F995B778C56}" type="slidenum">
              <a:rPr lang="en-US" altLang="en-US"/>
              <a:pPr/>
              <a:t>28</a:t>
            </a:fld>
            <a:endParaRPr lang="en-US" alt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4602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9B3AC-C74C-4C67-AEE3-389A2C5A15AF}" type="slidenum">
              <a:rPr lang="en-US" altLang="en-US"/>
              <a:pPr/>
              <a:t>30</a:t>
            </a:fld>
            <a:endParaRPr lang="en-US" alt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019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2705D-B447-42A5-8241-CA286B53189B}" type="slidenum">
              <a:rPr lang="en-US" altLang="en-US"/>
              <a:pPr/>
              <a:t>5</a:t>
            </a:fld>
            <a:endParaRPr lang="en-US" altLang="en-US"/>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95801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1C352-2873-472F-89D6-7294C2495704}" type="slidenum">
              <a:rPr lang="en-US" altLang="en-US"/>
              <a:pPr/>
              <a:t>31</a:t>
            </a:fld>
            <a:endParaRPr lang="en-US" alt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32260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4E19D5-5AA4-4C64-A8EF-139ABF1B1FE3}" type="slidenum">
              <a:rPr lang="en-US" altLang="en-US"/>
              <a:pPr/>
              <a:t>33</a:t>
            </a:fld>
            <a:endParaRPr lang="en-US" alt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7569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FB209-77FC-48FA-AAB9-955C05BCBE28}" type="slidenum">
              <a:rPr lang="en-US" altLang="en-US"/>
              <a:pPr/>
              <a:t>34</a:t>
            </a:fld>
            <a:endParaRPr lang="en-US" alt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21162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9BCC73-E5FF-4AB0-986D-EA35131F7518}" type="slidenum">
              <a:rPr lang="en-US" altLang="en-US"/>
              <a:pPr/>
              <a:t>6</a:t>
            </a:fld>
            <a:endParaRPr lang="en-US" alt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49316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02195-8319-4247-AF3E-4E3EC9442D2F}" type="slidenum">
              <a:rPr lang="en-US" altLang="en-US"/>
              <a:pPr/>
              <a:t>7</a:t>
            </a:fld>
            <a:endParaRPr lang="en-US" altLang="en-US"/>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015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0D3BBE-8D29-4108-9EFB-36955D9B078F}" type="slidenum">
              <a:rPr lang="en-US" altLang="en-US"/>
              <a:pPr/>
              <a:t>8</a:t>
            </a:fld>
            <a:endParaRPr lang="en-US" alt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29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14442E-BAF4-4350-BC58-0711CFD1BCC6}" type="slidenum">
              <a:rPr lang="en-US" altLang="en-US"/>
              <a:pPr/>
              <a:t>9</a:t>
            </a:fld>
            <a:endParaRPr lang="en-US" alt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172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D53A3-F5C8-4DCE-A6A0-12A563CCA506}" type="slidenum">
              <a:rPr lang="en-US" altLang="en-US"/>
              <a:pPr/>
              <a:t>11</a:t>
            </a:fld>
            <a:endParaRPr lang="en-US" alt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38652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C8B02F-EF97-4989-8BA0-C3628FACF03D}" type="slidenum">
              <a:rPr lang="en-US" altLang="en-US"/>
              <a:pPr/>
              <a:t>12</a:t>
            </a:fld>
            <a:endParaRPr lang="en-US" alt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4080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DCBD3-DF6A-4D16-A51F-ACC9BBBB56DF}" type="slidenum">
              <a:rPr lang="en-US" altLang="en-US"/>
              <a:pPr/>
              <a:t>13</a:t>
            </a:fld>
            <a:endParaRPr lang="en-US" alt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4993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A397734-3B31-430D-8508-DC6CD545C453}" type="datetimeFigureOut">
              <a:rPr lang="en-IN" smtClean="0"/>
              <a:t>08-01-2020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268583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397734-3B31-430D-8508-DC6CD545C453}" type="datetimeFigureOut">
              <a:rPr lang="en-IN" smtClean="0"/>
              <a:t>08-01-2020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77835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397734-3B31-430D-8508-DC6CD545C453}" type="datetimeFigureOut">
              <a:rPr lang="en-IN" smtClean="0"/>
              <a:t>08-01-2020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861155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Slide Number Placeholder 2"/>
          <p:cNvSpPr>
            <a:spLocks noGrp="1"/>
          </p:cNvSpPr>
          <p:nvPr>
            <p:ph type="sldNum" sz="quarter" idx="10"/>
          </p:nvPr>
        </p:nvSpPr>
        <p:spPr>
          <a:xfrm>
            <a:off x="0" y="6400800"/>
            <a:ext cx="2540000" cy="457200"/>
          </a:xfrm>
        </p:spPr>
        <p:txBody>
          <a:bodyPr/>
          <a:lstStyle>
            <a:lvl1pPr>
              <a:defRPr/>
            </a:lvl1pPr>
          </a:lstStyle>
          <a:p>
            <a:r>
              <a:rPr lang="en-US" altLang="en-US"/>
              <a:t>2.</a:t>
            </a:r>
            <a:fld id="{7263C7DE-A7B2-4212-A85A-BFB202FDF908}" type="slidenum">
              <a:rPr lang="en-US" altLang="en-US"/>
              <a:pPr/>
              <a:t>‹#›</a:t>
            </a:fld>
            <a:endParaRPr lang="en-US" altLang="en-US"/>
          </a:p>
        </p:txBody>
      </p:sp>
    </p:spTree>
    <p:extLst>
      <p:ext uri="{BB962C8B-B14F-4D97-AF65-F5344CB8AC3E}">
        <p14:creationId xmlns:p14="http://schemas.microsoft.com/office/powerpoint/2010/main" val="196180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397734-3B31-430D-8508-DC6CD545C453}" type="datetimeFigureOut">
              <a:rPr lang="en-IN" smtClean="0"/>
              <a:t>08-01-2020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271019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397734-3B31-430D-8508-DC6CD545C453}" type="datetimeFigureOut">
              <a:rPr lang="en-IN" smtClean="0"/>
              <a:t>08-01-2020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81704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A397734-3B31-430D-8508-DC6CD545C453}" type="datetimeFigureOut">
              <a:rPr lang="en-IN" smtClean="0"/>
              <a:t>08-01-2020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425015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A397734-3B31-430D-8508-DC6CD545C453}" type="datetimeFigureOut">
              <a:rPr lang="en-IN" smtClean="0"/>
              <a:t>08-01-2020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253177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A397734-3B31-430D-8508-DC6CD545C453}" type="datetimeFigureOut">
              <a:rPr lang="en-IN" smtClean="0"/>
              <a:t>08-01-2020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410636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397734-3B31-430D-8508-DC6CD545C453}" type="datetimeFigureOut">
              <a:rPr lang="en-IN" smtClean="0"/>
              <a:t>08-01-2020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403917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397734-3B31-430D-8508-DC6CD545C453}" type="datetimeFigureOut">
              <a:rPr lang="en-IN" smtClean="0"/>
              <a:t>08-01-2020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332808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397734-3B31-430D-8508-DC6CD545C453}" type="datetimeFigureOut">
              <a:rPr lang="en-IN" smtClean="0"/>
              <a:t>08-01-2020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E00D8-8242-40F1-9943-3367A81A2F4E}" type="slidenum">
              <a:rPr lang="en-IN" smtClean="0"/>
              <a:t>‹#›</a:t>
            </a:fld>
            <a:endParaRPr lang="en-IN"/>
          </a:p>
        </p:txBody>
      </p:sp>
    </p:spTree>
    <p:extLst>
      <p:ext uri="{BB962C8B-B14F-4D97-AF65-F5344CB8AC3E}">
        <p14:creationId xmlns:p14="http://schemas.microsoft.com/office/powerpoint/2010/main" val="12490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97734-3B31-430D-8508-DC6CD545C453}" type="datetimeFigureOut">
              <a:rPr lang="en-IN" smtClean="0"/>
              <a:t>08-01-2020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E00D8-8242-40F1-9943-3367A81A2F4E}" type="slidenum">
              <a:rPr lang="en-IN" smtClean="0"/>
              <a:t>‹#›</a:t>
            </a:fld>
            <a:endParaRPr lang="en-IN"/>
          </a:p>
        </p:txBody>
      </p:sp>
    </p:spTree>
    <p:extLst>
      <p:ext uri="{BB962C8B-B14F-4D97-AF65-F5344CB8AC3E}">
        <p14:creationId xmlns:p14="http://schemas.microsoft.com/office/powerpoint/2010/main" val="2887397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ltLang="en-US"/>
              <a:t>2.</a:t>
            </a:r>
            <a:fld id="{96AC4682-B67F-4C27-868D-5659055F7583}" type="slidenum">
              <a:rPr lang="en-US" altLang="en-US"/>
              <a:pPr/>
              <a:t>1</a:t>
            </a:fld>
            <a:endParaRPr lang="en-US" altLang="en-US"/>
          </a:p>
        </p:txBody>
      </p:sp>
      <p:sp>
        <p:nvSpPr>
          <p:cNvPr id="731139" name="Rectangle 3"/>
          <p:cNvSpPr>
            <a:spLocks noChangeArrowheads="1"/>
          </p:cNvSpPr>
          <p:nvPr/>
        </p:nvSpPr>
        <p:spPr bwMode="auto">
          <a:xfrm>
            <a:off x="2667000" y="2514600"/>
            <a:ext cx="6858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dirty="0">
                <a:solidFill>
                  <a:schemeClr val="tx2"/>
                </a:solidFill>
                <a:latin typeface="Arial" panose="020B0604020202020204" pitchFamily="34" charset="0"/>
              </a:rPr>
              <a:t>Chapter 2</a:t>
            </a:r>
          </a:p>
          <a:p>
            <a:pPr algn="ctr"/>
            <a:endParaRPr lang="en-US" altLang="en-US" sz="2000" dirty="0">
              <a:solidFill>
                <a:schemeClr val="tx2"/>
              </a:solidFill>
              <a:latin typeface="Arial" panose="020B0604020202020204" pitchFamily="34" charset="0"/>
            </a:endParaRPr>
          </a:p>
          <a:p>
            <a:pPr algn="ctr"/>
            <a:r>
              <a:rPr lang="en-US" altLang="en-US" sz="4400" dirty="0">
                <a:latin typeface="Arial" panose="020B0604020202020204" pitchFamily="34" charset="0"/>
              </a:rPr>
              <a:t>Network Models</a:t>
            </a:r>
          </a:p>
        </p:txBody>
      </p:sp>
    </p:spTree>
    <p:extLst>
      <p:ext uri="{BB962C8B-B14F-4D97-AF65-F5344CB8AC3E}">
        <p14:creationId xmlns:p14="http://schemas.microsoft.com/office/powerpoint/2010/main" val="2955223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65760" y="254000"/>
            <a:ext cx="11511280" cy="6350000"/>
          </a:xfrm>
        </p:spPr>
        <p:txBody>
          <a:bodyPr/>
          <a:lstStyle/>
          <a:p>
            <a:pPr marL="0" indent="0">
              <a:buNone/>
            </a:pPr>
            <a:r>
              <a:rPr lang="en-IN" dirty="0" smtClean="0"/>
              <a:t>Advantages of classifying into layers:</a:t>
            </a:r>
          </a:p>
          <a:p>
            <a:pPr marL="0" indent="0">
              <a:buNone/>
            </a:pPr>
            <a:r>
              <a:rPr lang="en-IN" dirty="0" smtClean="0"/>
              <a:t>	</a:t>
            </a:r>
          </a:p>
          <a:p>
            <a:pPr marL="0" indent="0">
              <a:buNone/>
            </a:pPr>
            <a:r>
              <a:rPr lang="en-IN" dirty="0"/>
              <a:t>	</a:t>
            </a:r>
            <a:r>
              <a:rPr lang="en-IN" dirty="0" smtClean="0"/>
              <a:t>-- Divide &amp; Conquer Technique</a:t>
            </a:r>
          </a:p>
          <a:p>
            <a:pPr marL="0" indent="0">
              <a:buNone/>
            </a:pPr>
            <a:r>
              <a:rPr lang="en-IN" dirty="0"/>
              <a:t>	</a:t>
            </a:r>
            <a:r>
              <a:rPr lang="en-IN" dirty="0" smtClean="0"/>
              <a:t>-- Encapsulation</a:t>
            </a:r>
          </a:p>
          <a:p>
            <a:pPr marL="0" indent="0">
              <a:buNone/>
            </a:pPr>
            <a:r>
              <a:rPr lang="en-IN" dirty="0"/>
              <a:t>	</a:t>
            </a:r>
            <a:r>
              <a:rPr lang="en-IN" dirty="0" smtClean="0"/>
              <a:t>-- Abstraction</a:t>
            </a:r>
          </a:p>
          <a:p>
            <a:pPr marL="0" indent="0">
              <a:buNone/>
            </a:pPr>
            <a:r>
              <a:rPr lang="en-IN" dirty="0"/>
              <a:t>	</a:t>
            </a:r>
            <a:r>
              <a:rPr lang="en-IN" dirty="0" smtClean="0"/>
              <a:t>-- Testing 	</a:t>
            </a:r>
            <a:endParaRPr lang="en-IN" dirty="0"/>
          </a:p>
        </p:txBody>
      </p:sp>
    </p:spTree>
    <p:extLst>
      <p:ext uri="{BB962C8B-B14F-4D97-AF65-F5344CB8AC3E}">
        <p14:creationId xmlns:p14="http://schemas.microsoft.com/office/powerpoint/2010/main" val="606507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AAF4D529-8B95-4439-BA53-B74D5768D53E}" type="slidenum">
              <a:rPr lang="en-US" altLang="en-US"/>
              <a:pPr/>
              <a:t>11</a:t>
            </a:fld>
            <a:endParaRPr lang="en-US" altLang="en-US"/>
          </a:p>
        </p:txBody>
      </p:sp>
      <p:sp>
        <p:nvSpPr>
          <p:cNvPr id="63693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693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6932" name="Text Box 4"/>
          <p:cNvSpPr txBox="1">
            <a:spLocks noChangeArrowheads="1"/>
          </p:cNvSpPr>
          <p:nvPr/>
        </p:nvSpPr>
        <p:spPr bwMode="auto">
          <a:xfrm>
            <a:off x="1828801" y="381000"/>
            <a:ext cx="671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2.3  </a:t>
            </a:r>
            <a:r>
              <a:rPr lang="en-US" altLang="en-US" sz="2000" i="1"/>
              <a:t>The interaction between layers in the OSI model</a:t>
            </a:r>
          </a:p>
        </p:txBody>
      </p:sp>
      <p:sp>
        <p:nvSpPr>
          <p:cNvPr id="636933"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369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650" y="1066801"/>
            <a:ext cx="6965950"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4166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3D0CC1E8-060A-4FBD-AF9B-BF403F0882CC}" type="slidenum">
              <a:rPr lang="en-US" altLang="en-US"/>
              <a:pPr/>
              <a:t>12</a:t>
            </a:fld>
            <a:endParaRPr lang="en-US" altLang="en-US"/>
          </a:p>
        </p:txBody>
      </p:sp>
      <p:sp>
        <p:nvSpPr>
          <p:cNvPr id="63795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795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7956" name="Text Box 4"/>
          <p:cNvSpPr txBox="1">
            <a:spLocks noChangeArrowheads="1"/>
          </p:cNvSpPr>
          <p:nvPr/>
        </p:nvSpPr>
        <p:spPr bwMode="auto">
          <a:xfrm>
            <a:off x="1828801" y="381001"/>
            <a:ext cx="49880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2.4  </a:t>
            </a:r>
            <a:r>
              <a:rPr lang="en-US" altLang="en-US" sz="2000" i="1"/>
              <a:t>An exchange using the OSI model</a:t>
            </a:r>
          </a:p>
        </p:txBody>
      </p:sp>
      <p:sp>
        <p:nvSpPr>
          <p:cNvPr id="63795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379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1200150"/>
            <a:ext cx="7523162"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090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a:t>
            </a:r>
            <a:fld id="{86ACA1B6-02F3-4D1B-836C-AAD3415D5810}" type="slidenum">
              <a:rPr lang="en-US" altLang="en-US"/>
              <a:pPr/>
              <a:t>13</a:t>
            </a:fld>
            <a:endParaRPr lang="en-US" altLang="en-US"/>
          </a:p>
        </p:txBody>
      </p:sp>
      <p:sp>
        <p:nvSpPr>
          <p:cNvPr id="678914"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78915" name="Text Box 3"/>
          <p:cNvSpPr txBox="1">
            <a:spLocks noChangeArrowheads="1"/>
          </p:cNvSpPr>
          <p:nvPr/>
        </p:nvSpPr>
        <p:spPr bwMode="auto">
          <a:xfrm>
            <a:off x="1752600" y="76201"/>
            <a:ext cx="63479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anose="02020603050405020304" pitchFamily="18" charset="0"/>
              </a:rPr>
              <a:t>2-3   LAYERS IN THE OSI MODEL</a:t>
            </a:r>
          </a:p>
        </p:txBody>
      </p:sp>
      <p:sp>
        <p:nvSpPr>
          <p:cNvPr id="678916"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78917" name="Rectangle 5"/>
          <p:cNvSpPr>
            <a:spLocks noChangeArrowheads="1"/>
          </p:cNvSpPr>
          <p:nvPr/>
        </p:nvSpPr>
        <p:spPr bwMode="auto">
          <a:xfrm>
            <a:off x="1600200" y="987425"/>
            <a:ext cx="8610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In this section we briefly describe the functions of each layer in the OSI model.</a:t>
            </a:r>
          </a:p>
        </p:txBody>
      </p:sp>
      <p:sp>
        <p:nvSpPr>
          <p:cNvPr id="678918" name="Rectangle 6"/>
          <p:cNvSpPr>
            <a:spLocks noChangeArrowheads="1"/>
          </p:cNvSpPr>
          <p:nvPr/>
        </p:nvSpPr>
        <p:spPr bwMode="auto">
          <a:xfrm>
            <a:off x="1752600" y="3295650"/>
            <a:ext cx="5715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fr-FR" altLang="en-US" sz="2400">
                <a:solidFill>
                  <a:srgbClr val="0033CC"/>
                </a:solidFill>
              </a:rPr>
              <a:t>Physical Layer</a:t>
            </a:r>
            <a:br>
              <a:rPr lang="fr-FR" altLang="en-US" sz="2400">
                <a:solidFill>
                  <a:srgbClr val="0033CC"/>
                </a:solidFill>
              </a:rPr>
            </a:br>
            <a:r>
              <a:rPr lang="fr-FR" altLang="en-US" sz="2400">
                <a:solidFill>
                  <a:srgbClr val="0033CC"/>
                </a:solidFill>
              </a:rPr>
              <a:t>Data Link Layer</a:t>
            </a:r>
          </a:p>
          <a:p>
            <a:pPr>
              <a:buClr>
                <a:schemeClr val="tx1"/>
              </a:buClr>
              <a:buSzPct val="117000"/>
              <a:buFont typeface="Wingdings" panose="05000000000000000000" pitchFamily="2" charset="2"/>
              <a:buNone/>
            </a:pPr>
            <a:r>
              <a:rPr lang="en-US" altLang="en-US" sz="2400">
                <a:solidFill>
                  <a:srgbClr val="0033CC"/>
                </a:solidFill>
              </a:rPr>
              <a:t>Network Layer</a:t>
            </a:r>
          </a:p>
          <a:p>
            <a:pPr>
              <a:buClr>
                <a:schemeClr val="tx1"/>
              </a:buClr>
              <a:buSzPct val="117000"/>
              <a:buFont typeface="Wingdings" panose="05000000000000000000" pitchFamily="2" charset="2"/>
              <a:buNone/>
            </a:pPr>
            <a:r>
              <a:rPr lang="en-US" altLang="en-US" sz="2400">
                <a:solidFill>
                  <a:srgbClr val="0033CC"/>
                </a:solidFill>
              </a:rPr>
              <a:t>Transport Layer</a:t>
            </a:r>
          </a:p>
          <a:p>
            <a:pPr>
              <a:buClr>
                <a:schemeClr val="tx1"/>
              </a:buClr>
              <a:buSzPct val="117000"/>
              <a:buFont typeface="Wingdings" panose="05000000000000000000" pitchFamily="2" charset="2"/>
              <a:buNone/>
            </a:pPr>
            <a:r>
              <a:rPr lang="en-US" altLang="en-US" sz="2400">
                <a:solidFill>
                  <a:srgbClr val="0033CC"/>
                </a:solidFill>
              </a:rPr>
              <a:t>Session Layer</a:t>
            </a:r>
          </a:p>
          <a:p>
            <a:pPr>
              <a:buClr>
                <a:schemeClr val="tx1"/>
              </a:buClr>
              <a:buSzPct val="117000"/>
              <a:buFont typeface="Wingdings" panose="05000000000000000000" pitchFamily="2" charset="2"/>
              <a:buNone/>
            </a:pPr>
            <a:r>
              <a:rPr lang="en-US" altLang="en-US" sz="2400">
                <a:solidFill>
                  <a:srgbClr val="0033CC"/>
                </a:solidFill>
              </a:rPr>
              <a:t>Presentation Layer</a:t>
            </a:r>
          </a:p>
          <a:p>
            <a:pPr>
              <a:buClr>
                <a:schemeClr val="tx1"/>
              </a:buClr>
              <a:buSzPct val="117000"/>
              <a:buFont typeface="Wingdings" panose="05000000000000000000" pitchFamily="2" charset="2"/>
              <a:buNone/>
            </a:pPr>
            <a:r>
              <a:rPr lang="en-US" altLang="en-US" sz="2400">
                <a:solidFill>
                  <a:srgbClr val="0033CC"/>
                </a:solidFill>
              </a:rPr>
              <a:t>Application Layer</a:t>
            </a:r>
          </a:p>
        </p:txBody>
      </p:sp>
      <p:sp>
        <p:nvSpPr>
          <p:cNvPr id="678919" name="Text Box 7"/>
          <p:cNvSpPr txBox="1">
            <a:spLocks noChangeArrowheads="1"/>
          </p:cNvSpPr>
          <p:nvPr/>
        </p:nvSpPr>
        <p:spPr bwMode="auto">
          <a:xfrm>
            <a:off x="1600200" y="2818605"/>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dirty="0">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4059696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11744960" cy="6858000"/>
          </a:xfrm>
        </p:spPr>
        <p:txBody>
          <a:bodyPr>
            <a:normAutofit lnSpcReduction="10000"/>
          </a:bodyPr>
          <a:lstStyle/>
          <a:p>
            <a:pPr marL="0" indent="0" algn="ctr">
              <a:spcAft>
                <a:spcPts val="1200"/>
              </a:spcAft>
              <a:buNone/>
            </a:pPr>
            <a:r>
              <a:rPr lang="en-IN" sz="3200" u="sng" dirty="0" smtClean="0"/>
              <a:t>Functions of Physical Layer (Layer-1)</a:t>
            </a:r>
            <a:endParaRPr lang="en-IN" sz="3200" u="sng" dirty="0"/>
          </a:p>
          <a:p>
            <a:pPr>
              <a:spcAft>
                <a:spcPts val="1200"/>
              </a:spcAft>
            </a:pPr>
            <a:r>
              <a:rPr lang="en-US" sz="2400" dirty="0"/>
              <a:t>The physical layer coordinates the functions required to carry a bit stream over a </a:t>
            </a:r>
            <a:r>
              <a:rPr lang="en-US" sz="2400" dirty="0" smtClean="0"/>
              <a:t>physical </a:t>
            </a:r>
            <a:r>
              <a:rPr lang="en-IN" sz="2400" dirty="0" smtClean="0"/>
              <a:t>medium.</a:t>
            </a:r>
          </a:p>
          <a:p>
            <a:pPr>
              <a:spcAft>
                <a:spcPts val="1200"/>
              </a:spcAft>
            </a:pPr>
            <a:r>
              <a:rPr lang="en-IN" sz="2400" dirty="0" smtClean="0"/>
              <a:t>Physical Layer deals with </a:t>
            </a:r>
          </a:p>
          <a:p>
            <a:pPr lvl="1">
              <a:spcAft>
                <a:spcPts val="1200"/>
              </a:spcAft>
            </a:pPr>
            <a:r>
              <a:rPr lang="en-IN" sz="2000" dirty="0" smtClean="0"/>
              <a:t>Electrical </a:t>
            </a:r>
            <a:r>
              <a:rPr lang="en-IN" sz="2000" dirty="0"/>
              <a:t>characteristics</a:t>
            </a:r>
            <a:endParaRPr lang="en-IN" sz="2000" dirty="0" smtClean="0"/>
          </a:p>
          <a:p>
            <a:pPr lvl="1">
              <a:spcAft>
                <a:spcPts val="1200"/>
              </a:spcAft>
            </a:pPr>
            <a:r>
              <a:rPr lang="en-IN" sz="2000" dirty="0" smtClean="0"/>
              <a:t>Mechanical </a:t>
            </a:r>
            <a:r>
              <a:rPr lang="en-IN" sz="2000" dirty="0"/>
              <a:t>characteristics</a:t>
            </a:r>
            <a:endParaRPr lang="en-IN" sz="2000" dirty="0" smtClean="0"/>
          </a:p>
          <a:p>
            <a:pPr lvl="1">
              <a:spcAft>
                <a:spcPts val="1200"/>
              </a:spcAft>
            </a:pPr>
            <a:r>
              <a:rPr lang="en-IN" sz="2000" dirty="0" smtClean="0"/>
              <a:t>Functional </a:t>
            </a:r>
            <a:r>
              <a:rPr lang="en-IN" sz="2000" dirty="0"/>
              <a:t>characteristics</a:t>
            </a:r>
            <a:endParaRPr lang="en-IN" sz="2000" dirty="0" smtClean="0"/>
          </a:p>
          <a:p>
            <a:pPr lvl="1">
              <a:spcAft>
                <a:spcPts val="1200"/>
              </a:spcAft>
            </a:pPr>
            <a:r>
              <a:rPr lang="en-IN" sz="2000" dirty="0" smtClean="0"/>
              <a:t>Procedural characteristics</a:t>
            </a:r>
          </a:p>
          <a:p>
            <a:pPr marL="457200" lvl="1" indent="0">
              <a:spcAft>
                <a:spcPts val="1200"/>
              </a:spcAft>
              <a:buNone/>
            </a:pPr>
            <a:r>
              <a:rPr lang="en-IN" dirty="0" smtClean="0"/>
              <a:t>of </a:t>
            </a:r>
            <a:r>
              <a:rPr lang="en-IN" dirty="0"/>
              <a:t>a physical link.</a:t>
            </a:r>
          </a:p>
          <a:p>
            <a:pPr>
              <a:spcAft>
                <a:spcPts val="1200"/>
              </a:spcAft>
            </a:pPr>
            <a:r>
              <a:rPr lang="en-IN" sz="2400" dirty="0"/>
              <a:t>If physical link is of type copper – That means if you are sending your message over copper   wire, then message has to be converted into electrical signal. Or if it is of type optical fibre, </a:t>
            </a:r>
            <a:r>
              <a:rPr lang="en-IN" sz="2400" dirty="0" smtClean="0">
                <a:solidFill>
                  <a:prstClr val="black"/>
                </a:solidFill>
              </a:rPr>
              <a:t>then the </a:t>
            </a:r>
            <a:r>
              <a:rPr lang="en-IN" sz="2400" dirty="0">
                <a:solidFill>
                  <a:prstClr val="black"/>
                </a:solidFill>
              </a:rPr>
              <a:t>message has to be converted into </a:t>
            </a:r>
            <a:r>
              <a:rPr lang="en-IN" sz="2400" dirty="0" smtClean="0">
                <a:solidFill>
                  <a:prstClr val="black"/>
                </a:solidFill>
              </a:rPr>
              <a:t>light. Or if available link is wireless </a:t>
            </a:r>
            <a:r>
              <a:rPr lang="en-IN" sz="2400" dirty="0">
                <a:solidFill>
                  <a:prstClr val="black"/>
                </a:solidFill>
              </a:rPr>
              <a:t>then the message has to be converted into </a:t>
            </a:r>
            <a:r>
              <a:rPr lang="en-IN" sz="2400" dirty="0" smtClean="0">
                <a:solidFill>
                  <a:prstClr val="black"/>
                </a:solidFill>
              </a:rPr>
              <a:t>electromagnetic waves. </a:t>
            </a:r>
          </a:p>
          <a:p>
            <a:pPr>
              <a:spcAft>
                <a:spcPts val="1200"/>
              </a:spcAft>
            </a:pPr>
            <a:r>
              <a:rPr lang="en-IN" sz="2400" dirty="0" smtClean="0">
                <a:solidFill>
                  <a:prstClr val="black"/>
                </a:solidFill>
              </a:rPr>
              <a:t>So depending on what is the type of link is available; the signals are converted accordingly.</a:t>
            </a: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3614027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 y="375920"/>
            <a:ext cx="11724640" cy="6187440"/>
          </a:xfrm>
        </p:spPr>
        <p:txBody>
          <a:bodyPr>
            <a:normAutofit/>
          </a:bodyPr>
          <a:lstStyle/>
          <a:p>
            <a:pPr marL="228600" lvl="1">
              <a:spcBef>
                <a:spcPts val="1000"/>
              </a:spcBef>
            </a:pPr>
            <a:r>
              <a:rPr lang="en-IN" sz="2800" dirty="0" smtClean="0"/>
              <a:t>Functional &amp; Procedural </a:t>
            </a:r>
            <a:r>
              <a:rPr lang="en-IN" sz="2800" dirty="0"/>
              <a:t>characteristics</a:t>
            </a:r>
            <a:r>
              <a:rPr lang="en-IN" sz="2800" dirty="0" smtClean="0"/>
              <a:t> means: which type of transmission modes we can use.</a:t>
            </a:r>
          </a:p>
          <a:p>
            <a:pPr marL="228600" lvl="1">
              <a:spcBef>
                <a:spcPts val="1000"/>
              </a:spcBef>
            </a:pPr>
            <a:r>
              <a:rPr lang="en-IN" sz="2800" dirty="0" smtClean="0"/>
              <a:t>Physical Layer also deals with Network topologies:- logically how devices are connected.</a:t>
            </a:r>
          </a:p>
          <a:p>
            <a:pPr marL="228600" lvl="1">
              <a:spcBef>
                <a:spcPts val="1000"/>
              </a:spcBef>
            </a:pPr>
            <a:r>
              <a:rPr lang="en-IN" sz="2800" dirty="0"/>
              <a:t>Physical Layer also </a:t>
            </a:r>
            <a:r>
              <a:rPr lang="en-IN" sz="2800" dirty="0" smtClean="0"/>
              <a:t>deals with encoding and representation of bits:- given 1’s and 0’s data, how are you going to convert them into waves or electrical signal and send them.</a:t>
            </a:r>
            <a:r>
              <a:rPr lang="en-IN" dirty="0" smtClean="0"/>
              <a:t> </a:t>
            </a:r>
          </a:p>
          <a:p>
            <a:pPr marL="0" lvl="1" indent="0">
              <a:spcBef>
                <a:spcPts val="1000"/>
              </a:spcBef>
              <a:buNone/>
            </a:pPr>
            <a:endParaRPr lang="en-IN" dirty="0" smtClean="0"/>
          </a:p>
          <a:p>
            <a:pPr marL="685800" lvl="2">
              <a:spcBef>
                <a:spcPts val="1000"/>
              </a:spcBef>
            </a:pPr>
            <a:r>
              <a:rPr lang="en-IN" sz="2200" dirty="0" smtClean="0"/>
              <a:t>We have two ways to encode the bits: </a:t>
            </a:r>
          </a:p>
          <a:p>
            <a:pPr marL="1143000" lvl="3">
              <a:spcBef>
                <a:spcPts val="1000"/>
              </a:spcBef>
            </a:pPr>
            <a:r>
              <a:rPr lang="en-IN" sz="2200" dirty="0" smtClean="0"/>
              <a:t>Manchester Encoding </a:t>
            </a:r>
          </a:p>
          <a:p>
            <a:pPr marL="1143000" lvl="3">
              <a:spcBef>
                <a:spcPts val="1000"/>
              </a:spcBef>
            </a:pPr>
            <a:r>
              <a:rPr lang="en-IN" sz="2200" dirty="0" smtClean="0"/>
              <a:t>Differential </a:t>
            </a:r>
            <a:r>
              <a:rPr lang="en-IN" sz="2200" dirty="0"/>
              <a:t>Manchester Encoding</a:t>
            </a:r>
            <a:r>
              <a:rPr lang="en-IN" dirty="0" smtClean="0"/>
              <a:t>   </a:t>
            </a:r>
            <a:endParaRPr lang="en-IN" dirty="0"/>
          </a:p>
        </p:txBody>
      </p:sp>
    </p:spTree>
    <p:extLst>
      <p:ext uri="{BB962C8B-B14F-4D97-AF65-F5344CB8AC3E}">
        <p14:creationId xmlns:p14="http://schemas.microsoft.com/office/powerpoint/2010/main" val="3801759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0AC8A585-850B-4DB9-B52A-85BA6F3575E7}" type="slidenum">
              <a:rPr lang="en-US" altLang="en-US"/>
              <a:pPr/>
              <a:t>16</a:t>
            </a:fld>
            <a:endParaRPr lang="en-US" altLang="en-US"/>
          </a:p>
        </p:txBody>
      </p:sp>
      <p:sp>
        <p:nvSpPr>
          <p:cNvPr id="63897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897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8980" name="Text Box 4"/>
          <p:cNvSpPr txBox="1">
            <a:spLocks noChangeArrowheads="1"/>
          </p:cNvSpPr>
          <p:nvPr/>
        </p:nvSpPr>
        <p:spPr bwMode="auto">
          <a:xfrm>
            <a:off x="1828801" y="381001"/>
            <a:ext cx="2958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2.5  </a:t>
            </a:r>
            <a:r>
              <a:rPr lang="en-US" altLang="en-US" sz="2000" i="1"/>
              <a:t>Physical layer</a:t>
            </a:r>
          </a:p>
        </p:txBody>
      </p:sp>
      <p:sp>
        <p:nvSpPr>
          <p:cNvPr id="638981" name="Line 5"/>
          <p:cNvSpPr>
            <a:spLocks noChangeShapeType="1"/>
          </p:cNvSpPr>
          <p:nvPr/>
        </p:nvSpPr>
        <p:spPr bwMode="auto">
          <a:xfrm>
            <a:off x="1676400" y="6172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389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2349500"/>
            <a:ext cx="86296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282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3200"/>
            <a:ext cx="11744960" cy="6654800"/>
          </a:xfrm>
        </p:spPr>
        <p:txBody>
          <a:bodyPr>
            <a:normAutofit/>
          </a:bodyPr>
          <a:lstStyle/>
          <a:p>
            <a:pPr marL="0" indent="0" algn="ctr">
              <a:spcAft>
                <a:spcPts val="1200"/>
              </a:spcAft>
              <a:buNone/>
            </a:pPr>
            <a:r>
              <a:rPr lang="en-IN" sz="3200" u="sng" dirty="0" smtClean="0"/>
              <a:t>Functions of Data Link Layer (DLL) (Layer-2)</a:t>
            </a:r>
            <a:endParaRPr lang="en-IN" sz="3200" u="sng" dirty="0"/>
          </a:p>
          <a:p>
            <a:pPr>
              <a:spcAft>
                <a:spcPts val="1200"/>
              </a:spcAft>
            </a:pPr>
            <a:r>
              <a:rPr lang="en-US" sz="2500" dirty="0"/>
              <a:t>The data link layer is responsible for moving frames from one hop (node) to the </a:t>
            </a:r>
            <a:r>
              <a:rPr lang="en-US" sz="2500" dirty="0" smtClean="0"/>
              <a:t>next</a:t>
            </a:r>
            <a:r>
              <a:rPr lang="en-IN" sz="2500" dirty="0" smtClean="0"/>
              <a:t>.</a:t>
            </a:r>
          </a:p>
          <a:p>
            <a:pPr>
              <a:spcAft>
                <a:spcPts val="1200"/>
              </a:spcAft>
            </a:pPr>
            <a:r>
              <a:rPr lang="en-IN" sz="2500" dirty="0" smtClean="0"/>
              <a:t>The </a:t>
            </a:r>
            <a:r>
              <a:rPr lang="en-US" sz="2500" dirty="0"/>
              <a:t>responsibilities of the data link layer include the following</a:t>
            </a:r>
            <a:r>
              <a:rPr lang="en-US" sz="2500" dirty="0" smtClean="0"/>
              <a:t>:</a:t>
            </a:r>
          </a:p>
          <a:p>
            <a:pPr lvl="1">
              <a:spcAft>
                <a:spcPts val="1200"/>
              </a:spcAft>
            </a:pPr>
            <a:r>
              <a:rPr lang="en-US" sz="2100" dirty="0" smtClean="0"/>
              <a:t>Framing	</a:t>
            </a:r>
          </a:p>
          <a:p>
            <a:pPr lvl="1">
              <a:spcAft>
                <a:spcPts val="1200"/>
              </a:spcAft>
            </a:pPr>
            <a:r>
              <a:rPr lang="en-IN" sz="2100" dirty="0"/>
              <a:t>Physical </a:t>
            </a:r>
            <a:r>
              <a:rPr lang="en-IN" sz="2100" dirty="0" smtClean="0"/>
              <a:t>addressing</a:t>
            </a:r>
          </a:p>
          <a:p>
            <a:pPr lvl="1">
              <a:spcAft>
                <a:spcPts val="1200"/>
              </a:spcAft>
            </a:pPr>
            <a:r>
              <a:rPr lang="en-IN" sz="2100" dirty="0"/>
              <a:t>Flow </a:t>
            </a:r>
            <a:r>
              <a:rPr lang="en-IN" sz="2100" dirty="0" smtClean="0"/>
              <a:t>control</a:t>
            </a:r>
          </a:p>
          <a:p>
            <a:pPr lvl="1">
              <a:spcAft>
                <a:spcPts val="1200"/>
              </a:spcAft>
            </a:pPr>
            <a:r>
              <a:rPr lang="en-IN" sz="2100" dirty="0"/>
              <a:t>Error </a:t>
            </a:r>
            <a:r>
              <a:rPr lang="en-IN" sz="2100" dirty="0" smtClean="0"/>
              <a:t>control</a:t>
            </a:r>
          </a:p>
          <a:p>
            <a:pPr lvl="1">
              <a:spcAft>
                <a:spcPts val="1200"/>
              </a:spcAft>
            </a:pPr>
            <a:r>
              <a:rPr lang="en-IN" sz="2100" dirty="0" smtClean="0"/>
              <a:t>Access control</a:t>
            </a:r>
          </a:p>
          <a:p>
            <a:pPr>
              <a:spcAft>
                <a:spcPts val="1200"/>
              </a:spcAft>
            </a:pPr>
            <a:endParaRPr lang="en-IN" sz="2400" dirty="0" smtClean="0">
              <a:solidFill>
                <a:prstClr val="black"/>
              </a:solidFill>
            </a:endParaRP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2061442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F49C64D2-7B05-426B-A87A-51075306E862}" type="slidenum">
              <a:rPr lang="en-US" altLang="en-US"/>
              <a:pPr/>
              <a:t>18</a:t>
            </a:fld>
            <a:endParaRPr lang="en-US" altLang="en-US"/>
          </a:p>
        </p:txBody>
      </p:sp>
      <p:sp>
        <p:nvSpPr>
          <p:cNvPr id="64102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102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1028" name="Text Box 4"/>
          <p:cNvSpPr txBox="1">
            <a:spLocks noChangeArrowheads="1"/>
          </p:cNvSpPr>
          <p:nvPr/>
        </p:nvSpPr>
        <p:spPr bwMode="auto">
          <a:xfrm>
            <a:off x="1828800" y="381000"/>
            <a:ext cx="375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2.7  </a:t>
            </a:r>
            <a:r>
              <a:rPr lang="en-US" altLang="en-US" sz="2000" i="1"/>
              <a:t>Hop-to-hop delivery</a:t>
            </a:r>
          </a:p>
        </p:txBody>
      </p:sp>
      <p:sp>
        <p:nvSpPr>
          <p:cNvPr id="64102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43000"/>
            <a:ext cx="621665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814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3200"/>
            <a:ext cx="11744960" cy="6482080"/>
          </a:xfrm>
        </p:spPr>
        <p:txBody>
          <a:bodyPr>
            <a:normAutofit/>
          </a:bodyPr>
          <a:lstStyle/>
          <a:p>
            <a:pPr marL="0" indent="0" algn="ctr">
              <a:spcAft>
                <a:spcPts val="1200"/>
              </a:spcAft>
              <a:buNone/>
            </a:pPr>
            <a:r>
              <a:rPr lang="en-IN" sz="3200" u="sng" dirty="0" smtClean="0"/>
              <a:t>Functions of Network Layer (Layer-3)</a:t>
            </a:r>
            <a:endParaRPr lang="en-IN" sz="3200" u="sng" dirty="0"/>
          </a:p>
          <a:p>
            <a:pPr algn="just">
              <a:spcAft>
                <a:spcPts val="1200"/>
              </a:spcAft>
            </a:pPr>
            <a:r>
              <a:rPr lang="en-US" sz="2500" dirty="0"/>
              <a:t>The network layer is responsible for the source-to-destination delivery of a </a:t>
            </a:r>
            <a:r>
              <a:rPr lang="en-US" sz="2500" dirty="0" smtClean="0"/>
              <a:t>packet, across </a:t>
            </a:r>
            <a:r>
              <a:rPr lang="en-US" sz="2500" dirty="0"/>
              <a:t>multiple networks</a:t>
            </a:r>
            <a:r>
              <a:rPr lang="en-IN" sz="2500" dirty="0" smtClean="0"/>
              <a:t>.</a:t>
            </a:r>
          </a:p>
          <a:p>
            <a:pPr algn="just">
              <a:spcAft>
                <a:spcPts val="1200"/>
              </a:spcAft>
            </a:pPr>
            <a:r>
              <a:rPr lang="en-US" sz="2500" dirty="0" smtClean="0"/>
              <a:t>However, the </a:t>
            </a:r>
            <a:r>
              <a:rPr lang="en-US" sz="2500" dirty="0"/>
              <a:t>data link layer oversees </a:t>
            </a:r>
            <a:r>
              <a:rPr lang="en-US" sz="2500" dirty="0" smtClean="0"/>
              <a:t>the delivery </a:t>
            </a:r>
            <a:r>
              <a:rPr lang="en-US" sz="2500" dirty="0"/>
              <a:t>of the packet between two systems on the same </a:t>
            </a:r>
            <a:r>
              <a:rPr lang="en-US" sz="2500" dirty="0" smtClean="0"/>
              <a:t>network.</a:t>
            </a:r>
            <a:endParaRPr lang="en-IN" sz="2500" dirty="0" smtClean="0"/>
          </a:p>
          <a:p>
            <a:pPr>
              <a:spcAft>
                <a:spcPts val="1200"/>
              </a:spcAft>
            </a:pPr>
            <a:r>
              <a:rPr lang="en-IN" sz="2500" dirty="0" smtClean="0"/>
              <a:t>The </a:t>
            </a:r>
            <a:r>
              <a:rPr lang="en-US" sz="2500" dirty="0"/>
              <a:t>responsibilities of the </a:t>
            </a:r>
            <a:r>
              <a:rPr lang="en-US" sz="2500" dirty="0" smtClean="0"/>
              <a:t>network </a:t>
            </a:r>
            <a:r>
              <a:rPr lang="en-US" sz="2500" dirty="0"/>
              <a:t>layer </a:t>
            </a:r>
            <a:r>
              <a:rPr lang="en-US" sz="2500" dirty="0" smtClean="0"/>
              <a:t>includes </a:t>
            </a:r>
            <a:r>
              <a:rPr lang="en-US" sz="2500" dirty="0"/>
              <a:t>the following</a:t>
            </a:r>
            <a:r>
              <a:rPr lang="en-US" sz="2500" dirty="0" smtClean="0"/>
              <a:t>:</a:t>
            </a:r>
          </a:p>
          <a:p>
            <a:pPr lvl="1">
              <a:spcAft>
                <a:spcPts val="1200"/>
              </a:spcAft>
            </a:pPr>
            <a:r>
              <a:rPr lang="en-US" sz="2100" dirty="0" smtClean="0"/>
              <a:t>Logical Addressing	</a:t>
            </a:r>
          </a:p>
          <a:p>
            <a:pPr lvl="1">
              <a:spcAft>
                <a:spcPts val="1200"/>
              </a:spcAft>
            </a:pPr>
            <a:r>
              <a:rPr lang="en-IN" sz="2100" smtClean="0"/>
              <a:t>Routing/Switching</a:t>
            </a:r>
            <a:endParaRPr lang="en-IN" sz="2100" dirty="0" smtClean="0"/>
          </a:p>
          <a:p>
            <a:pPr marL="0" indent="0">
              <a:spcAft>
                <a:spcPts val="1200"/>
              </a:spcAft>
              <a:buNone/>
            </a:pPr>
            <a:endParaRPr lang="en-IN" sz="2400" dirty="0" smtClean="0">
              <a:solidFill>
                <a:prstClr val="black"/>
              </a:solidFill>
            </a:endParaRP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6341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121920" y="365124"/>
            <a:ext cx="11856720" cy="6238875"/>
          </a:xfrm>
        </p:spPr>
        <p:txBody>
          <a:bodyPr/>
          <a:lstStyle/>
          <a:p>
            <a:pPr algn="just"/>
            <a:r>
              <a:rPr lang="en-IN" dirty="0" smtClean="0"/>
              <a:t>The main responsibility of computer network is to enable two processes, which are not in same computer, to communicate.</a:t>
            </a:r>
          </a:p>
          <a:p>
            <a:pPr marL="0" indent="0" algn="just">
              <a:buNone/>
            </a:pPr>
            <a:endParaRPr lang="en-IN" dirty="0" smtClean="0"/>
          </a:p>
          <a:p>
            <a:pPr algn="just"/>
            <a:r>
              <a:rPr lang="en-IN" dirty="0" smtClean="0"/>
              <a:t>So in computer networks, we are providing both H/W and S/W functionalities to these processes.</a:t>
            </a:r>
          </a:p>
          <a:p>
            <a:pPr algn="just"/>
            <a:endParaRPr lang="en-IN" dirty="0"/>
          </a:p>
          <a:p>
            <a:pPr algn="just"/>
            <a:r>
              <a:rPr lang="en-IN" dirty="0" smtClean="0"/>
              <a:t>There are nearly around 70+ such functions. Some are mandatory and some are optional functionality.</a:t>
            </a:r>
          </a:p>
          <a:p>
            <a:pPr algn="just"/>
            <a:endParaRPr lang="en-IN" dirty="0"/>
          </a:p>
          <a:p>
            <a:pPr algn="just"/>
            <a:r>
              <a:rPr lang="en-IN" dirty="0" smtClean="0"/>
              <a:t>Hence, we need to think about, how to implement them, where to implement them. What are the sets of functionalities which are closely related to each other. What are the sets of functionalities which are not closely related to each other.  </a:t>
            </a:r>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3703106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F08E8307-F58C-48E0-931C-ADC00795C8FB}" type="slidenum">
              <a:rPr lang="en-US" altLang="en-US"/>
              <a:pPr/>
              <a:t>20</a:t>
            </a:fld>
            <a:endParaRPr lang="en-US" altLang="en-US"/>
          </a:p>
        </p:txBody>
      </p:sp>
      <p:sp>
        <p:nvSpPr>
          <p:cNvPr id="64205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5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52" name="Text Box 4"/>
          <p:cNvSpPr txBox="1">
            <a:spLocks noChangeArrowheads="1"/>
          </p:cNvSpPr>
          <p:nvPr/>
        </p:nvSpPr>
        <p:spPr bwMode="auto">
          <a:xfrm>
            <a:off x="1828800" y="381000"/>
            <a:ext cx="313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2.8  </a:t>
            </a:r>
            <a:r>
              <a:rPr lang="en-US" altLang="en-US" sz="2000" i="1"/>
              <a:t>Network layer</a:t>
            </a:r>
          </a:p>
        </p:txBody>
      </p:sp>
      <p:sp>
        <p:nvSpPr>
          <p:cNvPr id="64205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4" y="1963738"/>
            <a:ext cx="8675687"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493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D61D17AF-C58E-4989-A9C9-D68D306A11E1}" type="slidenum">
              <a:rPr lang="en-US" altLang="en-US"/>
              <a:pPr/>
              <a:t>21</a:t>
            </a:fld>
            <a:endParaRPr lang="en-US" altLang="en-US"/>
          </a:p>
        </p:txBody>
      </p:sp>
      <p:sp>
        <p:nvSpPr>
          <p:cNvPr id="64307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307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3076" name="Text Box 4"/>
          <p:cNvSpPr txBox="1">
            <a:spLocks noChangeArrowheads="1"/>
          </p:cNvSpPr>
          <p:nvPr/>
        </p:nvSpPr>
        <p:spPr bwMode="auto">
          <a:xfrm>
            <a:off x="1828800" y="381000"/>
            <a:ext cx="479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2.9  </a:t>
            </a:r>
            <a:r>
              <a:rPr lang="en-US" altLang="en-US" sz="2000" i="1"/>
              <a:t>Source-to-destination delivery</a:t>
            </a:r>
          </a:p>
        </p:txBody>
      </p:sp>
      <p:sp>
        <p:nvSpPr>
          <p:cNvPr id="64307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26" y="1195388"/>
            <a:ext cx="508317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0748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3200"/>
            <a:ext cx="11744960" cy="6482080"/>
          </a:xfrm>
        </p:spPr>
        <p:txBody>
          <a:bodyPr>
            <a:normAutofit/>
          </a:bodyPr>
          <a:lstStyle/>
          <a:p>
            <a:pPr marL="0" indent="0" algn="ctr">
              <a:spcAft>
                <a:spcPts val="1200"/>
              </a:spcAft>
              <a:buNone/>
            </a:pPr>
            <a:r>
              <a:rPr lang="en-IN" sz="3200" u="sng" dirty="0" smtClean="0"/>
              <a:t>Functions of Transport Layer (Layer-4)</a:t>
            </a:r>
            <a:endParaRPr lang="en-IN" sz="3200" u="sng" dirty="0"/>
          </a:p>
          <a:p>
            <a:pPr algn="just">
              <a:spcAft>
                <a:spcPts val="1200"/>
              </a:spcAft>
            </a:pPr>
            <a:r>
              <a:rPr lang="en-US" sz="2500" dirty="0"/>
              <a:t>The transport layer is responsible for process-to-process delivery of the entire </a:t>
            </a:r>
            <a:r>
              <a:rPr lang="en-US" sz="2500" dirty="0" smtClean="0"/>
              <a:t>message</a:t>
            </a:r>
            <a:r>
              <a:rPr lang="en-IN" sz="2500" dirty="0" smtClean="0"/>
              <a:t>.</a:t>
            </a:r>
          </a:p>
          <a:p>
            <a:pPr algn="just">
              <a:spcAft>
                <a:spcPts val="1200"/>
              </a:spcAft>
            </a:pPr>
            <a:r>
              <a:rPr lang="en-US" sz="2500" dirty="0" smtClean="0"/>
              <a:t>Whereas </a:t>
            </a:r>
            <a:r>
              <a:rPr lang="en-US" sz="2500" dirty="0"/>
              <a:t>the network </a:t>
            </a:r>
            <a:r>
              <a:rPr lang="en-US" sz="2500" dirty="0" smtClean="0"/>
              <a:t>layer oversees </a:t>
            </a:r>
            <a:r>
              <a:rPr lang="en-US" sz="2500" dirty="0"/>
              <a:t>source-to-destination delivery of individual packets, it does not </a:t>
            </a:r>
            <a:r>
              <a:rPr lang="en-US" sz="2500" dirty="0" smtClean="0"/>
              <a:t>recognize any </a:t>
            </a:r>
            <a:r>
              <a:rPr lang="en-US" sz="2500" dirty="0"/>
              <a:t>relationship between those packets</a:t>
            </a:r>
            <a:r>
              <a:rPr lang="en-US" sz="2500" dirty="0" smtClean="0"/>
              <a:t>.</a:t>
            </a:r>
          </a:p>
          <a:p>
            <a:pPr algn="just">
              <a:spcAft>
                <a:spcPts val="1200"/>
              </a:spcAft>
            </a:pPr>
            <a:r>
              <a:rPr lang="en-US" sz="2500" dirty="0" smtClean="0"/>
              <a:t>Network layer </a:t>
            </a:r>
            <a:r>
              <a:rPr lang="en-US" sz="2500" dirty="0"/>
              <a:t>treats </a:t>
            </a:r>
            <a:r>
              <a:rPr lang="en-US" sz="2500" dirty="0" smtClean="0"/>
              <a:t>each packet as independent entity.</a:t>
            </a:r>
          </a:p>
          <a:p>
            <a:pPr algn="just">
              <a:spcAft>
                <a:spcPts val="1200"/>
              </a:spcAft>
            </a:pPr>
            <a:r>
              <a:rPr lang="en-US" sz="2500" dirty="0"/>
              <a:t>The transport </a:t>
            </a:r>
            <a:r>
              <a:rPr lang="en-US" sz="2500" dirty="0" smtClean="0"/>
              <a:t>layer, on </a:t>
            </a:r>
            <a:r>
              <a:rPr lang="en-US" sz="2500" dirty="0"/>
              <a:t>the other hand, ensures that the whole message arrives intact and in </a:t>
            </a:r>
            <a:r>
              <a:rPr lang="en-US" sz="2500" dirty="0" smtClean="0"/>
              <a:t>order.</a:t>
            </a:r>
            <a:endParaRPr lang="en-IN" sz="2500" dirty="0" smtClean="0"/>
          </a:p>
          <a:p>
            <a:pPr>
              <a:spcAft>
                <a:spcPts val="1200"/>
              </a:spcAft>
            </a:pPr>
            <a:r>
              <a:rPr lang="en-IN" sz="2500" dirty="0" smtClean="0"/>
              <a:t>The </a:t>
            </a:r>
            <a:r>
              <a:rPr lang="en-US" sz="2500" dirty="0"/>
              <a:t>responsibilities of the </a:t>
            </a:r>
            <a:r>
              <a:rPr lang="en-US" sz="2500" dirty="0" smtClean="0"/>
              <a:t>transport </a:t>
            </a:r>
            <a:r>
              <a:rPr lang="en-US" sz="2500" dirty="0"/>
              <a:t>layer </a:t>
            </a:r>
            <a:r>
              <a:rPr lang="en-US" sz="2500" dirty="0" smtClean="0"/>
              <a:t>includes </a:t>
            </a:r>
            <a:r>
              <a:rPr lang="en-US" sz="2500" dirty="0"/>
              <a:t>the following</a:t>
            </a:r>
            <a:r>
              <a:rPr lang="en-US" sz="2500" dirty="0" smtClean="0"/>
              <a:t>:</a:t>
            </a:r>
          </a:p>
          <a:p>
            <a:pPr lvl="1">
              <a:spcAft>
                <a:spcPts val="1200"/>
              </a:spcAft>
            </a:pPr>
            <a:r>
              <a:rPr lang="en-US" sz="2100" dirty="0"/>
              <a:t>Service-point addressing</a:t>
            </a:r>
            <a:r>
              <a:rPr lang="en-US" sz="2100" dirty="0" smtClean="0"/>
              <a:t>	</a:t>
            </a:r>
          </a:p>
          <a:p>
            <a:pPr lvl="1">
              <a:spcAft>
                <a:spcPts val="1200"/>
              </a:spcAft>
            </a:pPr>
            <a:r>
              <a:rPr lang="en-IN" sz="2100" dirty="0" smtClean="0"/>
              <a:t>Segmentation and Reassembly</a:t>
            </a:r>
          </a:p>
          <a:p>
            <a:pPr lvl="1">
              <a:spcAft>
                <a:spcPts val="1200"/>
              </a:spcAft>
            </a:pPr>
            <a:r>
              <a:rPr lang="en-IN" sz="2100" dirty="0" smtClean="0"/>
              <a:t>Error and Flow control</a:t>
            </a:r>
          </a:p>
          <a:p>
            <a:pPr marL="0" indent="0">
              <a:spcAft>
                <a:spcPts val="1200"/>
              </a:spcAft>
              <a:buNone/>
            </a:pPr>
            <a:endParaRPr lang="en-IN" sz="2400" dirty="0" smtClean="0">
              <a:solidFill>
                <a:prstClr val="black"/>
              </a:solidFill>
            </a:endParaRP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1200313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107A6592-5C90-4C34-907E-161AF2A614AD}" type="slidenum">
              <a:rPr lang="en-US" altLang="en-US"/>
              <a:pPr/>
              <a:t>23</a:t>
            </a:fld>
            <a:endParaRPr lang="en-US" altLang="en-US"/>
          </a:p>
        </p:txBody>
      </p:sp>
      <p:sp>
        <p:nvSpPr>
          <p:cNvPr id="644098" name="Line 2"/>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099" name="Line 3"/>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4100" name="Text Box 4"/>
          <p:cNvSpPr txBox="1">
            <a:spLocks noChangeArrowheads="1"/>
          </p:cNvSpPr>
          <p:nvPr/>
        </p:nvSpPr>
        <p:spPr bwMode="auto">
          <a:xfrm>
            <a:off x="1828801" y="304801"/>
            <a:ext cx="32846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2.10  </a:t>
            </a:r>
            <a:r>
              <a:rPr lang="en-US" altLang="en-US" sz="2000" i="1"/>
              <a:t>Transport layer</a:t>
            </a:r>
          </a:p>
        </p:txBody>
      </p:sp>
      <p:sp>
        <p:nvSpPr>
          <p:cNvPr id="64410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74826"/>
            <a:ext cx="869315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56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2804C4C1-08B4-489B-85A1-D86D0B75297D}" type="slidenum">
              <a:rPr lang="en-US" altLang="en-US"/>
              <a:pPr/>
              <a:t>24</a:t>
            </a:fld>
            <a:endParaRPr lang="en-US" altLang="en-US"/>
          </a:p>
        </p:txBody>
      </p:sp>
      <p:sp>
        <p:nvSpPr>
          <p:cNvPr id="645122" name="Line 2"/>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123" name="Line 3"/>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124" name="Text Box 4"/>
          <p:cNvSpPr txBox="1">
            <a:spLocks noChangeArrowheads="1"/>
          </p:cNvSpPr>
          <p:nvPr/>
        </p:nvSpPr>
        <p:spPr bwMode="auto">
          <a:xfrm>
            <a:off x="1828801" y="304800"/>
            <a:ext cx="693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2.11  </a:t>
            </a:r>
            <a:r>
              <a:rPr lang="en-US" altLang="en-US" sz="2000" i="1"/>
              <a:t>Reliable process-to-process delivery of a message</a:t>
            </a:r>
          </a:p>
        </p:txBody>
      </p:sp>
      <p:sp>
        <p:nvSpPr>
          <p:cNvPr id="64512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6" y="2025650"/>
            <a:ext cx="7623175"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805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3200"/>
            <a:ext cx="11744960" cy="6482080"/>
          </a:xfrm>
        </p:spPr>
        <p:txBody>
          <a:bodyPr>
            <a:normAutofit/>
          </a:bodyPr>
          <a:lstStyle/>
          <a:p>
            <a:pPr marL="0" indent="0" algn="ctr">
              <a:spcAft>
                <a:spcPts val="1200"/>
              </a:spcAft>
              <a:buNone/>
            </a:pPr>
            <a:r>
              <a:rPr lang="en-IN" sz="3200" u="sng" dirty="0" smtClean="0"/>
              <a:t>Functions of Session Layer (Layer-5)</a:t>
            </a:r>
            <a:endParaRPr lang="en-IN" sz="3200" u="sng" dirty="0"/>
          </a:p>
          <a:p>
            <a:pPr algn="just">
              <a:spcAft>
                <a:spcPts val="1200"/>
              </a:spcAft>
            </a:pPr>
            <a:r>
              <a:rPr lang="en-US" sz="2500" dirty="0"/>
              <a:t>The session layer is the network dialog controller.</a:t>
            </a:r>
          </a:p>
          <a:p>
            <a:pPr algn="just">
              <a:spcAft>
                <a:spcPts val="1200"/>
              </a:spcAft>
            </a:pPr>
            <a:r>
              <a:rPr lang="en-US" sz="2500" dirty="0"/>
              <a:t>It establishes, maintains, and synchronizes the interaction among </a:t>
            </a:r>
            <a:r>
              <a:rPr lang="en-US" sz="2500" dirty="0" smtClean="0"/>
              <a:t>communicating systems.</a:t>
            </a:r>
            <a:endParaRPr lang="en-IN" sz="2500" dirty="0" smtClean="0"/>
          </a:p>
          <a:p>
            <a:pPr>
              <a:spcAft>
                <a:spcPts val="1200"/>
              </a:spcAft>
            </a:pPr>
            <a:r>
              <a:rPr lang="en-IN" sz="2500" dirty="0" smtClean="0"/>
              <a:t>The </a:t>
            </a:r>
            <a:r>
              <a:rPr lang="en-US" sz="2500" dirty="0"/>
              <a:t>responsibilities of the </a:t>
            </a:r>
            <a:r>
              <a:rPr lang="en-US" sz="2500" dirty="0" smtClean="0"/>
              <a:t>session </a:t>
            </a:r>
            <a:r>
              <a:rPr lang="en-US" sz="2500" dirty="0"/>
              <a:t>layer </a:t>
            </a:r>
            <a:r>
              <a:rPr lang="en-US" sz="2500" dirty="0" smtClean="0"/>
              <a:t>includes </a:t>
            </a:r>
            <a:r>
              <a:rPr lang="en-US" sz="2500" dirty="0"/>
              <a:t>the following</a:t>
            </a:r>
            <a:r>
              <a:rPr lang="en-US" sz="2500" dirty="0" smtClean="0"/>
              <a:t>:</a:t>
            </a:r>
          </a:p>
          <a:p>
            <a:pPr lvl="1">
              <a:spcAft>
                <a:spcPts val="1200"/>
              </a:spcAft>
            </a:pPr>
            <a:r>
              <a:rPr lang="en-US" sz="2100" dirty="0" smtClean="0"/>
              <a:t>Dialog control	</a:t>
            </a:r>
          </a:p>
          <a:p>
            <a:pPr lvl="1">
              <a:spcAft>
                <a:spcPts val="1200"/>
              </a:spcAft>
            </a:pPr>
            <a:r>
              <a:rPr lang="en-IN" sz="2100" dirty="0"/>
              <a:t>Synchronization</a:t>
            </a:r>
            <a:endParaRPr lang="en-IN" sz="2100" dirty="0" smtClean="0"/>
          </a:p>
          <a:p>
            <a:pPr marL="0" indent="0">
              <a:spcAft>
                <a:spcPts val="1200"/>
              </a:spcAft>
              <a:buNone/>
            </a:pPr>
            <a:endParaRPr lang="en-IN" sz="2400" dirty="0" smtClean="0">
              <a:solidFill>
                <a:prstClr val="black"/>
              </a:solidFill>
            </a:endParaRP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1301590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25F01205-7521-4912-8CBB-5FB9252970AE}" type="slidenum">
              <a:rPr lang="en-US" altLang="en-US"/>
              <a:pPr/>
              <a:t>26</a:t>
            </a:fld>
            <a:endParaRPr lang="en-US" altLang="en-US"/>
          </a:p>
        </p:txBody>
      </p:sp>
      <p:sp>
        <p:nvSpPr>
          <p:cNvPr id="64614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4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6148" name="Text Box 4"/>
          <p:cNvSpPr txBox="1">
            <a:spLocks noChangeArrowheads="1"/>
          </p:cNvSpPr>
          <p:nvPr/>
        </p:nvSpPr>
        <p:spPr bwMode="auto">
          <a:xfrm>
            <a:off x="1524001" y="533401"/>
            <a:ext cx="30419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2.12  </a:t>
            </a:r>
            <a:r>
              <a:rPr lang="en-US" altLang="en-US" sz="2000" i="1"/>
              <a:t>Session layer</a:t>
            </a:r>
          </a:p>
        </p:txBody>
      </p:sp>
      <p:sp>
        <p:nvSpPr>
          <p:cNvPr id="64614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6" y="1665288"/>
            <a:ext cx="855662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7588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a:t>
            </a:r>
            <a:fld id="{A8CC2026-9F18-4DD1-B33B-1BA1B3EF6921}" type="slidenum">
              <a:rPr lang="en-US" altLang="en-US"/>
              <a:pPr/>
              <a:t>27</a:t>
            </a:fld>
            <a:endParaRPr lang="en-US" altLang="en-US"/>
          </a:p>
        </p:txBody>
      </p:sp>
      <p:sp>
        <p:nvSpPr>
          <p:cNvPr id="671753"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1754"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1755"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session layer is responsible for dialog </a:t>
            </a:r>
            <a:br>
              <a:rPr lang="en-US" altLang="en-US" sz="2400"/>
            </a:br>
            <a:r>
              <a:rPr lang="en-US" altLang="en-US" sz="2400"/>
              <a:t>control and synchronization.</a:t>
            </a:r>
          </a:p>
        </p:txBody>
      </p:sp>
      <p:grpSp>
        <p:nvGrpSpPr>
          <p:cNvPr id="671768" name="Group 24"/>
          <p:cNvGrpSpPr>
            <a:grpSpLocks/>
          </p:cNvGrpSpPr>
          <p:nvPr/>
        </p:nvGrpSpPr>
        <p:grpSpPr bwMode="auto">
          <a:xfrm>
            <a:off x="2057400" y="2286000"/>
            <a:ext cx="1143000" cy="566738"/>
            <a:chOff x="1200" y="1248"/>
            <a:chExt cx="720" cy="357"/>
          </a:xfrm>
        </p:grpSpPr>
        <p:pic>
          <p:nvPicPr>
            <p:cNvPr id="67176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1757" name="Text Box 13"/>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22236169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66C4A8FB-90BA-4E01-B460-62957FFA923B}" type="slidenum">
              <a:rPr lang="en-US" altLang="en-US"/>
              <a:pPr/>
              <a:t>28</a:t>
            </a:fld>
            <a:endParaRPr lang="en-US" altLang="en-US"/>
          </a:p>
        </p:txBody>
      </p:sp>
      <p:sp>
        <p:nvSpPr>
          <p:cNvPr id="64717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717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7172" name="Text Box 4"/>
          <p:cNvSpPr txBox="1">
            <a:spLocks noChangeArrowheads="1"/>
          </p:cNvSpPr>
          <p:nvPr/>
        </p:nvSpPr>
        <p:spPr bwMode="auto">
          <a:xfrm>
            <a:off x="1828800" y="381000"/>
            <a:ext cx="372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2.13  </a:t>
            </a:r>
            <a:r>
              <a:rPr lang="en-US" altLang="en-US" sz="2000" i="1"/>
              <a:t>Presentation layer</a:t>
            </a:r>
          </a:p>
        </p:txBody>
      </p:sp>
      <p:sp>
        <p:nvSpPr>
          <p:cNvPr id="64717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8" y="2014538"/>
            <a:ext cx="8418512"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528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3200"/>
            <a:ext cx="11744960" cy="6482080"/>
          </a:xfrm>
        </p:spPr>
        <p:txBody>
          <a:bodyPr>
            <a:normAutofit/>
          </a:bodyPr>
          <a:lstStyle/>
          <a:p>
            <a:pPr marL="0" indent="0" algn="ctr">
              <a:spcAft>
                <a:spcPts val="1200"/>
              </a:spcAft>
              <a:buNone/>
            </a:pPr>
            <a:r>
              <a:rPr lang="en-IN" sz="3200" u="sng" dirty="0" smtClean="0"/>
              <a:t>Functions of Presentation Layer (Layer-6)</a:t>
            </a:r>
            <a:endParaRPr lang="en-IN" sz="3200" u="sng" dirty="0"/>
          </a:p>
          <a:p>
            <a:pPr algn="just">
              <a:spcAft>
                <a:spcPts val="1200"/>
              </a:spcAft>
            </a:pPr>
            <a:r>
              <a:rPr lang="en-US" sz="2500" dirty="0"/>
              <a:t>The presentation layer is concerned with the syntax and semantics of the </a:t>
            </a:r>
            <a:r>
              <a:rPr lang="en-US" sz="2500" dirty="0" smtClean="0"/>
              <a:t>information exchanged </a:t>
            </a:r>
            <a:r>
              <a:rPr lang="en-US" sz="2500" dirty="0"/>
              <a:t>between two systems</a:t>
            </a:r>
            <a:r>
              <a:rPr lang="en-US" sz="2500" dirty="0" smtClean="0"/>
              <a:t>.</a:t>
            </a:r>
            <a:endParaRPr lang="en-US" sz="2500" dirty="0"/>
          </a:p>
          <a:p>
            <a:pPr>
              <a:spcAft>
                <a:spcPts val="1200"/>
              </a:spcAft>
            </a:pPr>
            <a:r>
              <a:rPr lang="en-IN" sz="2500" dirty="0" smtClean="0"/>
              <a:t>The </a:t>
            </a:r>
            <a:r>
              <a:rPr lang="en-US" sz="2500" dirty="0"/>
              <a:t>responsibilities of the </a:t>
            </a:r>
            <a:r>
              <a:rPr lang="en-US" sz="2500" dirty="0" smtClean="0"/>
              <a:t>presentation </a:t>
            </a:r>
            <a:r>
              <a:rPr lang="en-US" sz="2500" dirty="0"/>
              <a:t>layer </a:t>
            </a:r>
            <a:r>
              <a:rPr lang="en-US" sz="2500" dirty="0" smtClean="0"/>
              <a:t>includes </a:t>
            </a:r>
            <a:r>
              <a:rPr lang="en-US" sz="2500" dirty="0"/>
              <a:t>the following</a:t>
            </a:r>
            <a:r>
              <a:rPr lang="en-US" sz="2500" dirty="0" smtClean="0"/>
              <a:t>:</a:t>
            </a:r>
          </a:p>
          <a:p>
            <a:pPr lvl="1">
              <a:spcAft>
                <a:spcPts val="1200"/>
              </a:spcAft>
            </a:pPr>
            <a:r>
              <a:rPr lang="en-US" sz="2100" dirty="0" smtClean="0"/>
              <a:t>Translation	</a:t>
            </a:r>
          </a:p>
          <a:p>
            <a:pPr lvl="1">
              <a:spcAft>
                <a:spcPts val="1200"/>
              </a:spcAft>
            </a:pPr>
            <a:r>
              <a:rPr lang="en-IN" sz="2100" dirty="0" smtClean="0"/>
              <a:t>Encryption</a:t>
            </a:r>
          </a:p>
          <a:p>
            <a:pPr lvl="1">
              <a:spcAft>
                <a:spcPts val="1200"/>
              </a:spcAft>
            </a:pPr>
            <a:r>
              <a:rPr lang="en-IN" sz="2100" dirty="0" smtClean="0"/>
              <a:t>Decryption </a:t>
            </a:r>
          </a:p>
          <a:p>
            <a:pPr lvl="1">
              <a:spcAft>
                <a:spcPts val="1200"/>
              </a:spcAft>
            </a:pPr>
            <a:r>
              <a:rPr lang="en-IN" sz="2100" dirty="0" smtClean="0"/>
              <a:t>Compression</a:t>
            </a:r>
          </a:p>
          <a:p>
            <a:pPr marL="0" indent="0">
              <a:spcAft>
                <a:spcPts val="1200"/>
              </a:spcAft>
              <a:buNone/>
            </a:pPr>
            <a:endParaRPr lang="en-IN" sz="2400" dirty="0" smtClean="0">
              <a:solidFill>
                <a:prstClr val="black"/>
              </a:solidFill>
            </a:endParaRP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44644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264160" y="365125"/>
            <a:ext cx="11089640" cy="5811838"/>
          </a:xfrm>
        </p:spPr>
        <p:txBody>
          <a:bodyPr/>
          <a:lstStyle/>
          <a:p>
            <a:r>
              <a:rPr lang="en-IN" dirty="0" smtClean="0"/>
              <a:t>So depending upon all these functionalities and their grouping, we have some reference models.</a:t>
            </a:r>
          </a:p>
          <a:p>
            <a:pPr marL="0" indent="0">
              <a:buNone/>
            </a:pPr>
            <a:endParaRPr lang="en-IN" dirty="0" smtClean="0"/>
          </a:p>
          <a:p>
            <a:pPr lvl="1"/>
            <a:r>
              <a:rPr lang="en-IN" dirty="0" smtClean="0"/>
              <a:t>ISO/OSI Reference Model</a:t>
            </a:r>
          </a:p>
          <a:p>
            <a:pPr lvl="1"/>
            <a:endParaRPr lang="en-IN" dirty="0" smtClean="0"/>
          </a:p>
          <a:p>
            <a:pPr lvl="1"/>
            <a:r>
              <a:rPr lang="en-IN" dirty="0" smtClean="0"/>
              <a:t>TCP/IP Reference Model</a:t>
            </a:r>
          </a:p>
          <a:p>
            <a:pPr lvl="1"/>
            <a:endParaRPr lang="en-IN" dirty="0" smtClean="0"/>
          </a:p>
          <a:p>
            <a:pPr lvl="1"/>
            <a:r>
              <a:rPr lang="en-IN" dirty="0" smtClean="0"/>
              <a:t>ATM</a:t>
            </a:r>
          </a:p>
          <a:p>
            <a:pPr lvl="1"/>
            <a:endParaRPr lang="en-IN" dirty="0" smtClean="0"/>
          </a:p>
          <a:p>
            <a:pPr lvl="1"/>
            <a:r>
              <a:rPr lang="en-IN" dirty="0" smtClean="0"/>
              <a:t>X.25</a:t>
            </a:r>
          </a:p>
          <a:p>
            <a:pPr lvl="1"/>
            <a:endParaRPr lang="en-IN" dirty="0" smtClean="0"/>
          </a:p>
          <a:p>
            <a:pPr lvl="1"/>
            <a:r>
              <a:rPr lang="en-IN" dirty="0" smtClean="0"/>
              <a:t>IEEE (LAN Technologies)</a:t>
            </a:r>
            <a:endParaRPr lang="en-IN" dirty="0"/>
          </a:p>
        </p:txBody>
      </p:sp>
    </p:spTree>
    <p:extLst>
      <p:ext uri="{BB962C8B-B14F-4D97-AF65-F5344CB8AC3E}">
        <p14:creationId xmlns:p14="http://schemas.microsoft.com/office/powerpoint/2010/main" val="4015816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2.</a:t>
            </a:r>
            <a:fld id="{E96848BC-7529-4627-804E-1C18D633743C}" type="slidenum">
              <a:rPr lang="en-US" altLang="en-US"/>
              <a:pPr/>
              <a:t>30</a:t>
            </a:fld>
            <a:endParaRPr lang="en-US" altLang="en-US"/>
          </a:p>
        </p:txBody>
      </p:sp>
      <p:sp>
        <p:nvSpPr>
          <p:cNvPr id="66150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0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0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0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3"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14"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15"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presentation layer is responsible for translation, compression, and encryption.</a:t>
            </a:r>
          </a:p>
        </p:txBody>
      </p:sp>
      <p:grpSp>
        <p:nvGrpSpPr>
          <p:cNvPr id="661519" name="Group 15"/>
          <p:cNvGrpSpPr>
            <a:grpSpLocks/>
          </p:cNvGrpSpPr>
          <p:nvPr/>
        </p:nvGrpSpPr>
        <p:grpSpPr bwMode="auto">
          <a:xfrm>
            <a:off x="2057400" y="2286000"/>
            <a:ext cx="1143000" cy="566738"/>
            <a:chOff x="1200" y="1248"/>
            <a:chExt cx="720" cy="357"/>
          </a:xfrm>
        </p:grpSpPr>
        <p:pic>
          <p:nvPicPr>
            <p:cNvPr id="66152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1521" name="Text Box 17"/>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3201191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AB8D2070-3469-4003-995F-6A55E78A6D84}" type="slidenum">
              <a:rPr lang="en-US" altLang="en-US"/>
              <a:pPr/>
              <a:t>31</a:t>
            </a:fld>
            <a:endParaRPr lang="en-US" altLang="en-US"/>
          </a:p>
        </p:txBody>
      </p:sp>
      <p:sp>
        <p:nvSpPr>
          <p:cNvPr id="64819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19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196" name="Text Box 4"/>
          <p:cNvSpPr txBox="1">
            <a:spLocks noChangeArrowheads="1"/>
          </p:cNvSpPr>
          <p:nvPr/>
        </p:nvSpPr>
        <p:spPr bwMode="auto">
          <a:xfrm>
            <a:off x="1828801" y="381001"/>
            <a:ext cx="3460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2.14  </a:t>
            </a:r>
            <a:r>
              <a:rPr lang="en-US" altLang="en-US" sz="2000" i="1"/>
              <a:t>Application layer</a:t>
            </a:r>
          </a:p>
        </p:txBody>
      </p:sp>
      <p:sp>
        <p:nvSpPr>
          <p:cNvPr id="64819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6" y="1371600"/>
            <a:ext cx="8455025"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46675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3200"/>
            <a:ext cx="11744960" cy="6482080"/>
          </a:xfrm>
        </p:spPr>
        <p:txBody>
          <a:bodyPr>
            <a:normAutofit/>
          </a:bodyPr>
          <a:lstStyle/>
          <a:p>
            <a:pPr marL="0" indent="0" algn="ctr">
              <a:spcAft>
                <a:spcPts val="1200"/>
              </a:spcAft>
              <a:buNone/>
            </a:pPr>
            <a:r>
              <a:rPr lang="en-IN" sz="3200" u="sng" dirty="0" smtClean="0"/>
              <a:t>Functions of Application Layer (Layer-7)</a:t>
            </a:r>
            <a:endParaRPr lang="en-IN" sz="3200" u="sng" dirty="0"/>
          </a:p>
          <a:p>
            <a:pPr algn="just">
              <a:spcAft>
                <a:spcPts val="1200"/>
              </a:spcAft>
            </a:pPr>
            <a:r>
              <a:rPr lang="en-US" sz="2500" dirty="0"/>
              <a:t>The application layer enables the user, whether human or software, to access the network</a:t>
            </a:r>
            <a:r>
              <a:rPr lang="en-US" sz="2500" dirty="0" smtClean="0"/>
              <a:t>.</a:t>
            </a:r>
          </a:p>
          <a:p>
            <a:pPr algn="just">
              <a:spcAft>
                <a:spcPts val="1200"/>
              </a:spcAft>
            </a:pPr>
            <a:r>
              <a:rPr lang="en-US" sz="2500" dirty="0"/>
              <a:t>It provides user interfaces and support for services such as electronic </a:t>
            </a:r>
            <a:r>
              <a:rPr lang="en-US" sz="2500" dirty="0" smtClean="0"/>
              <a:t>mail, remote </a:t>
            </a:r>
            <a:r>
              <a:rPr lang="en-US" sz="2500" dirty="0"/>
              <a:t>file access and </a:t>
            </a:r>
            <a:r>
              <a:rPr lang="en-US" sz="2500" dirty="0" smtClean="0"/>
              <a:t>transfer.</a:t>
            </a:r>
            <a:endParaRPr lang="en-US" sz="2500" dirty="0"/>
          </a:p>
          <a:p>
            <a:pPr marL="0" indent="0">
              <a:spcAft>
                <a:spcPts val="1200"/>
              </a:spcAft>
              <a:buNone/>
            </a:pPr>
            <a:endParaRPr lang="en-IN" sz="2400" dirty="0" smtClean="0">
              <a:solidFill>
                <a:prstClr val="black"/>
              </a:solidFill>
            </a:endParaRPr>
          </a:p>
          <a:p>
            <a:pPr lvl="0">
              <a:spcAft>
                <a:spcPts val="1200"/>
              </a:spcAft>
            </a:pPr>
            <a:endParaRPr lang="en-IN" sz="2400" dirty="0">
              <a:solidFill>
                <a:prstClr val="black"/>
              </a:solidFill>
            </a:endParaRPr>
          </a:p>
          <a:p>
            <a:pPr marL="457200" lvl="1" indent="0">
              <a:spcAft>
                <a:spcPts val="1200"/>
              </a:spcAft>
              <a:buNone/>
            </a:pPr>
            <a:endParaRPr lang="en-IN" sz="2000" dirty="0"/>
          </a:p>
        </p:txBody>
      </p:sp>
    </p:spTree>
    <p:extLst>
      <p:ext uri="{BB962C8B-B14F-4D97-AF65-F5344CB8AC3E}">
        <p14:creationId xmlns:p14="http://schemas.microsoft.com/office/powerpoint/2010/main" val="1896930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2.</a:t>
            </a:r>
            <a:fld id="{DEA806C0-09DF-4394-BE41-9FCD5E1CA74C}" type="slidenum">
              <a:rPr lang="en-US" altLang="en-US"/>
              <a:pPr/>
              <a:t>33</a:t>
            </a:fld>
            <a:endParaRPr lang="en-US" altLang="en-US"/>
          </a:p>
        </p:txBody>
      </p:sp>
      <p:sp>
        <p:nvSpPr>
          <p:cNvPr id="66253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7"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2538"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2539" name="Rectangle 11"/>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application layer is responsible for </a:t>
            </a:r>
            <a:br>
              <a:rPr lang="en-US" altLang="en-US" sz="2400"/>
            </a:br>
            <a:r>
              <a:rPr lang="en-US" altLang="en-US" sz="2400"/>
              <a:t>providing services to the user.</a:t>
            </a:r>
          </a:p>
        </p:txBody>
      </p:sp>
      <p:grpSp>
        <p:nvGrpSpPr>
          <p:cNvPr id="662543" name="Group 15"/>
          <p:cNvGrpSpPr>
            <a:grpSpLocks/>
          </p:cNvGrpSpPr>
          <p:nvPr/>
        </p:nvGrpSpPr>
        <p:grpSpPr bwMode="auto">
          <a:xfrm>
            <a:off x="2057400" y="2286000"/>
            <a:ext cx="1143000" cy="566738"/>
            <a:chOff x="1200" y="1248"/>
            <a:chExt cx="720" cy="357"/>
          </a:xfrm>
        </p:grpSpPr>
        <p:pic>
          <p:nvPicPr>
            <p:cNvPr id="66254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2545" name="Text Box 17"/>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3206291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D9F2C16E-FF9B-4250-B0D5-E2F35DAE9EB3}" type="slidenum">
              <a:rPr lang="en-US" altLang="en-US"/>
              <a:pPr/>
              <a:t>34</a:t>
            </a:fld>
            <a:endParaRPr lang="en-US" altLang="en-US"/>
          </a:p>
        </p:txBody>
      </p:sp>
      <p:sp>
        <p:nvSpPr>
          <p:cNvPr id="649218" name="Line 2"/>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9219" name="Line 3"/>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9220" name="Text Box 4"/>
          <p:cNvSpPr txBox="1">
            <a:spLocks noChangeArrowheads="1"/>
          </p:cNvSpPr>
          <p:nvPr/>
        </p:nvSpPr>
        <p:spPr bwMode="auto">
          <a:xfrm>
            <a:off x="1828800" y="304800"/>
            <a:ext cx="378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2.15  </a:t>
            </a:r>
            <a:r>
              <a:rPr lang="en-US" altLang="en-US" sz="2000" i="1"/>
              <a:t>Summary of layers</a:t>
            </a:r>
          </a:p>
        </p:txBody>
      </p:sp>
      <p:sp>
        <p:nvSpPr>
          <p:cNvPr id="64922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8" y="1644650"/>
            <a:ext cx="8189912"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3334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1290319"/>
            <a:ext cx="10515600" cy="4886643"/>
          </a:xfrm>
        </p:spPr>
        <p:txBody>
          <a:bodyPr/>
          <a:lstStyle/>
          <a:p>
            <a:r>
              <a:rPr lang="en-US" altLang="en-US" dirty="0" smtClean="0">
                <a:effectLst>
                  <a:outerShdw blurRad="38100" dist="38100" dir="2700000" algn="tl">
                    <a:srgbClr val="FFFFFF"/>
                  </a:outerShdw>
                </a:effectLst>
              </a:rPr>
              <a:t>ISO/OSI – International Standard Organization/ Open System Inter-connection.</a:t>
            </a:r>
          </a:p>
          <a:p>
            <a:endParaRPr lang="en-US" altLang="en-US" dirty="0" smtClean="0">
              <a:effectLst>
                <a:outerShdw blurRad="38100" dist="38100" dir="2700000" algn="tl">
                  <a:srgbClr val="FFFFFF"/>
                </a:outerShdw>
              </a:effectLst>
            </a:endParaRPr>
          </a:p>
          <a:p>
            <a:r>
              <a:rPr lang="en-US" dirty="0" smtClean="0">
                <a:effectLst>
                  <a:outerShdw blurRad="38100" dist="38100" dir="2700000" algn="tl">
                    <a:srgbClr val="FFFFFF"/>
                  </a:outerShdw>
                </a:effectLst>
              </a:rPr>
              <a:t>Now when we have so many functions to implement, it is better to put all the closely related functions and form their group.</a:t>
            </a:r>
          </a:p>
          <a:p>
            <a:endParaRPr lang="en-US" dirty="0" smtClean="0">
              <a:effectLst>
                <a:outerShdw blurRad="38100" dist="38100" dir="2700000" algn="tl">
                  <a:srgbClr val="FFFFFF"/>
                </a:outerShdw>
              </a:effectLst>
            </a:endParaRPr>
          </a:p>
          <a:p>
            <a:r>
              <a:rPr lang="en-US" dirty="0" smtClean="0">
                <a:effectLst>
                  <a:outerShdw blurRad="38100" dist="38100" dir="2700000" algn="tl">
                    <a:srgbClr val="FFFFFF"/>
                  </a:outerShdw>
                </a:effectLst>
              </a:rPr>
              <a:t>So that it is easy for us to implement them. </a:t>
            </a:r>
            <a:endParaRPr lang="en-IN" dirty="0"/>
          </a:p>
        </p:txBody>
      </p:sp>
      <p:sp>
        <p:nvSpPr>
          <p:cNvPr id="4" name="Rectangle 2"/>
          <p:cNvSpPr>
            <a:spLocks noChangeArrowheads="1"/>
          </p:cNvSpPr>
          <p:nvPr/>
        </p:nvSpPr>
        <p:spPr bwMode="auto">
          <a:xfrm>
            <a:off x="838200" y="233680"/>
            <a:ext cx="105156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dirty="0" smtClean="0">
                <a:effectLst>
                  <a:outerShdw blurRad="38100" dist="38100" dir="2700000" algn="tl">
                    <a:srgbClr val="FFFFFF"/>
                  </a:outerShdw>
                </a:effectLst>
              </a:rPr>
              <a:t>The ISO/OSI Model</a:t>
            </a:r>
            <a:endParaRPr lang="en-US" altLang="en-US" sz="3200" dirty="0">
              <a:effectLst>
                <a:outerShdw blurRad="38100" dist="38100" dir="2700000" algn="tl">
                  <a:srgbClr val="FFFFFF"/>
                </a:outerShdw>
              </a:effectLst>
            </a:endParaRPr>
          </a:p>
        </p:txBody>
      </p:sp>
    </p:spTree>
    <p:extLst>
      <p:ext uri="{BB962C8B-B14F-4D97-AF65-F5344CB8AC3E}">
        <p14:creationId xmlns:p14="http://schemas.microsoft.com/office/powerpoint/2010/main" val="3670081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a:t>
            </a:r>
            <a:fld id="{742031D5-CFBE-4136-A679-7636561370E3}" type="slidenum">
              <a:rPr lang="en-US" altLang="en-US"/>
              <a:pPr/>
              <a:t>5</a:t>
            </a:fld>
            <a:endParaRPr lang="en-US" altLang="en-US"/>
          </a:p>
        </p:txBody>
      </p:sp>
      <p:sp>
        <p:nvSpPr>
          <p:cNvPr id="565250"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565251" name="Text Box 3"/>
          <p:cNvSpPr txBox="1">
            <a:spLocks noChangeArrowheads="1"/>
          </p:cNvSpPr>
          <p:nvPr/>
        </p:nvSpPr>
        <p:spPr bwMode="auto">
          <a:xfrm>
            <a:off x="1752600" y="76201"/>
            <a:ext cx="42760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anose="02020603050405020304" pitchFamily="18" charset="0"/>
              </a:rPr>
              <a:t>2-1   LAYERED TASKS</a:t>
            </a:r>
          </a:p>
        </p:txBody>
      </p:sp>
      <p:sp>
        <p:nvSpPr>
          <p:cNvPr id="56525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565277" name="Rectangle 29"/>
          <p:cNvSpPr>
            <a:spLocks noChangeArrowheads="1"/>
          </p:cNvSpPr>
          <p:nvPr/>
        </p:nvSpPr>
        <p:spPr bwMode="auto">
          <a:xfrm>
            <a:off x="1600200" y="1127126"/>
            <a:ext cx="8610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We use the concept of </a:t>
            </a:r>
            <a:r>
              <a:rPr lang="en-US" altLang="en-US" sz="2800" i="1">
                <a:solidFill>
                  <a:schemeClr val="hlink"/>
                </a:solidFill>
                <a:effectLst>
                  <a:outerShdw blurRad="38100" dist="38100" dir="2700000" algn="tl">
                    <a:srgbClr val="C0C0C0"/>
                  </a:outerShdw>
                </a:effectLst>
              </a:rPr>
              <a:t>layers</a:t>
            </a:r>
            <a:r>
              <a:rPr lang="en-US" altLang="en-US" sz="2800" i="1">
                <a:effectLst>
                  <a:outerShdw blurRad="38100" dist="38100" dir="2700000" algn="tl">
                    <a:srgbClr val="C0C0C0"/>
                  </a:outerShdw>
                </a:effectLst>
              </a:rPr>
              <a:t> in our daily life. As an example, let us consider two friends who communicate through postal mail. The process of sending a letter to a friend would be complex if there were no services available from the post office. </a:t>
            </a:r>
          </a:p>
        </p:txBody>
      </p:sp>
      <p:sp>
        <p:nvSpPr>
          <p:cNvPr id="565278" name="Rectangle 30"/>
          <p:cNvSpPr>
            <a:spLocks noChangeArrowheads="1"/>
          </p:cNvSpPr>
          <p:nvPr/>
        </p:nvSpPr>
        <p:spPr bwMode="auto">
          <a:xfrm>
            <a:off x="1752600" y="4972051"/>
            <a:ext cx="5715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fr-FR" altLang="en-US" sz="2400">
                <a:solidFill>
                  <a:srgbClr val="0033CC"/>
                </a:solidFill>
              </a:rPr>
              <a:t>Sender, Receiver, and Carrier</a:t>
            </a:r>
            <a:br>
              <a:rPr lang="fr-FR" altLang="en-US" sz="2400">
                <a:solidFill>
                  <a:srgbClr val="0033CC"/>
                </a:solidFill>
              </a:rPr>
            </a:br>
            <a:r>
              <a:rPr lang="fr-FR" altLang="en-US" sz="2400">
                <a:solidFill>
                  <a:srgbClr val="0033CC"/>
                </a:solidFill>
              </a:rPr>
              <a:t>Hierarchy</a:t>
            </a:r>
            <a:endParaRPr lang="en-US" altLang="en-US" sz="2400">
              <a:solidFill>
                <a:srgbClr val="0033CC"/>
              </a:solidFill>
            </a:endParaRPr>
          </a:p>
        </p:txBody>
      </p:sp>
      <p:sp>
        <p:nvSpPr>
          <p:cNvPr id="565279" name="Text Box 31"/>
          <p:cNvSpPr txBox="1">
            <a:spLocks noChangeArrowheads="1"/>
          </p:cNvSpPr>
          <p:nvPr/>
        </p:nvSpPr>
        <p:spPr bwMode="auto">
          <a:xfrm>
            <a:off x="1600200" y="4452938"/>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dirty="0">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1152630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36BF9995-290E-46E8-9E22-DD7F1C02E942}" type="slidenum">
              <a:rPr lang="en-US" altLang="en-US"/>
              <a:pPr/>
              <a:t>6</a:t>
            </a:fld>
            <a:endParaRPr lang="en-US" altLang="en-US"/>
          </a:p>
        </p:txBody>
      </p:sp>
      <p:sp>
        <p:nvSpPr>
          <p:cNvPr id="63488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488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4884" name="Text Box 4"/>
          <p:cNvSpPr txBox="1">
            <a:spLocks noChangeArrowheads="1"/>
          </p:cNvSpPr>
          <p:nvPr/>
        </p:nvSpPr>
        <p:spPr bwMode="auto">
          <a:xfrm>
            <a:off x="1828800" y="381001"/>
            <a:ext cx="46208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  </a:t>
            </a:r>
            <a:r>
              <a:rPr lang="en-US" altLang="en-US"/>
              <a:t>Tasks involved in sending a letter</a:t>
            </a:r>
            <a:endParaRPr lang="en-US" altLang="en-US" sz="2000" i="1"/>
          </a:p>
        </p:txBody>
      </p:sp>
      <p:sp>
        <p:nvSpPr>
          <p:cNvPr id="63488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348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700" y="1219201"/>
            <a:ext cx="5575300" cy="47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935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a:t>
            </a:r>
            <a:fld id="{46783719-6C86-4C2D-A46D-71D0866E0C36}" type="slidenum">
              <a:rPr lang="en-US" altLang="en-US"/>
              <a:pPr/>
              <a:t>7</a:t>
            </a:fld>
            <a:endParaRPr lang="en-US" altLang="en-US"/>
          </a:p>
        </p:txBody>
      </p:sp>
      <p:sp>
        <p:nvSpPr>
          <p:cNvPr id="677890" name="Rectangle 2"/>
          <p:cNvSpPr>
            <a:spLocks noChangeArrowheads="1"/>
          </p:cNvSpPr>
          <p:nvPr/>
        </p:nvSpPr>
        <p:spPr bwMode="auto">
          <a:xfrm>
            <a:off x="1524000" y="4064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77891" name="Text Box 3"/>
          <p:cNvSpPr txBox="1">
            <a:spLocks noChangeArrowheads="1"/>
          </p:cNvSpPr>
          <p:nvPr/>
        </p:nvSpPr>
        <p:spPr bwMode="auto">
          <a:xfrm>
            <a:off x="1752601" y="76201"/>
            <a:ext cx="41526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anose="02020603050405020304" pitchFamily="18" charset="0"/>
              </a:rPr>
              <a:t>2-2   THE OSI MODEL</a:t>
            </a:r>
          </a:p>
        </p:txBody>
      </p:sp>
      <p:sp>
        <p:nvSpPr>
          <p:cNvPr id="67789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77893" name="Rectangle 5"/>
          <p:cNvSpPr>
            <a:spLocks noChangeArrowheads="1"/>
          </p:cNvSpPr>
          <p:nvPr/>
        </p:nvSpPr>
        <p:spPr bwMode="auto">
          <a:xfrm>
            <a:off x="1600200" y="8509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Established in 1947, the International Standards Organization (</a:t>
            </a:r>
            <a:r>
              <a:rPr lang="en-US" altLang="en-US" sz="2800" i="1">
                <a:solidFill>
                  <a:schemeClr val="hlink"/>
                </a:solidFill>
                <a:effectLst>
                  <a:outerShdw blurRad="38100" dist="38100" dir="2700000" algn="tl">
                    <a:srgbClr val="C0C0C0"/>
                  </a:outerShdw>
                </a:effectLst>
              </a:rPr>
              <a:t>ISO</a:t>
            </a:r>
            <a:r>
              <a:rPr lang="en-US" altLang="en-US" sz="2800" i="1">
                <a:effectLst>
                  <a:outerShdw blurRad="38100" dist="38100" dir="2700000" algn="tl">
                    <a:srgbClr val="C0C0C0"/>
                  </a:outerShdw>
                </a:effectLst>
              </a:rPr>
              <a:t>) is a multinational body dedicated to worldwide agreement on international standards. An ISO standard that covers all aspects of network communications is the Open Systems Interconnection (</a:t>
            </a:r>
            <a:r>
              <a:rPr lang="en-US" altLang="en-US" sz="2800" i="1">
                <a:solidFill>
                  <a:schemeClr val="hlink"/>
                </a:solidFill>
                <a:effectLst>
                  <a:outerShdw blurRad="38100" dist="38100" dir="2700000" algn="tl">
                    <a:srgbClr val="C0C0C0"/>
                  </a:outerShdw>
                </a:effectLst>
              </a:rPr>
              <a:t>OSI</a:t>
            </a:r>
            <a:r>
              <a:rPr lang="en-US" altLang="en-US" sz="2800" i="1">
                <a:effectLst>
                  <a:outerShdw blurRad="38100" dist="38100" dir="2700000" algn="tl">
                    <a:srgbClr val="C0C0C0"/>
                  </a:outerShdw>
                </a:effectLst>
              </a:rPr>
              <a:t>) model. It was first introduced in the late 1970s. </a:t>
            </a:r>
          </a:p>
        </p:txBody>
      </p:sp>
      <p:sp>
        <p:nvSpPr>
          <p:cNvPr id="677894" name="Rectangle 6"/>
          <p:cNvSpPr>
            <a:spLocks noChangeArrowheads="1"/>
          </p:cNvSpPr>
          <p:nvPr/>
        </p:nvSpPr>
        <p:spPr bwMode="auto">
          <a:xfrm>
            <a:off x="1752600" y="4972051"/>
            <a:ext cx="571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fr-FR" altLang="en-US" sz="2400">
                <a:solidFill>
                  <a:srgbClr val="0033CC"/>
                </a:solidFill>
              </a:rPr>
              <a:t>Layered Architecture</a:t>
            </a:r>
            <a:br>
              <a:rPr lang="fr-FR" altLang="en-US" sz="2400">
                <a:solidFill>
                  <a:srgbClr val="0033CC"/>
                </a:solidFill>
              </a:rPr>
            </a:br>
            <a:r>
              <a:rPr lang="fr-FR" altLang="en-US" sz="2400">
                <a:solidFill>
                  <a:srgbClr val="0033CC"/>
                </a:solidFill>
              </a:rPr>
              <a:t>Peer-to-Peer Processes</a:t>
            </a:r>
          </a:p>
          <a:p>
            <a:pPr>
              <a:buClr>
                <a:schemeClr val="tx1"/>
              </a:buClr>
              <a:buSzPct val="117000"/>
              <a:buFont typeface="Wingdings" panose="05000000000000000000" pitchFamily="2" charset="2"/>
              <a:buNone/>
            </a:pPr>
            <a:r>
              <a:rPr lang="en-US" altLang="en-US" sz="2400">
                <a:solidFill>
                  <a:srgbClr val="0033CC"/>
                </a:solidFill>
              </a:rPr>
              <a:t>Encapsulation</a:t>
            </a:r>
          </a:p>
        </p:txBody>
      </p:sp>
      <p:sp>
        <p:nvSpPr>
          <p:cNvPr id="677895" name="Text Box 7"/>
          <p:cNvSpPr txBox="1">
            <a:spLocks noChangeArrowheads="1"/>
          </p:cNvSpPr>
          <p:nvPr/>
        </p:nvSpPr>
        <p:spPr bwMode="auto">
          <a:xfrm>
            <a:off x="1600200" y="4452938"/>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dirty="0">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314351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2.</a:t>
            </a:r>
            <a:fld id="{97C664FD-8BEF-4AAE-B0AF-374A6B8415B7}" type="slidenum">
              <a:rPr lang="en-US" altLang="en-US"/>
              <a:pPr/>
              <a:t>8</a:t>
            </a:fld>
            <a:endParaRPr lang="en-US" altLang="en-US"/>
          </a:p>
        </p:txBody>
      </p:sp>
      <p:sp>
        <p:nvSpPr>
          <p:cNvPr id="656386"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8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88"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8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9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9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9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6393" name="Line 9"/>
          <p:cNvSpPr>
            <a:spLocks noChangeShapeType="1"/>
          </p:cNvSpPr>
          <p:nvPr/>
        </p:nvSpPr>
        <p:spPr bwMode="auto">
          <a:xfrm>
            <a:off x="1981200" y="2819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394" name="Line 10"/>
          <p:cNvSpPr>
            <a:spLocks noChangeShapeType="1"/>
          </p:cNvSpPr>
          <p:nvPr/>
        </p:nvSpPr>
        <p:spPr bwMode="auto">
          <a:xfrm>
            <a:off x="1982788" y="3810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6395" name="Rectangle 11"/>
          <p:cNvSpPr>
            <a:spLocks noChangeArrowheads="1"/>
          </p:cNvSpPr>
          <p:nvPr/>
        </p:nvSpPr>
        <p:spPr bwMode="auto">
          <a:xfrm>
            <a:off x="2019300" y="29114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ISO is the organization.</a:t>
            </a:r>
            <a:br>
              <a:rPr lang="en-US" altLang="en-US" sz="2400"/>
            </a:br>
            <a:r>
              <a:rPr lang="en-US" altLang="en-US" sz="2400"/>
              <a:t>OSI is the model.</a:t>
            </a:r>
          </a:p>
        </p:txBody>
      </p:sp>
      <p:grpSp>
        <p:nvGrpSpPr>
          <p:cNvPr id="656401" name="Group 17"/>
          <p:cNvGrpSpPr>
            <a:grpSpLocks/>
          </p:cNvGrpSpPr>
          <p:nvPr/>
        </p:nvGrpSpPr>
        <p:grpSpPr bwMode="auto">
          <a:xfrm>
            <a:off x="1981200" y="2133600"/>
            <a:ext cx="1143000" cy="566738"/>
            <a:chOff x="1200" y="1248"/>
            <a:chExt cx="720" cy="357"/>
          </a:xfrm>
        </p:grpSpPr>
        <p:pic>
          <p:nvPicPr>
            <p:cNvPr id="65640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6403" name="Text Box 19"/>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extLst>
      <p:ext uri="{BB962C8B-B14F-4D97-AF65-F5344CB8AC3E}">
        <p14:creationId xmlns:p14="http://schemas.microsoft.com/office/powerpoint/2010/main" val="391356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a:t>
            </a:r>
            <a:fld id="{83A21ADD-CE6C-4C09-AB06-01D9BAAC6C5B}" type="slidenum">
              <a:rPr lang="en-US" altLang="en-US"/>
              <a:pPr/>
              <a:t>9</a:t>
            </a:fld>
            <a:endParaRPr lang="en-US" altLang="en-US"/>
          </a:p>
        </p:txBody>
      </p:sp>
      <p:sp>
        <p:nvSpPr>
          <p:cNvPr id="635906"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5907"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5908" name="Text Box 4"/>
          <p:cNvSpPr txBox="1">
            <a:spLocks noChangeArrowheads="1"/>
          </p:cNvSpPr>
          <p:nvPr/>
        </p:nvSpPr>
        <p:spPr bwMode="auto">
          <a:xfrm>
            <a:off x="1828801" y="457201"/>
            <a:ext cx="46065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2.2  </a:t>
            </a:r>
            <a:r>
              <a:rPr lang="en-US" altLang="en-US" sz="2000" i="1"/>
              <a:t>Seven layers of the OSI model</a:t>
            </a:r>
          </a:p>
        </p:txBody>
      </p:sp>
      <p:sp>
        <p:nvSpPr>
          <p:cNvPr id="63590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359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476" y="1427164"/>
            <a:ext cx="4251325"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2161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1009</Words>
  <Application>Microsoft Office PowerPoint</Application>
  <PresentationFormat>Widescreen</PresentationFormat>
  <Paragraphs>179</Paragraphs>
  <Slides>34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Tahoma</vt:lpstr>
      <vt:lpstr>Times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LNMIIT</cp:lastModifiedBy>
  <cp:revision>35</cp:revision>
  <dcterms:created xsi:type="dcterms:W3CDTF">2020-01-04T04:46:43Z</dcterms:created>
  <dcterms:modified xsi:type="dcterms:W3CDTF">2020-01-09T08:56:21Z</dcterms:modified>
</cp:coreProperties>
</file>