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 id="2147483700" r:id="rId5"/>
    <p:sldMasterId id="2147483713" r:id="rId6"/>
  </p:sldMasterIdLst>
  <p:notesMasterIdLst>
    <p:notesMasterId r:id="rId44"/>
  </p:notesMasterIdLst>
  <p:sldIdLst>
    <p:sldId id="256" r:id="rId7"/>
    <p:sldId id="257" r:id="rId8"/>
    <p:sldId id="258" r:id="rId9"/>
    <p:sldId id="259" r:id="rId10"/>
    <p:sldId id="260" r:id="rId11"/>
    <p:sldId id="261" r:id="rId12"/>
    <p:sldId id="292" r:id="rId13"/>
    <p:sldId id="262" r:id="rId14"/>
    <p:sldId id="263" r:id="rId15"/>
    <p:sldId id="264" r:id="rId16"/>
    <p:sldId id="265" r:id="rId17"/>
    <p:sldId id="266" r:id="rId18"/>
    <p:sldId id="267" r:id="rId19"/>
    <p:sldId id="268" r:id="rId20"/>
    <p:sldId id="269" r:id="rId21"/>
    <p:sldId id="270" r:id="rId22"/>
    <p:sldId id="271" r:id="rId23"/>
    <p:sldId id="293" r:id="rId24"/>
    <p:sldId id="272" r:id="rId25"/>
    <p:sldId id="273" r:id="rId26"/>
    <p:sldId id="282" r:id="rId27"/>
    <p:sldId id="283" r:id="rId28"/>
    <p:sldId id="284" r:id="rId29"/>
    <p:sldId id="274" r:id="rId30"/>
    <p:sldId id="285" r:id="rId31"/>
    <p:sldId id="286" r:id="rId32"/>
    <p:sldId id="275" r:id="rId33"/>
    <p:sldId id="276" r:id="rId34"/>
    <p:sldId id="287" r:id="rId35"/>
    <p:sldId id="288" r:id="rId36"/>
    <p:sldId id="289" r:id="rId37"/>
    <p:sldId id="277" r:id="rId38"/>
    <p:sldId id="290" r:id="rId39"/>
    <p:sldId id="291" r:id="rId40"/>
    <p:sldId id="278" r:id="rId41"/>
    <p:sldId id="279" r:id="rId42"/>
    <p:sldId id="28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5D534-233E-41AE-BE6E-8A7E89AE80DF}" type="datetimeFigureOut">
              <a:rPr lang="en-US" smtClean="0"/>
              <a:t>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ADF549-1914-4D46-AB9E-5B7ED7827D53}" type="slidenum">
              <a:rPr lang="en-US" smtClean="0"/>
              <a:t>‹#›</a:t>
            </a:fld>
            <a:endParaRPr lang="en-US"/>
          </a:p>
        </p:txBody>
      </p:sp>
    </p:spTree>
    <p:extLst>
      <p:ext uri="{BB962C8B-B14F-4D97-AF65-F5344CB8AC3E}">
        <p14:creationId xmlns:p14="http://schemas.microsoft.com/office/powerpoint/2010/main" val="747427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2D2A-59BF-4FF0-96E0-6B670C236B70}" type="slidenum">
              <a:rPr lang="en-US"/>
              <a:pPr/>
              <a:t>1</a:t>
            </a:fld>
            <a:endParaRPr lang="en-US"/>
          </a:p>
        </p:txBody>
      </p:sp>
      <p:sp>
        <p:nvSpPr>
          <p:cNvPr id="954370" name="Rectangle 2"/>
          <p:cNvSpPr>
            <a:spLocks noGrp="1" noRot="1" noChangeAspec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1161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BCBF7-5E0A-4415-9251-79787BFEB62E}" type="slidenum">
              <a:rPr lang="en-US">
                <a:solidFill>
                  <a:srgbClr val="000000"/>
                </a:solidFill>
              </a:rPr>
              <a:pPr/>
              <a:t>14</a:t>
            </a:fld>
            <a:endParaRPr lang="en-US">
              <a:solidFill>
                <a:srgbClr val="000000"/>
              </a:solidFill>
            </a:endParaRPr>
          </a:p>
        </p:txBody>
      </p:sp>
      <p:sp>
        <p:nvSpPr>
          <p:cNvPr id="922626" name="Rectangle 2"/>
          <p:cNvSpPr>
            <a:spLocks noGrp="1" noRot="1" noChangeAspec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345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9A675-728E-4D83-9861-317D92966035}" type="slidenum">
              <a:rPr lang="en-US">
                <a:solidFill>
                  <a:srgbClr val="000000"/>
                </a:solidFill>
              </a:rPr>
              <a:pPr/>
              <a:t>15</a:t>
            </a:fld>
            <a:endParaRPr lang="en-US">
              <a:solidFill>
                <a:srgbClr val="000000"/>
              </a:solidFill>
            </a:endParaRPr>
          </a:p>
        </p:txBody>
      </p:sp>
      <p:sp>
        <p:nvSpPr>
          <p:cNvPr id="923650" name="Rectangle 2"/>
          <p:cNvSpPr>
            <a:spLocks noGrp="1" noRot="1" noChangeAspect="1" noChangeArrowheads="1" noTextEdit="1"/>
          </p:cNvSpPr>
          <p:nvPr>
            <p:ph type="sldImg"/>
          </p:nvPr>
        </p:nvSpPr>
        <p:spPr>
          <a:ln/>
        </p:spPr>
      </p:sp>
      <p:sp>
        <p:nvSpPr>
          <p:cNvPr id="923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77266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EC44C4-A273-4870-8BB4-7808C09785CE}" type="slidenum">
              <a:rPr lang="en-US">
                <a:solidFill>
                  <a:srgbClr val="000000"/>
                </a:solidFill>
              </a:rPr>
              <a:pPr/>
              <a:t>16</a:t>
            </a:fld>
            <a:endParaRPr lang="en-US">
              <a:solidFill>
                <a:srgbClr val="000000"/>
              </a:solidFill>
            </a:endParaRPr>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9931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D11D4D-516B-4B7A-ACF7-1503F8816708}" type="slidenum">
              <a:rPr lang="en-US">
                <a:solidFill>
                  <a:srgbClr val="000000"/>
                </a:solidFill>
              </a:rPr>
              <a:pPr/>
              <a:t>17</a:t>
            </a:fld>
            <a:endParaRPr lang="en-US">
              <a:solidFill>
                <a:srgbClr val="000000"/>
              </a:solidFill>
            </a:endParaRPr>
          </a:p>
        </p:txBody>
      </p:sp>
      <p:sp>
        <p:nvSpPr>
          <p:cNvPr id="925698" name="Rectangle 2"/>
          <p:cNvSpPr>
            <a:spLocks noGrp="1" noRot="1" noChangeAspect="1" noChangeArrowheads="1" noTextEdit="1"/>
          </p:cNvSpPr>
          <p:nvPr>
            <p:ph type="sldImg"/>
          </p:nvPr>
        </p:nvSpPr>
        <p:spPr>
          <a:ln/>
        </p:spPr>
      </p:sp>
      <p:sp>
        <p:nvSpPr>
          <p:cNvPr id="925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4407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3CB7C0-D444-4A9E-901C-EB1EE266198F}" type="slidenum">
              <a:rPr lang="en-US">
                <a:solidFill>
                  <a:srgbClr val="000000"/>
                </a:solidFill>
              </a:rPr>
              <a:pPr/>
              <a:t>19</a:t>
            </a:fld>
            <a:endParaRPr lang="en-US">
              <a:solidFill>
                <a:srgbClr val="000000"/>
              </a:solidFill>
            </a:endParaRPr>
          </a:p>
        </p:txBody>
      </p:sp>
      <p:sp>
        <p:nvSpPr>
          <p:cNvPr id="926722" name="Rectangle 2"/>
          <p:cNvSpPr>
            <a:spLocks noGrp="1" noRot="1" noChangeAspect="1" noChangeArrowheads="1" noTextEdit="1"/>
          </p:cNvSpPr>
          <p:nvPr>
            <p:ph type="sldImg"/>
          </p:nvPr>
        </p:nvSpPr>
        <p:spPr>
          <a:ln/>
        </p:spPr>
      </p:sp>
      <p:sp>
        <p:nvSpPr>
          <p:cNvPr id="926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1486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19B718-F8C5-41C7-8587-ADFB8A9D4F81}" type="slidenum">
              <a:rPr lang="en-US">
                <a:solidFill>
                  <a:srgbClr val="000000"/>
                </a:solidFill>
              </a:rPr>
              <a:pPr/>
              <a:t>20</a:t>
            </a:fld>
            <a:endParaRPr lang="en-US">
              <a:solidFill>
                <a:srgbClr val="000000"/>
              </a:solidFill>
            </a:endParaRPr>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5530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796AB7-D37E-4ED4-80C6-BFC12F1423FF}" type="slidenum">
              <a:rPr lang="en-US">
                <a:solidFill>
                  <a:srgbClr val="000000"/>
                </a:solidFill>
              </a:rPr>
              <a:pPr/>
              <a:t>24</a:t>
            </a:fld>
            <a:endParaRPr lang="en-US">
              <a:solidFill>
                <a:srgbClr val="000000"/>
              </a:solidFill>
            </a:endParaRPr>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59365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375637-EEEF-4551-BA63-1B17E99D7BA6}" type="slidenum">
              <a:rPr lang="en-US">
                <a:solidFill>
                  <a:srgbClr val="000000"/>
                </a:solidFill>
              </a:rPr>
              <a:pPr/>
              <a:t>27</a:t>
            </a:fld>
            <a:endParaRPr lang="en-US">
              <a:solidFill>
                <a:srgbClr val="000000"/>
              </a:solidFill>
            </a:endParaRPr>
          </a:p>
        </p:txBody>
      </p:sp>
      <p:sp>
        <p:nvSpPr>
          <p:cNvPr id="930818" name="Rectangle 2"/>
          <p:cNvSpPr>
            <a:spLocks noGrp="1" noRot="1" noChangeAspec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2592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ECD322-0B06-4A49-BE80-1C9B8EC28127}" type="slidenum">
              <a:rPr lang="en-US">
                <a:solidFill>
                  <a:srgbClr val="000000"/>
                </a:solidFill>
              </a:rPr>
              <a:pPr/>
              <a:t>28</a:t>
            </a:fld>
            <a:endParaRPr lang="en-US">
              <a:solidFill>
                <a:srgbClr val="000000"/>
              </a:solidFill>
            </a:endParaRPr>
          </a:p>
        </p:txBody>
      </p:sp>
      <p:sp>
        <p:nvSpPr>
          <p:cNvPr id="931842" name="Rectangle 2"/>
          <p:cNvSpPr>
            <a:spLocks noGrp="1" noRot="1" noChangeAspec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88735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B4D466-0387-4CAA-8505-0A634261A194}" type="slidenum">
              <a:rPr lang="en-US">
                <a:solidFill>
                  <a:srgbClr val="000000"/>
                </a:solidFill>
              </a:rPr>
              <a:pPr/>
              <a:t>32</a:t>
            </a:fld>
            <a:endParaRPr lang="en-US">
              <a:solidFill>
                <a:srgbClr val="000000"/>
              </a:solidFill>
            </a:endParaRPr>
          </a:p>
        </p:txBody>
      </p:sp>
      <p:sp>
        <p:nvSpPr>
          <p:cNvPr id="932866" name="Rectangle 2"/>
          <p:cNvSpPr>
            <a:spLocks noGrp="1" noRot="1" noChangeAspect="1" noChangeArrowheads="1" noTextEdit="1"/>
          </p:cNvSpPr>
          <p:nvPr>
            <p:ph type="sldImg"/>
          </p:nvPr>
        </p:nvSpPr>
        <p:spPr>
          <a:ln/>
        </p:spPr>
      </p:sp>
      <p:sp>
        <p:nvSpPr>
          <p:cNvPr id="93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203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E93E79-A8C4-49DA-B556-DD829789B296}" type="slidenum">
              <a:rPr lang="en-US"/>
              <a:pPr/>
              <a:t>2</a:t>
            </a:fld>
            <a:endParaRPr lang="en-US"/>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5763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F1B660-2B11-4219-9066-5326CA2CF38E}" type="slidenum">
              <a:rPr lang="en-US">
                <a:solidFill>
                  <a:srgbClr val="000000"/>
                </a:solidFill>
              </a:rPr>
              <a:pPr/>
              <a:t>35</a:t>
            </a:fld>
            <a:endParaRPr lang="en-US">
              <a:solidFill>
                <a:srgbClr val="000000"/>
              </a:solidFill>
            </a:endParaRPr>
          </a:p>
        </p:txBody>
      </p:sp>
      <p:sp>
        <p:nvSpPr>
          <p:cNvPr id="933890" name="Rectangle 2"/>
          <p:cNvSpPr>
            <a:spLocks noGrp="1" noRot="1" noChangeAspec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607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E6F1C-BCEA-495B-9D77-273E78C47E5D}" type="slidenum">
              <a:rPr lang="en-US">
                <a:solidFill>
                  <a:srgbClr val="000000"/>
                </a:solidFill>
              </a:rPr>
              <a:pPr/>
              <a:t>36</a:t>
            </a:fld>
            <a:endParaRPr lang="en-US">
              <a:solidFill>
                <a:srgbClr val="000000"/>
              </a:solidFill>
            </a:endParaRPr>
          </a:p>
        </p:txBody>
      </p:sp>
      <p:sp>
        <p:nvSpPr>
          <p:cNvPr id="934914" name="Rectangle 2"/>
          <p:cNvSpPr>
            <a:spLocks noGrp="1" noRot="1" noChangeAspect="1" noChangeArrowheads="1" noTextEdit="1"/>
          </p:cNvSpPr>
          <p:nvPr>
            <p:ph type="sldImg"/>
          </p:nvPr>
        </p:nvSpPr>
        <p:spPr>
          <a:ln/>
        </p:spPr>
      </p:sp>
      <p:sp>
        <p:nvSpPr>
          <p:cNvPr id="93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9446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7019E4-052B-45C5-8832-449EF6D4A6BB}" type="slidenum">
              <a:rPr lang="en-US">
                <a:solidFill>
                  <a:srgbClr val="000000"/>
                </a:solidFill>
              </a:rPr>
              <a:pPr/>
              <a:t>37</a:t>
            </a:fld>
            <a:endParaRPr lang="en-US">
              <a:solidFill>
                <a:srgbClr val="000000"/>
              </a:solidFill>
            </a:endParaRPr>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8588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88402-03A9-44FC-9BD7-FF902E3F6DAD}" type="slidenum">
              <a:rPr lang="en-US"/>
              <a:pPr/>
              <a:t>3</a:t>
            </a:fld>
            <a:endParaRPr lang="en-US"/>
          </a:p>
        </p:txBody>
      </p:sp>
      <p:sp>
        <p:nvSpPr>
          <p:cNvPr id="908290" name="Rectangle 2"/>
          <p:cNvSpPr>
            <a:spLocks noGrp="1" noRot="1" noChangeAspect="1" noChangeArrowheads="1" noTextEdit="1"/>
          </p:cNvSpPr>
          <p:nvPr>
            <p:ph type="sldImg"/>
          </p:nvPr>
        </p:nvSpPr>
        <p:spPr>
          <a:ln/>
        </p:spPr>
      </p:sp>
      <p:sp>
        <p:nvSpPr>
          <p:cNvPr id="908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2422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CBDAE7-E321-4774-9A60-A1E048050707}" type="slidenum">
              <a:rPr lang="en-US"/>
              <a:pPr/>
              <a:t>4</a:t>
            </a:fld>
            <a:endParaRPr lang="en-US"/>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61264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89E774-7484-4086-AA26-DF97775A94D1}" type="slidenum">
              <a:rPr lang="en-US">
                <a:solidFill>
                  <a:srgbClr val="000000"/>
                </a:solidFill>
              </a:rPr>
              <a:pPr/>
              <a:t>5</a:t>
            </a:fld>
            <a:endParaRPr lang="en-US">
              <a:solidFill>
                <a:srgbClr val="000000"/>
              </a:solidFill>
            </a:endParaRPr>
          </a:p>
        </p:txBody>
      </p:sp>
      <p:sp>
        <p:nvSpPr>
          <p:cNvPr id="912386" name="Rectangle 2"/>
          <p:cNvSpPr>
            <a:spLocks noGrp="1" noRot="1" noChangeAspec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1868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9C99E-FACA-45FA-A86A-8CD3F6A40EAD}" type="slidenum">
              <a:rPr lang="en-US">
                <a:solidFill>
                  <a:srgbClr val="000000"/>
                </a:solidFill>
              </a:rPr>
              <a:pPr/>
              <a:t>6</a:t>
            </a:fld>
            <a:endParaRPr lang="en-US">
              <a:solidFill>
                <a:srgbClr val="000000"/>
              </a:solidFill>
            </a:endParaRPr>
          </a:p>
        </p:txBody>
      </p:sp>
      <p:sp>
        <p:nvSpPr>
          <p:cNvPr id="917506" name="Rectangle 2"/>
          <p:cNvSpPr>
            <a:spLocks noGrp="1" noRot="1" noChangeAspec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6675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16EDCD-88E4-4784-BC49-16947A0DC847}" type="slidenum">
              <a:rPr lang="en-US">
                <a:solidFill>
                  <a:srgbClr val="000000"/>
                </a:solidFill>
              </a:rPr>
              <a:pPr/>
              <a:t>8</a:t>
            </a:fld>
            <a:endParaRPr lang="en-US">
              <a:solidFill>
                <a:srgbClr val="000000"/>
              </a:solidFill>
            </a:endParaRPr>
          </a:p>
        </p:txBody>
      </p:sp>
      <p:sp>
        <p:nvSpPr>
          <p:cNvPr id="918530" name="Rectangle 2"/>
          <p:cNvSpPr>
            <a:spLocks noGrp="1" noRot="1" noChangeAspect="1" noChangeArrowheads="1" noTextEdit="1"/>
          </p:cNvSpPr>
          <p:nvPr>
            <p:ph type="sldImg"/>
          </p:nvPr>
        </p:nvSpPr>
        <p:spPr>
          <a:ln/>
        </p:spPr>
      </p:sp>
      <p:sp>
        <p:nvSpPr>
          <p:cNvPr id="918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7257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9462D-1413-4CA6-B46D-23A29FF284FF}" type="slidenum">
              <a:rPr lang="en-US">
                <a:solidFill>
                  <a:srgbClr val="000000"/>
                </a:solidFill>
              </a:rPr>
              <a:pPr/>
              <a:t>9</a:t>
            </a:fld>
            <a:endParaRPr lang="en-US">
              <a:solidFill>
                <a:srgbClr val="000000"/>
              </a:solidFill>
            </a:endParaRPr>
          </a:p>
        </p:txBody>
      </p:sp>
      <p:sp>
        <p:nvSpPr>
          <p:cNvPr id="919554" name="Rectangle 2"/>
          <p:cNvSpPr>
            <a:spLocks noGrp="1" noRot="1" noChangeAspec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71966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79576-48BC-403A-ADE2-2E47133E0144}" type="slidenum">
              <a:rPr lang="en-US">
                <a:solidFill>
                  <a:srgbClr val="000000"/>
                </a:solidFill>
              </a:rPr>
              <a:pPr/>
              <a:t>13</a:t>
            </a:fld>
            <a:endParaRPr lang="en-US">
              <a:solidFill>
                <a:srgbClr val="000000"/>
              </a:solidFill>
            </a:endParaRPr>
          </a:p>
        </p:txBody>
      </p:sp>
      <p:sp>
        <p:nvSpPr>
          <p:cNvPr id="921602" name="Rectangle 2"/>
          <p:cNvSpPr>
            <a:spLocks noGrp="1" noRot="1" noChangeAspec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5139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73E17F-C06D-4CDD-A112-E8F404CA6380}"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93221-3C56-4B9C-86D9-336DE9278A56}" type="slidenum">
              <a:rPr lang="en-US" smtClean="0"/>
              <a:t>‹#›</a:t>
            </a:fld>
            <a:endParaRPr lang="en-US"/>
          </a:p>
        </p:txBody>
      </p:sp>
    </p:spTree>
    <p:extLst>
      <p:ext uri="{BB962C8B-B14F-4D97-AF65-F5344CB8AC3E}">
        <p14:creationId xmlns:p14="http://schemas.microsoft.com/office/powerpoint/2010/main" val="2527806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3E17F-C06D-4CDD-A112-E8F404CA6380}"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93221-3C56-4B9C-86D9-336DE9278A56}" type="slidenum">
              <a:rPr lang="en-US" smtClean="0"/>
              <a:t>‹#›</a:t>
            </a:fld>
            <a:endParaRPr lang="en-US"/>
          </a:p>
        </p:txBody>
      </p:sp>
    </p:spTree>
    <p:extLst>
      <p:ext uri="{BB962C8B-B14F-4D97-AF65-F5344CB8AC3E}">
        <p14:creationId xmlns:p14="http://schemas.microsoft.com/office/powerpoint/2010/main" val="3010698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3E17F-C06D-4CDD-A112-E8F404CA6380}"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93221-3C56-4B9C-86D9-336DE9278A56}" type="slidenum">
              <a:rPr lang="en-US" smtClean="0"/>
              <a:t>‹#›</a:t>
            </a:fld>
            <a:endParaRPr lang="en-US"/>
          </a:p>
        </p:txBody>
      </p:sp>
    </p:spTree>
    <p:extLst>
      <p:ext uri="{BB962C8B-B14F-4D97-AF65-F5344CB8AC3E}">
        <p14:creationId xmlns:p14="http://schemas.microsoft.com/office/powerpoint/2010/main" val="2353403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2540000" cy="457200"/>
          </a:xfrm>
        </p:spPr>
        <p:txBody>
          <a:bodyPr/>
          <a:lstStyle>
            <a:lvl1pPr>
              <a:defRPr/>
            </a:lvl1pPr>
          </a:lstStyle>
          <a:p>
            <a:r>
              <a:rPr lang="en-US"/>
              <a:t>8.</a:t>
            </a:r>
            <a:fld id="{A511462D-8D26-4EDF-AC94-6F08746ADDD9}" type="slidenum">
              <a:rPr lang="en-US"/>
              <a:pPr/>
              <a:t>‹#›</a:t>
            </a:fld>
            <a:endParaRPr lang="en-US"/>
          </a:p>
        </p:txBody>
      </p:sp>
    </p:spTree>
    <p:extLst>
      <p:ext uri="{BB962C8B-B14F-4D97-AF65-F5344CB8AC3E}">
        <p14:creationId xmlns:p14="http://schemas.microsoft.com/office/powerpoint/2010/main" val="2681176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1" y="2438401"/>
            <a:ext cx="12012084"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grpSp>
      <p:sp>
        <p:nvSpPr>
          <p:cNvPr id="210956" name="Rectangle 12"/>
          <p:cNvSpPr>
            <a:spLocks noGrp="1" noChangeArrowheads="1"/>
          </p:cNvSpPr>
          <p:nvPr>
            <p:ph type="ctrTitle"/>
          </p:nvPr>
        </p:nvSpPr>
        <p:spPr bwMode="auto">
          <a:xfrm>
            <a:off x="1320800" y="1676400"/>
            <a:ext cx="103632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13208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endParaRPr lang="en-US">
              <a:solidFill>
                <a:srgbClr val="1C1C1C"/>
              </a:solidFill>
            </a:endParaRPr>
          </a:p>
        </p:txBody>
      </p:sp>
      <p:sp>
        <p:nvSpPr>
          <p:cNvPr id="210959" name="Rectangle 15"/>
          <p:cNvSpPr>
            <a:spLocks noGrp="1" noChangeArrowheads="1"/>
          </p:cNvSpPr>
          <p:nvPr>
            <p:ph type="ftr" sz="quarter" idx="3"/>
          </p:nvPr>
        </p:nvSpPr>
        <p:spPr bwMode="auto">
          <a:xfrm>
            <a:off x="45720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a:solidFill>
                <a:srgbClr val="1C1C1C"/>
              </a:solidFill>
            </a:endParaRPr>
          </a:p>
        </p:txBody>
      </p:sp>
      <p:sp>
        <p:nvSpPr>
          <p:cNvPr id="210960" name="Rectangle 16"/>
          <p:cNvSpPr>
            <a:spLocks noGrp="1" noChangeArrowheads="1"/>
          </p:cNvSpPr>
          <p:nvPr>
            <p:ph type="sldNum" sz="quarter" idx="4"/>
          </p:nvPr>
        </p:nvSpPr>
        <p:spPr>
          <a:xfrm>
            <a:off x="9144000" y="6248400"/>
            <a:ext cx="2540000" cy="457200"/>
          </a:xfrm>
        </p:spPr>
        <p:txBody>
          <a:bodyPr/>
          <a:lstStyle>
            <a:lvl1pPr algn="r">
              <a:defRPr sz="1400" b="0">
                <a:latin typeface="+mn-lt"/>
              </a:defRPr>
            </a:lvl1pPr>
          </a:lstStyle>
          <a:p>
            <a:fld id="{8D3A67B2-A40E-439A-9D7A-BDBC7325B561}" type="slidenum">
              <a:rPr lang="en-US">
                <a:solidFill>
                  <a:srgbClr val="1C1C1C"/>
                </a:solidFill>
              </a:rPr>
              <a:pPr/>
              <a:t>‹#›</a:t>
            </a:fld>
            <a:endParaRPr lang="en-US">
              <a:solidFill>
                <a:srgbClr val="1C1C1C"/>
              </a:solidFill>
            </a:endParaRPr>
          </a:p>
        </p:txBody>
      </p:sp>
      <p:sp>
        <p:nvSpPr>
          <p:cNvPr id="210961" name="Text Box 17"/>
          <p:cNvSpPr txBox="1">
            <a:spLocks noChangeArrowheads="1"/>
          </p:cNvSpPr>
          <p:nvPr userDrawn="1"/>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1400">
                <a:solidFill>
                  <a:srgbClr val="000000"/>
                </a:solidFill>
                <a:latin typeface="McGrawHill-Italic" pitchFamily="2" charset="0"/>
              </a:rPr>
              <a:t>McGraw-Hill</a:t>
            </a:r>
            <a:endParaRPr lang="en-US" altLang="en-US" sz="2400">
              <a:solidFill>
                <a:srgbClr val="000000"/>
              </a:solidFill>
              <a:latin typeface="Times New Roman" panose="02020603050405020304" pitchFamily="18" charset="0"/>
            </a:endParaRPr>
          </a:p>
        </p:txBody>
      </p:sp>
      <p:sp>
        <p:nvSpPr>
          <p:cNvPr id="210962" name="Text Box 18"/>
          <p:cNvSpPr txBox="1">
            <a:spLocks noChangeArrowheads="1"/>
          </p:cNvSpPr>
          <p:nvPr userDrawn="1"/>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buFontTx/>
              <a:buChar char="©"/>
            </a:pPr>
            <a:r>
              <a:rPr lang="en-US" altLang="en-US" sz="1400">
                <a:solidFill>
                  <a:srgbClr val="000000"/>
                </a:solidFill>
                <a:latin typeface="McGrawHill-Italic" pitchFamily="2" charset="0"/>
              </a:rPr>
              <a:t>The McGraw-Hill Companies, Inc., 2000</a:t>
            </a:r>
            <a:endParaRPr lang="en-US" altLang="en-US" sz="2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38472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C904B59E-8BD9-49DB-B929-97067244528E}"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307062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B44B7A53-CA64-4A2A-8AF5-EB535ECE673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805319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AD495CD0-7845-41B4-A32A-BF45CF636D9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532234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solidFill>
                  <a:srgbClr val="1C1C1C"/>
                </a:solidFill>
              </a:rPr>
              <a:t>8.</a:t>
            </a:r>
            <a:fld id="{A1B2AA38-8272-4C51-9A61-8AA55ABC99A6}"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54201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solidFill>
                  <a:srgbClr val="1C1C1C"/>
                </a:solidFill>
              </a:rPr>
              <a:t>8.</a:t>
            </a:r>
            <a:fld id="{26310CBE-2D3C-4927-A246-A0443243E7A5}"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2166216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8.</a:t>
            </a:r>
            <a:fld id="{8FBB054B-38A2-453D-94F4-7E0B12B83F1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6786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3E17F-C06D-4CDD-A112-E8F404CA6380}"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93221-3C56-4B9C-86D9-336DE9278A56}" type="slidenum">
              <a:rPr lang="en-US" smtClean="0"/>
              <a:t>‹#›</a:t>
            </a:fld>
            <a:endParaRPr lang="en-US"/>
          </a:p>
        </p:txBody>
      </p:sp>
    </p:spTree>
    <p:extLst>
      <p:ext uri="{BB962C8B-B14F-4D97-AF65-F5344CB8AC3E}">
        <p14:creationId xmlns:p14="http://schemas.microsoft.com/office/powerpoint/2010/main" val="1946910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ACB2FFC6-006C-4B78-ADED-F7CBAB2C600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5908710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12FFE50D-1147-4097-ACB5-8789C69F947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137135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DD38BF8F-CA29-4FB4-A285-BE6E5FBF092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3025536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13DF5E14-3747-46CB-987B-080753EAD87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56850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2540000" cy="457200"/>
          </a:xfrm>
        </p:spPr>
        <p:txBody>
          <a:bodyPr/>
          <a:lstStyle>
            <a:lvl1pPr>
              <a:defRPr/>
            </a:lvl1pPr>
          </a:lstStyle>
          <a:p>
            <a:r>
              <a:rPr lang="en-US">
                <a:solidFill>
                  <a:srgbClr val="1C1C1C"/>
                </a:solidFill>
              </a:rPr>
              <a:t>8.</a:t>
            </a:r>
            <a:fld id="{A511462D-8D26-4EDF-AC94-6F08746ADDD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9333510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1" y="2438401"/>
            <a:ext cx="12012084"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grpSp>
      <p:sp>
        <p:nvSpPr>
          <p:cNvPr id="210956" name="Rectangle 12"/>
          <p:cNvSpPr>
            <a:spLocks noGrp="1" noChangeArrowheads="1"/>
          </p:cNvSpPr>
          <p:nvPr>
            <p:ph type="ctrTitle"/>
          </p:nvPr>
        </p:nvSpPr>
        <p:spPr bwMode="auto">
          <a:xfrm>
            <a:off x="1320800" y="1676400"/>
            <a:ext cx="103632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13208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endParaRPr lang="en-US">
              <a:solidFill>
                <a:srgbClr val="1C1C1C"/>
              </a:solidFill>
            </a:endParaRPr>
          </a:p>
        </p:txBody>
      </p:sp>
      <p:sp>
        <p:nvSpPr>
          <p:cNvPr id="210959" name="Rectangle 15"/>
          <p:cNvSpPr>
            <a:spLocks noGrp="1" noChangeArrowheads="1"/>
          </p:cNvSpPr>
          <p:nvPr>
            <p:ph type="ftr" sz="quarter" idx="3"/>
          </p:nvPr>
        </p:nvSpPr>
        <p:spPr bwMode="auto">
          <a:xfrm>
            <a:off x="45720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a:solidFill>
                <a:srgbClr val="1C1C1C"/>
              </a:solidFill>
            </a:endParaRPr>
          </a:p>
        </p:txBody>
      </p:sp>
      <p:sp>
        <p:nvSpPr>
          <p:cNvPr id="210960" name="Rectangle 16"/>
          <p:cNvSpPr>
            <a:spLocks noGrp="1" noChangeArrowheads="1"/>
          </p:cNvSpPr>
          <p:nvPr>
            <p:ph type="sldNum" sz="quarter" idx="4"/>
          </p:nvPr>
        </p:nvSpPr>
        <p:spPr>
          <a:xfrm>
            <a:off x="9144000" y="6248400"/>
            <a:ext cx="2540000" cy="457200"/>
          </a:xfrm>
        </p:spPr>
        <p:txBody>
          <a:bodyPr/>
          <a:lstStyle>
            <a:lvl1pPr algn="r">
              <a:defRPr sz="1400" b="0">
                <a:latin typeface="+mn-lt"/>
              </a:defRPr>
            </a:lvl1pPr>
          </a:lstStyle>
          <a:p>
            <a:fld id="{8D3A67B2-A40E-439A-9D7A-BDBC7325B561}" type="slidenum">
              <a:rPr lang="en-US">
                <a:solidFill>
                  <a:srgbClr val="1C1C1C"/>
                </a:solidFill>
              </a:rPr>
              <a:pPr/>
              <a:t>‹#›</a:t>
            </a:fld>
            <a:endParaRPr lang="en-US">
              <a:solidFill>
                <a:srgbClr val="1C1C1C"/>
              </a:solidFill>
            </a:endParaRPr>
          </a:p>
        </p:txBody>
      </p:sp>
      <p:sp>
        <p:nvSpPr>
          <p:cNvPr id="210961" name="Text Box 17"/>
          <p:cNvSpPr txBox="1">
            <a:spLocks noChangeArrowheads="1"/>
          </p:cNvSpPr>
          <p:nvPr userDrawn="1"/>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1400">
                <a:solidFill>
                  <a:srgbClr val="000000"/>
                </a:solidFill>
                <a:latin typeface="McGrawHill-Italic" pitchFamily="2" charset="0"/>
              </a:rPr>
              <a:t>McGraw-Hill</a:t>
            </a:r>
            <a:endParaRPr lang="en-US" altLang="en-US" sz="2400">
              <a:solidFill>
                <a:srgbClr val="000000"/>
              </a:solidFill>
              <a:latin typeface="Times New Roman" panose="02020603050405020304" pitchFamily="18" charset="0"/>
            </a:endParaRPr>
          </a:p>
        </p:txBody>
      </p:sp>
      <p:sp>
        <p:nvSpPr>
          <p:cNvPr id="210962" name="Text Box 18"/>
          <p:cNvSpPr txBox="1">
            <a:spLocks noChangeArrowheads="1"/>
          </p:cNvSpPr>
          <p:nvPr userDrawn="1"/>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buFontTx/>
              <a:buChar char="©"/>
            </a:pPr>
            <a:r>
              <a:rPr lang="en-US" altLang="en-US" sz="1400">
                <a:solidFill>
                  <a:srgbClr val="000000"/>
                </a:solidFill>
                <a:latin typeface="McGrawHill-Italic" pitchFamily="2" charset="0"/>
              </a:rPr>
              <a:t>The McGraw-Hill Companies, Inc., 2000</a:t>
            </a:r>
            <a:endParaRPr lang="en-US" altLang="en-US" sz="2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351377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C904B59E-8BD9-49DB-B929-97067244528E}"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91718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B44B7A53-CA64-4A2A-8AF5-EB535ECE673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0263330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AD495CD0-7845-41B4-A32A-BF45CF636D9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6072713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solidFill>
                  <a:srgbClr val="1C1C1C"/>
                </a:solidFill>
              </a:rPr>
              <a:t>8.</a:t>
            </a:r>
            <a:fld id="{A1B2AA38-8272-4C51-9A61-8AA55ABC99A6}"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7398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73E17F-C06D-4CDD-A112-E8F404CA6380}"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93221-3C56-4B9C-86D9-336DE9278A56}" type="slidenum">
              <a:rPr lang="en-US" smtClean="0"/>
              <a:t>‹#›</a:t>
            </a:fld>
            <a:endParaRPr lang="en-US"/>
          </a:p>
        </p:txBody>
      </p:sp>
    </p:spTree>
    <p:extLst>
      <p:ext uri="{BB962C8B-B14F-4D97-AF65-F5344CB8AC3E}">
        <p14:creationId xmlns:p14="http://schemas.microsoft.com/office/powerpoint/2010/main" val="40637874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solidFill>
                  <a:srgbClr val="1C1C1C"/>
                </a:solidFill>
              </a:rPr>
              <a:t>8.</a:t>
            </a:r>
            <a:fld id="{26310CBE-2D3C-4927-A246-A0443243E7A5}"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0990382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8.</a:t>
            </a:r>
            <a:fld id="{8FBB054B-38A2-453D-94F4-7E0B12B83F1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2347108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ACB2FFC6-006C-4B78-ADED-F7CBAB2C600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4191559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12FFE50D-1147-4097-ACB5-8789C69F947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2190747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DD38BF8F-CA29-4FB4-A285-BE6E5FBF092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019838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13DF5E14-3747-46CB-987B-080753EAD87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1581349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2540000" cy="457200"/>
          </a:xfrm>
        </p:spPr>
        <p:txBody>
          <a:bodyPr/>
          <a:lstStyle>
            <a:lvl1pPr>
              <a:defRPr/>
            </a:lvl1pPr>
          </a:lstStyle>
          <a:p>
            <a:r>
              <a:rPr lang="en-US">
                <a:solidFill>
                  <a:srgbClr val="1C1C1C"/>
                </a:solidFill>
              </a:rPr>
              <a:t>8.</a:t>
            </a:r>
            <a:fld id="{A511462D-8D26-4EDF-AC94-6F08746ADDD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0479768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1" y="2438401"/>
            <a:ext cx="12012084"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grpSp>
      <p:sp>
        <p:nvSpPr>
          <p:cNvPr id="210956" name="Rectangle 12"/>
          <p:cNvSpPr>
            <a:spLocks noGrp="1" noChangeArrowheads="1"/>
          </p:cNvSpPr>
          <p:nvPr>
            <p:ph type="ctrTitle"/>
          </p:nvPr>
        </p:nvSpPr>
        <p:spPr bwMode="auto">
          <a:xfrm>
            <a:off x="1320800" y="1676400"/>
            <a:ext cx="103632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13208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endParaRPr lang="en-US">
              <a:solidFill>
                <a:srgbClr val="1C1C1C"/>
              </a:solidFill>
            </a:endParaRPr>
          </a:p>
        </p:txBody>
      </p:sp>
      <p:sp>
        <p:nvSpPr>
          <p:cNvPr id="210959" name="Rectangle 15"/>
          <p:cNvSpPr>
            <a:spLocks noGrp="1" noChangeArrowheads="1"/>
          </p:cNvSpPr>
          <p:nvPr>
            <p:ph type="ftr" sz="quarter" idx="3"/>
          </p:nvPr>
        </p:nvSpPr>
        <p:spPr bwMode="auto">
          <a:xfrm>
            <a:off x="45720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a:solidFill>
                <a:srgbClr val="1C1C1C"/>
              </a:solidFill>
            </a:endParaRPr>
          </a:p>
        </p:txBody>
      </p:sp>
      <p:sp>
        <p:nvSpPr>
          <p:cNvPr id="210960" name="Rectangle 16"/>
          <p:cNvSpPr>
            <a:spLocks noGrp="1" noChangeArrowheads="1"/>
          </p:cNvSpPr>
          <p:nvPr>
            <p:ph type="sldNum" sz="quarter" idx="4"/>
          </p:nvPr>
        </p:nvSpPr>
        <p:spPr>
          <a:xfrm>
            <a:off x="9144000" y="6248400"/>
            <a:ext cx="2540000" cy="457200"/>
          </a:xfrm>
        </p:spPr>
        <p:txBody>
          <a:bodyPr/>
          <a:lstStyle>
            <a:lvl1pPr algn="r">
              <a:defRPr sz="1400" b="0">
                <a:latin typeface="+mn-lt"/>
              </a:defRPr>
            </a:lvl1pPr>
          </a:lstStyle>
          <a:p>
            <a:fld id="{8D3A67B2-A40E-439A-9D7A-BDBC7325B561}" type="slidenum">
              <a:rPr lang="en-US">
                <a:solidFill>
                  <a:srgbClr val="1C1C1C"/>
                </a:solidFill>
              </a:rPr>
              <a:pPr/>
              <a:t>‹#›</a:t>
            </a:fld>
            <a:endParaRPr lang="en-US">
              <a:solidFill>
                <a:srgbClr val="1C1C1C"/>
              </a:solidFill>
            </a:endParaRPr>
          </a:p>
        </p:txBody>
      </p:sp>
      <p:sp>
        <p:nvSpPr>
          <p:cNvPr id="210961" name="Text Box 17"/>
          <p:cNvSpPr txBox="1">
            <a:spLocks noChangeArrowheads="1"/>
          </p:cNvSpPr>
          <p:nvPr userDrawn="1"/>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1400">
                <a:solidFill>
                  <a:srgbClr val="000000"/>
                </a:solidFill>
                <a:latin typeface="McGrawHill-Italic" pitchFamily="2" charset="0"/>
              </a:rPr>
              <a:t>McGraw-Hill</a:t>
            </a:r>
            <a:endParaRPr lang="en-US" altLang="en-US" sz="2400">
              <a:solidFill>
                <a:srgbClr val="000000"/>
              </a:solidFill>
              <a:latin typeface="Times New Roman" panose="02020603050405020304" pitchFamily="18" charset="0"/>
            </a:endParaRPr>
          </a:p>
        </p:txBody>
      </p:sp>
      <p:sp>
        <p:nvSpPr>
          <p:cNvPr id="210962" name="Text Box 18"/>
          <p:cNvSpPr txBox="1">
            <a:spLocks noChangeArrowheads="1"/>
          </p:cNvSpPr>
          <p:nvPr userDrawn="1"/>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buFontTx/>
              <a:buChar char="©"/>
            </a:pPr>
            <a:r>
              <a:rPr lang="en-US" altLang="en-US" sz="1400">
                <a:solidFill>
                  <a:srgbClr val="000000"/>
                </a:solidFill>
                <a:latin typeface="McGrawHill-Italic" pitchFamily="2" charset="0"/>
              </a:rPr>
              <a:t>The McGraw-Hill Companies, Inc., 2000</a:t>
            </a:r>
            <a:endParaRPr lang="en-US" altLang="en-US" sz="2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479304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C904B59E-8BD9-49DB-B929-97067244528E}"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6883562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B44B7A53-CA64-4A2A-8AF5-EB535ECE673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33920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73E17F-C06D-4CDD-A112-E8F404CA6380}"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93221-3C56-4B9C-86D9-336DE9278A56}" type="slidenum">
              <a:rPr lang="en-US" smtClean="0"/>
              <a:t>‹#›</a:t>
            </a:fld>
            <a:endParaRPr lang="en-US"/>
          </a:p>
        </p:txBody>
      </p:sp>
    </p:spTree>
    <p:extLst>
      <p:ext uri="{BB962C8B-B14F-4D97-AF65-F5344CB8AC3E}">
        <p14:creationId xmlns:p14="http://schemas.microsoft.com/office/powerpoint/2010/main" val="26014477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AD495CD0-7845-41B4-A32A-BF45CF636D9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5428436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solidFill>
                  <a:srgbClr val="1C1C1C"/>
                </a:solidFill>
              </a:rPr>
              <a:t>8.</a:t>
            </a:r>
            <a:fld id="{A1B2AA38-8272-4C51-9A61-8AA55ABC99A6}"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8935468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solidFill>
                  <a:srgbClr val="1C1C1C"/>
                </a:solidFill>
              </a:rPr>
              <a:t>8.</a:t>
            </a:r>
            <a:fld id="{26310CBE-2D3C-4927-A246-A0443243E7A5}"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059432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8.</a:t>
            </a:r>
            <a:fld id="{8FBB054B-38A2-453D-94F4-7E0B12B83F1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9206274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ACB2FFC6-006C-4B78-ADED-F7CBAB2C600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2163864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12FFE50D-1147-4097-ACB5-8789C69F947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5260644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DD38BF8F-CA29-4FB4-A285-BE6E5FBF092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9932875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13DF5E14-3747-46CB-987B-080753EAD87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9116886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2540000" cy="457200"/>
          </a:xfrm>
        </p:spPr>
        <p:txBody>
          <a:bodyPr/>
          <a:lstStyle>
            <a:lvl1pPr>
              <a:defRPr/>
            </a:lvl1pPr>
          </a:lstStyle>
          <a:p>
            <a:r>
              <a:rPr lang="en-US">
                <a:solidFill>
                  <a:srgbClr val="1C1C1C"/>
                </a:solidFill>
              </a:rPr>
              <a:t>8.</a:t>
            </a:r>
            <a:fld id="{A511462D-8D26-4EDF-AC94-6F08746ADDD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3418449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1" y="2438401"/>
            <a:ext cx="12012084"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grpSp>
      <p:sp>
        <p:nvSpPr>
          <p:cNvPr id="210956" name="Rectangle 12"/>
          <p:cNvSpPr>
            <a:spLocks noGrp="1" noChangeArrowheads="1"/>
          </p:cNvSpPr>
          <p:nvPr>
            <p:ph type="ctrTitle"/>
          </p:nvPr>
        </p:nvSpPr>
        <p:spPr bwMode="auto">
          <a:xfrm>
            <a:off x="1320800" y="1676400"/>
            <a:ext cx="103632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13208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endParaRPr lang="en-US">
              <a:solidFill>
                <a:srgbClr val="1C1C1C"/>
              </a:solidFill>
            </a:endParaRPr>
          </a:p>
        </p:txBody>
      </p:sp>
      <p:sp>
        <p:nvSpPr>
          <p:cNvPr id="210959" name="Rectangle 15"/>
          <p:cNvSpPr>
            <a:spLocks noGrp="1" noChangeArrowheads="1"/>
          </p:cNvSpPr>
          <p:nvPr>
            <p:ph type="ftr" sz="quarter" idx="3"/>
          </p:nvPr>
        </p:nvSpPr>
        <p:spPr bwMode="auto">
          <a:xfrm>
            <a:off x="45720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a:solidFill>
                <a:srgbClr val="1C1C1C"/>
              </a:solidFill>
            </a:endParaRPr>
          </a:p>
        </p:txBody>
      </p:sp>
      <p:sp>
        <p:nvSpPr>
          <p:cNvPr id="210960" name="Rectangle 16"/>
          <p:cNvSpPr>
            <a:spLocks noGrp="1" noChangeArrowheads="1"/>
          </p:cNvSpPr>
          <p:nvPr>
            <p:ph type="sldNum" sz="quarter" idx="4"/>
          </p:nvPr>
        </p:nvSpPr>
        <p:spPr>
          <a:xfrm>
            <a:off x="9144000" y="6248400"/>
            <a:ext cx="2540000" cy="457200"/>
          </a:xfrm>
        </p:spPr>
        <p:txBody>
          <a:bodyPr/>
          <a:lstStyle>
            <a:lvl1pPr algn="r">
              <a:defRPr sz="1400" b="0">
                <a:latin typeface="+mn-lt"/>
              </a:defRPr>
            </a:lvl1pPr>
          </a:lstStyle>
          <a:p>
            <a:fld id="{8D3A67B2-A40E-439A-9D7A-BDBC7325B561}" type="slidenum">
              <a:rPr lang="en-US">
                <a:solidFill>
                  <a:srgbClr val="1C1C1C"/>
                </a:solidFill>
              </a:rPr>
              <a:pPr/>
              <a:t>‹#›</a:t>
            </a:fld>
            <a:endParaRPr lang="en-US">
              <a:solidFill>
                <a:srgbClr val="1C1C1C"/>
              </a:solidFill>
            </a:endParaRPr>
          </a:p>
        </p:txBody>
      </p:sp>
      <p:sp>
        <p:nvSpPr>
          <p:cNvPr id="210961" name="Text Box 17"/>
          <p:cNvSpPr txBox="1">
            <a:spLocks noChangeArrowheads="1"/>
          </p:cNvSpPr>
          <p:nvPr userDrawn="1"/>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1400">
                <a:solidFill>
                  <a:srgbClr val="000000"/>
                </a:solidFill>
                <a:latin typeface="McGrawHill-Italic" pitchFamily="2" charset="0"/>
              </a:rPr>
              <a:t>McGraw-Hill</a:t>
            </a:r>
            <a:endParaRPr lang="en-US" altLang="en-US" sz="2400">
              <a:solidFill>
                <a:srgbClr val="000000"/>
              </a:solidFill>
              <a:latin typeface="Times New Roman" panose="02020603050405020304" pitchFamily="18" charset="0"/>
            </a:endParaRPr>
          </a:p>
        </p:txBody>
      </p:sp>
      <p:sp>
        <p:nvSpPr>
          <p:cNvPr id="210962" name="Text Box 18"/>
          <p:cNvSpPr txBox="1">
            <a:spLocks noChangeArrowheads="1"/>
          </p:cNvSpPr>
          <p:nvPr userDrawn="1"/>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buFontTx/>
              <a:buChar char="©"/>
            </a:pPr>
            <a:r>
              <a:rPr lang="en-US" altLang="en-US" sz="1400">
                <a:solidFill>
                  <a:srgbClr val="000000"/>
                </a:solidFill>
                <a:latin typeface="McGrawHill-Italic" pitchFamily="2" charset="0"/>
              </a:rPr>
              <a:t>The McGraw-Hill Companies, Inc., 2000</a:t>
            </a:r>
            <a:endParaRPr lang="en-US" altLang="en-US" sz="2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9832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73E17F-C06D-4CDD-A112-E8F404CA6380}" type="datetimeFigureOut">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93221-3C56-4B9C-86D9-336DE9278A56}" type="slidenum">
              <a:rPr lang="en-US" smtClean="0"/>
              <a:t>‹#›</a:t>
            </a:fld>
            <a:endParaRPr lang="en-US"/>
          </a:p>
        </p:txBody>
      </p:sp>
    </p:spTree>
    <p:extLst>
      <p:ext uri="{BB962C8B-B14F-4D97-AF65-F5344CB8AC3E}">
        <p14:creationId xmlns:p14="http://schemas.microsoft.com/office/powerpoint/2010/main" val="23322476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C904B59E-8BD9-49DB-B929-97067244528E}"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0923768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B44B7A53-CA64-4A2A-8AF5-EB535ECE673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1817245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AD495CD0-7845-41B4-A32A-BF45CF636D9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356721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solidFill>
                  <a:srgbClr val="1C1C1C"/>
                </a:solidFill>
              </a:rPr>
              <a:t>8.</a:t>
            </a:r>
            <a:fld id="{A1B2AA38-8272-4C51-9A61-8AA55ABC99A6}"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3626983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solidFill>
                  <a:srgbClr val="1C1C1C"/>
                </a:solidFill>
              </a:rPr>
              <a:t>8.</a:t>
            </a:r>
            <a:fld id="{26310CBE-2D3C-4927-A246-A0443243E7A5}"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7745186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8.</a:t>
            </a:r>
            <a:fld id="{8FBB054B-38A2-453D-94F4-7E0B12B83F1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5859458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ACB2FFC6-006C-4B78-ADED-F7CBAB2C600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8177886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12FFE50D-1147-4097-ACB5-8789C69F947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903446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DD38BF8F-CA29-4FB4-A285-BE6E5FBF092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1060970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13DF5E14-3747-46CB-987B-080753EAD87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830869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73E17F-C06D-4CDD-A112-E8F404CA6380}"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93221-3C56-4B9C-86D9-336DE9278A56}" type="slidenum">
              <a:rPr lang="en-US" smtClean="0"/>
              <a:t>‹#›</a:t>
            </a:fld>
            <a:endParaRPr lang="en-US"/>
          </a:p>
        </p:txBody>
      </p:sp>
    </p:spTree>
    <p:extLst>
      <p:ext uri="{BB962C8B-B14F-4D97-AF65-F5344CB8AC3E}">
        <p14:creationId xmlns:p14="http://schemas.microsoft.com/office/powerpoint/2010/main" val="6175139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2540000" cy="457200"/>
          </a:xfrm>
        </p:spPr>
        <p:txBody>
          <a:bodyPr/>
          <a:lstStyle>
            <a:lvl1pPr>
              <a:defRPr/>
            </a:lvl1pPr>
          </a:lstStyle>
          <a:p>
            <a:r>
              <a:rPr lang="en-US">
                <a:solidFill>
                  <a:srgbClr val="1C1C1C"/>
                </a:solidFill>
              </a:rPr>
              <a:t>8.</a:t>
            </a:r>
            <a:fld id="{A511462D-8D26-4EDF-AC94-6F08746ADDD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1304454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1" y="2438401"/>
            <a:ext cx="12012084"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grpSp>
      <p:sp>
        <p:nvSpPr>
          <p:cNvPr id="210956" name="Rectangle 12"/>
          <p:cNvSpPr>
            <a:spLocks noGrp="1" noChangeArrowheads="1"/>
          </p:cNvSpPr>
          <p:nvPr>
            <p:ph type="ctrTitle"/>
          </p:nvPr>
        </p:nvSpPr>
        <p:spPr bwMode="auto">
          <a:xfrm>
            <a:off x="1320800" y="1676400"/>
            <a:ext cx="103632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13208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endParaRPr lang="en-US">
              <a:solidFill>
                <a:srgbClr val="1C1C1C"/>
              </a:solidFill>
            </a:endParaRPr>
          </a:p>
        </p:txBody>
      </p:sp>
      <p:sp>
        <p:nvSpPr>
          <p:cNvPr id="210959" name="Rectangle 15"/>
          <p:cNvSpPr>
            <a:spLocks noGrp="1" noChangeArrowheads="1"/>
          </p:cNvSpPr>
          <p:nvPr>
            <p:ph type="ftr" sz="quarter" idx="3"/>
          </p:nvPr>
        </p:nvSpPr>
        <p:spPr bwMode="auto">
          <a:xfrm>
            <a:off x="45720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a:solidFill>
                <a:srgbClr val="1C1C1C"/>
              </a:solidFill>
            </a:endParaRPr>
          </a:p>
        </p:txBody>
      </p:sp>
      <p:sp>
        <p:nvSpPr>
          <p:cNvPr id="210960" name="Rectangle 16"/>
          <p:cNvSpPr>
            <a:spLocks noGrp="1" noChangeArrowheads="1"/>
          </p:cNvSpPr>
          <p:nvPr>
            <p:ph type="sldNum" sz="quarter" idx="4"/>
          </p:nvPr>
        </p:nvSpPr>
        <p:spPr>
          <a:xfrm>
            <a:off x="9144000" y="6248400"/>
            <a:ext cx="2540000" cy="457200"/>
          </a:xfrm>
        </p:spPr>
        <p:txBody>
          <a:bodyPr/>
          <a:lstStyle>
            <a:lvl1pPr algn="r">
              <a:defRPr sz="1400" b="0">
                <a:latin typeface="+mn-lt"/>
              </a:defRPr>
            </a:lvl1pPr>
          </a:lstStyle>
          <a:p>
            <a:fld id="{8D3A67B2-A40E-439A-9D7A-BDBC7325B561}" type="slidenum">
              <a:rPr lang="en-US">
                <a:solidFill>
                  <a:srgbClr val="1C1C1C"/>
                </a:solidFill>
              </a:rPr>
              <a:pPr/>
              <a:t>‹#›</a:t>
            </a:fld>
            <a:endParaRPr lang="en-US">
              <a:solidFill>
                <a:srgbClr val="1C1C1C"/>
              </a:solidFill>
            </a:endParaRPr>
          </a:p>
        </p:txBody>
      </p:sp>
      <p:sp>
        <p:nvSpPr>
          <p:cNvPr id="210961" name="Text Box 17"/>
          <p:cNvSpPr txBox="1">
            <a:spLocks noChangeArrowheads="1"/>
          </p:cNvSpPr>
          <p:nvPr userDrawn="1"/>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1400">
                <a:solidFill>
                  <a:srgbClr val="000000"/>
                </a:solidFill>
                <a:latin typeface="McGrawHill-Italic" pitchFamily="2" charset="0"/>
              </a:rPr>
              <a:t>McGraw-Hill</a:t>
            </a:r>
            <a:endParaRPr lang="en-US" altLang="en-US" sz="2400">
              <a:solidFill>
                <a:srgbClr val="000000"/>
              </a:solidFill>
              <a:latin typeface="Times New Roman" panose="02020603050405020304" pitchFamily="18" charset="0"/>
            </a:endParaRPr>
          </a:p>
        </p:txBody>
      </p:sp>
      <p:sp>
        <p:nvSpPr>
          <p:cNvPr id="210962" name="Text Box 18"/>
          <p:cNvSpPr txBox="1">
            <a:spLocks noChangeArrowheads="1"/>
          </p:cNvSpPr>
          <p:nvPr userDrawn="1"/>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buFontTx/>
              <a:buChar char="©"/>
            </a:pPr>
            <a:r>
              <a:rPr lang="en-US" altLang="en-US" sz="1400">
                <a:solidFill>
                  <a:srgbClr val="000000"/>
                </a:solidFill>
                <a:latin typeface="McGrawHill-Italic" pitchFamily="2" charset="0"/>
              </a:rPr>
              <a:t>The McGraw-Hill Companies, Inc., 2000</a:t>
            </a:r>
            <a:endParaRPr lang="en-US" altLang="en-US" sz="2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3736263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C904B59E-8BD9-49DB-B929-97067244528E}"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1092952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B44B7A53-CA64-4A2A-8AF5-EB535ECE673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2843762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AD495CD0-7845-41B4-A32A-BF45CF636D9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6787231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solidFill>
                  <a:srgbClr val="1C1C1C"/>
                </a:solidFill>
              </a:rPr>
              <a:t>8.</a:t>
            </a:r>
            <a:fld id="{A1B2AA38-8272-4C51-9A61-8AA55ABC99A6}"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4181467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solidFill>
                  <a:srgbClr val="1C1C1C"/>
                </a:solidFill>
              </a:rPr>
              <a:t>8.</a:t>
            </a:r>
            <a:fld id="{26310CBE-2D3C-4927-A246-A0443243E7A5}"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0531640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8.</a:t>
            </a:r>
            <a:fld id="{8FBB054B-38A2-453D-94F4-7E0B12B83F1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9818173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ACB2FFC6-006C-4B78-ADED-F7CBAB2C600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5727909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12FFE50D-1147-4097-ACB5-8789C69F947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182924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3E17F-C06D-4CDD-A112-E8F404CA6380}" type="datetimeFigureOut">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93221-3C56-4B9C-86D9-336DE9278A56}" type="slidenum">
              <a:rPr lang="en-US" smtClean="0"/>
              <a:t>‹#›</a:t>
            </a:fld>
            <a:endParaRPr lang="en-US"/>
          </a:p>
        </p:txBody>
      </p:sp>
    </p:spTree>
    <p:extLst>
      <p:ext uri="{BB962C8B-B14F-4D97-AF65-F5344CB8AC3E}">
        <p14:creationId xmlns:p14="http://schemas.microsoft.com/office/powerpoint/2010/main" val="154983429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DD38BF8F-CA29-4FB4-A285-BE6E5FBF092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1678340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13DF5E14-3747-46CB-987B-080753EAD87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41899947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2540000" cy="457200"/>
          </a:xfrm>
        </p:spPr>
        <p:txBody>
          <a:bodyPr/>
          <a:lstStyle>
            <a:lvl1pPr>
              <a:defRPr/>
            </a:lvl1pPr>
          </a:lstStyle>
          <a:p>
            <a:r>
              <a:rPr lang="en-US">
                <a:solidFill>
                  <a:srgbClr val="1C1C1C"/>
                </a:solidFill>
              </a:rPr>
              <a:t>8.</a:t>
            </a:r>
            <a:fld id="{A511462D-8D26-4EDF-AC94-6F08746ADDD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57612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73E17F-C06D-4CDD-A112-E8F404CA6380}"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93221-3C56-4B9C-86D9-336DE9278A56}" type="slidenum">
              <a:rPr lang="en-US" smtClean="0"/>
              <a:t>‹#›</a:t>
            </a:fld>
            <a:endParaRPr lang="en-US"/>
          </a:p>
        </p:txBody>
      </p:sp>
    </p:spTree>
    <p:extLst>
      <p:ext uri="{BB962C8B-B14F-4D97-AF65-F5344CB8AC3E}">
        <p14:creationId xmlns:p14="http://schemas.microsoft.com/office/powerpoint/2010/main" val="323969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73E17F-C06D-4CDD-A112-E8F404CA6380}"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93221-3C56-4B9C-86D9-336DE9278A56}" type="slidenum">
              <a:rPr lang="en-US" smtClean="0"/>
              <a:t>‹#›</a:t>
            </a:fld>
            <a:endParaRPr lang="en-US"/>
          </a:p>
        </p:txBody>
      </p:sp>
    </p:spTree>
    <p:extLst>
      <p:ext uri="{BB962C8B-B14F-4D97-AF65-F5344CB8AC3E}">
        <p14:creationId xmlns:p14="http://schemas.microsoft.com/office/powerpoint/2010/main" val="2834852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3E17F-C06D-4CDD-A112-E8F404CA6380}" type="datetimeFigureOut">
              <a:rPr lang="en-US" smtClean="0"/>
              <a:t>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93221-3C56-4B9C-86D9-336DE9278A56}" type="slidenum">
              <a:rPr lang="en-US" smtClean="0"/>
              <a:t>‹#›</a:t>
            </a:fld>
            <a:endParaRPr lang="en-US"/>
          </a:p>
        </p:txBody>
      </p:sp>
    </p:spTree>
    <p:extLst>
      <p:ext uri="{BB962C8B-B14F-4D97-AF65-F5344CB8AC3E}">
        <p14:creationId xmlns:p14="http://schemas.microsoft.com/office/powerpoint/2010/main" val="28795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a:solidFill>
                  <a:srgbClr val="1C1C1C"/>
                </a:solidFill>
                <a:latin typeface="Arial" panose="020B0604020202020204" pitchFamily="34" charset="0"/>
              </a:rPr>
              <a:t>8.</a:t>
            </a:r>
            <a:fld id="{F826BC5F-1869-4EED-BC3A-C991265E5680}" type="slidenum">
              <a:rPr lang="en-US" b="1">
                <a:solidFill>
                  <a:srgbClr val="1C1C1C"/>
                </a:solidFill>
                <a:latin typeface="Arial" panose="020B0604020202020204" pitchFamily="34" charset="0"/>
              </a:rPr>
              <a:pPr fontAlgn="base">
                <a:spcBef>
                  <a:spcPct val="0"/>
                </a:spcBef>
                <a:spcAft>
                  <a:spcPct val="0"/>
                </a:spcAft>
              </a:pPr>
              <a:t>‹#›</a:t>
            </a:fld>
            <a:endParaRPr 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111855735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a:solidFill>
                  <a:srgbClr val="1C1C1C"/>
                </a:solidFill>
                <a:latin typeface="Arial" panose="020B0604020202020204" pitchFamily="34" charset="0"/>
              </a:rPr>
              <a:t>8.</a:t>
            </a:r>
            <a:fld id="{F826BC5F-1869-4EED-BC3A-C991265E5680}" type="slidenum">
              <a:rPr lang="en-US" b="1">
                <a:solidFill>
                  <a:srgbClr val="1C1C1C"/>
                </a:solidFill>
                <a:latin typeface="Arial" panose="020B0604020202020204" pitchFamily="34" charset="0"/>
              </a:rPr>
              <a:pPr fontAlgn="base">
                <a:spcBef>
                  <a:spcPct val="0"/>
                </a:spcBef>
                <a:spcAft>
                  <a:spcPct val="0"/>
                </a:spcAft>
              </a:pPr>
              <a:t>‹#›</a:t>
            </a:fld>
            <a:endParaRPr 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36854746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a:solidFill>
                  <a:srgbClr val="1C1C1C"/>
                </a:solidFill>
                <a:latin typeface="Arial" panose="020B0604020202020204" pitchFamily="34" charset="0"/>
              </a:rPr>
              <a:t>8.</a:t>
            </a:r>
            <a:fld id="{F826BC5F-1869-4EED-BC3A-C991265E5680}" type="slidenum">
              <a:rPr lang="en-US" b="1">
                <a:solidFill>
                  <a:srgbClr val="1C1C1C"/>
                </a:solidFill>
                <a:latin typeface="Arial" panose="020B0604020202020204" pitchFamily="34" charset="0"/>
              </a:rPr>
              <a:pPr fontAlgn="base">
                <a:spcBef>
                  <a:spcPct val="0"/>
                </a:spcBef>
                <a:spcAft>
                  <a:spcPct val="0"/>
                </a:spcAft>
              </a:pPr>
              <a:t>‹#›</a:t>
            </a:fld>
            <a:endParaRPr 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15609161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a:solidFill>
                  <a:srgbClr val="1C1C1C"/>
                </a:solidFill>
                <a:latin typeface="Arial" panose="020B0604020202020204" pitchFamily="34" charset="0"/>
              </a:rPr>
              <a:t>8.</a:t>
            </a:r>
            <a:fld id="{F826BC5F-1869-4EED-BC3A-C991265E5680}" type="slidenum">
              <a:rPr lang="en-US" b="1">
                <a:solidFill>
                  <a:srgbClr val="1C1C1C"/>
                </a:solidFill>
                <a:latin typeface="Arial" panose="020B0604020202020204" pitchFamily="34" charset="0"/>
              </a:rPr>
              <a:pPr fontAlgn="base">
                <a:spcBef>
                  <a:spcPct val="0"/>
                </a:spcBef>
                <a:spcAft>
                  <a:spcPct val="0"/>
                </a:spcAft>
              </a:pPr>
              <a:t>‹#›</a:t>
            </a:fld>
            <a:endParaRPr 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198987773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a:solidFill>
                  <a:srgbClr val="1C1C1C"/>
                </a:solidFill>
                <a:latin typeface="Arial" panose="020B0604020202020204" pitchFamily="34" charset="0"/>
              </a:rPr>
              <a:t>8.</a:t>
            </a:r>
            <a:fld id="{F826BC5F-1869-4EED-BC3A-C991265E5680}" type="slidenum">
              <a:rPr lang="en-US" b="1">
                <a:solidFill>
                  <a:srgbClr val="1C1C1C"/>
                </a:solidFill>
                <a:latin typeface="Arial" panose="020B0604020202020204" pitchFamily="34" charset="0"/>
              </a:rPr>
              <a:pPr fontAlgn="base">
                <a:spcBef>
                  <a:spcPct val="0"/>
                </a:spcBef>
                <a:spcAft>
                  <a:spcPct val="0"/>
                </a:spcAft>
              </a:pPr>
              <a:t>‹#›</a:t>
            </a:fld>
            <a:endParaRPr 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34808807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8.</a:t>
            </a:r>
            <a:fld id="{F10A683A-347B-4443-BF0A-78F06C5214F4}" type="slidenum">
              <a:rPr lang="en-US"/>
              <a:pPr/>
              <a:t>1</a:t>
            </a:fld>
            <a:endParaRPr lang="en-US"/>
          </a:p>
        </p:txBody>
      </p:sp>
      <p:sp>
        <p:nvSpPr>
          <p:cNvPr id="953347" name="Rectangle 3"/>
          <p:cNvSpPr>
            <a:spLocks noChangeArrowheads="1"/>
          </p:cNvSpPr>
          <p:nvPr/>
        </p:nvSpPr>
        <p:spPr bwMode="auto">
          <a:xfrm>
            <a:off x="2667000" y="2514600"/>
            <a:ext cx="6858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8</a:t>
            </a:r>
          </a:p>
          <a:p>
            <a:pPr algn="ctr"/>
            <a:endParaRPr lang="en-US" altLang="en-US" sz="2000">
              <a:solidFill>
                <a:schemeClr val="tx2"/>
              </a:solidFill>
            </a:endParaRPr>
          </a:p>
          <a:p>
            <a:pPr algn="ctr"/>
            <a:r>
              <a:rPr lang="en-US" sz="4400"/>
              <a:t>Switching</a:t>
            </a:r>
          </a:p>
        </p:txBody>
      </p:sp>
      <p:sp>
        <p:nvSpPr>
          <p:cNvPr id="953348" name="Text Box 4"/>
          <p:cNvSpPr txBox="1">
            <a:spLocks noChangeArrowheads="1"/>
          </p:cNvSpPr>
          <p:nvPr/>
        </p:nvSpPr>
        <p:spPr bwMode="auto">
          <a:xfrm>
            <a:off x="1524000" y="6507164"/>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200">
                <a:latin typeface="Times New Roman" panose="02020603050405020304" pitchFamily="18" charset="0"/>
              </a:rPr>
              <a:t>Copyright © The McGraw-Hill Companies, Inc. Permission required for reproduction or display.</a:t>
            </a:r>
          </a:p>
        </p:txBody>
      </p:sp>
      <p:sp>
        <p:nvSpPr>
          <p:cNvPr id="2" name="Content Placeholder 1"/>
          <p:cNvSpPr>
            <a:spLocks noGrp="1"/>
          </p:cNvSpPr>
          <p:nvPr>
            <p:ph/>
          </p:nvPr>
        </p:nvSpPr>
        <p:spPr/>
        <p:txBody>
          <a:bodyPr/>
          <a:lstStyle/>
          <a:p>
            <a:endParaRPr lang="en-US"/>
          </a:p>
        </p:txBody>
      </p:sp>
    </p:spTree>
    <p:extLst>
      <p:ext uri="{BB962C8B-B14F-4D97-AF65-F5344CB8AC3E}">
        <p14:creationId xmlns:p14="http://schemas.microsoft.com/office/powerpoint/2010/main" val="329042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solidFill>
                  <a:srgbClr val="1C1C1C"/>
                </a:solidFill>
              </a:rPr>
              <a:t>8.</a:t>
            </a:r>
            <a:fld id="{B89AC08F-A387-424F-BC2B-CD6E89B14FA0}" type="slidenum">
              <a:rPr lang="en-US">
                <a:solidFill>
                  <a:srgbClr val="1C1C1C"/>
                </a:solidFill>
              </a:rPr>
              <a:pPr/>
              <a:t>10</a:t>
            </a:fld>
            <a:endParaRPr lang="en-US">
              <a:solidFill>
                <a:srgbClr val="1C1C1C"/>
              </a:solidFill>
            </a:endParaRPr>
          </a:p>
        </p:txBody>
      </p:sp>
      <p:sp>
        <p:nvSpPr>
          <p:cNvPr id="974850" name="Rectangle 2"/>
          <p:cNvSpPr>
            <a:spLocks noGrp="1" noChangeArrowheads="1"/>
          </p:cNvSpPr>
          <p:nvPr>
            <p:ph type="title"/>
          </p:nvPr>
        </p:nvSpPr>
        <p:spPr bwMode="auto">
          <a:xfrm>
            <a:off x="1981200" y="304800"/>
            <a:ext cx="8229600" cy="1447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t>Two Basic Forms of Packet Switching</a:t>
            </a:r>
          </a:p>
        </p:txBody>
      </p:sp>
      <p:sp>
        <p:nvSpPr>
          <p:cNvPr id="974851" name="Rectangle 3"/>
          <p:cNvSpPr>
            <a:spLocks noGrp="1" noChangeArrowheads="1"/>
          </p:cNvSpPr>
          <p:nvPr>
            <p:ph type="body" idx="1"/>
          </p:nvPr>
        </p:nvSpPr>
        <p:spPr bwMode="auto">
          <a:xfrm>
            <a:off x="1981200" y="1981200"/>
            <a:ext cx="8229600" cy="4114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a:p>
            <a:r>
              <a:rPr lang="en-US"/>
              <a:t>Packets handled in two ways</a:t>
            </a:r>
          </a:p>
          <a:p>
            <a:pPr lvl="1"/>
            <a:r>
              <a:rPr lang="en-US"/>
              <a:t>Datagram (covered in this section)</a:t>
            </a:r>
          </a:p>
          <a:p>
            <a:pPr lvl="1"/>
            <a:r>
              <a:rPr lang="en-US"/>
              <a:t>Virtual circuit (covered in the next section)</a:t>
            </a:r>
          </a:p>
          <a:p>
            <a:pPr lvl="1"/>
            <a:endParaRPr lang="en-US"/>
          </a:p>
        </p:txBody>
      </p:sp>
    </p:spTree>
    <p:extLst>
      <p:ext uri="{BB962C8B-B14F-4D97-AF65-F5344CB8AC3E}">
        <p14:creationId xmlns:p14="http://schemas.microsoft.com/office/powerpoint/2010/main" val="2818784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solidFill>
                  <a:srgbClr val="1C1C1C"/>
                </a:solidFill>
              </a:rPr>
              <a:t>8.</a:t>
            </a:r>
            <a:fld id="{41AE6CD2-C383-4663-A539-C1CFF122E1B2}" type="slidenum">
              <a:rPr lang="en-US">
                <a:solidFill>
                  <a:srgbClr val="1C1C1C"/>
                </a:solidFill>
              </a:rPr>
              <a:pPr/>
              <a:t>11</a:t>
            </a:fld>
            <a:endParaRPr lang="en-US">
              <a:solidFill>
                <a:srgbClr val="1C1C1C"/>
              </a:solidFill>
            </a:endParaRPr>
          </a:p>
        </p:txBody>
      </p:sp>
      <p:sp>
        <p:nvSpPr>
          <p:cNvPr id="975874" name="Rectangle 2"/>
          <p:cNvSpPr>
            <a:spLocks noGrp="1" noChangeArrowheads="1"/>
          </p:cNvSpPr>
          <p:nvPr>
            <p:ph type="title"/>
          </p:nvPr>
        </p:nvSpPr>
        <p:spPr bwMode="auto">
          <a:xfrm>
            <a:off x="1981200" y="274638"/>
            <a:ext cx="822960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t>Datagram</a:t>
            </a:r>
          </a:p>
        </p:txBody>
      </p:sp>
      <p:sp>
        <p:nvSpPr>
          <p:cNvPr id="975875" name="Rectangle 3"/>
          <p:cNvSpPr>
            <a:spLocks noGrp="1" noChangeArrowheads="1"/>
          </p:cNvSpPr>
          <p:nvPr>
            <p:ph type="body" idx="1"/>
          </p:nvPr>
        </p:nvSpPr>
        <p:spPr bwMode="auto">
          <a:xfrm>
            <a:off x="1981200" y="1600201"/>
            <a:ext cx="8229600" cy="45259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t>Each packet treated independently</a:t>
            </a:r>
          </a:p>
          <a:p>
            <a:r>
              <a:rPr lang="en-US"/>
              <a:t>Packets can take any practical route</a:t>
            </a:r>
          </a:p>
          <a:p>
            <a:r>
              <a:rPr lang="en-US"/>
              <a:t>Packets may arrive out of order</a:t>
            </a:r>
          </a:p>
          <a:p>
            <a:r>
              <a:rPr lang="en-US"/>
              <a:t>Packets may get lost or delayed</a:t>
            </a:r>
          </a:p>
          <a:p>
            <a:r>
              <a:rPr lang="en-US"/>
              <a:t>Up to receiver to re-order packets and recover from missing packets</a:t>
            </a:r>
          </a:p>
          <a:p>
            <a:endParaRPr lang="en-US"/>
          </a:p>
        </p:txBody>
      </p:sp>
    </p:spTree>
    <p:extLst>
      <p:ext uri="{BB962C8B-B14F-4D97-AF65-F5344CB8AC3E}">
        <p14:creationId xmlns:p14="http://schemas.microsoft.com/office/powerpoint/2010/main" val="3688344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solidFill>
                  <a:srgbClr val="1C1C1C"/>
                </a:solidFill>
              </a:rPr>
              <a:t>8.</a:t>
            </a:r>
            <a:fld id="{57852972-0249-4175-BC72-DC5C894832F5}" type="slidenum">
              <a:rPr lang="en-US">
                <a:solidFill>
                  <a:srgbClr val="1C1C1C"/>
                </a:solidFill>
              </a:rPr>
              <a:pPr/>
              <a:t>12</a:t>
            </a:fld>
            <a:endParaRPr lang="en-US">
              <a:solidFill>
                <a:srgbClr val="1C1C1C"/>
              </a:solidFill>
            </a:endParaRPr>
          </a:p>
        </p:txBody>
      </p:sp>
      <p:sp>
        <p:nvSpPr>
          <p:cNvPr id="976898" name="Rectangle 2"/>
          <p:cNvSpPr>
            <a:spLocks noGrp="1" noChangeArrowheads="1"/>
          </p:cNvSpPr>
          <p:nvPr>
            <p:ph type="title"/>
          </p:nvPr>
        </p:nvSpPr>
        <p:spPr bwMode="auto">
          <a:xfrm>
            <a:off x="1981200" y="274638"/>
            <a:ext cx="822960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t>Virtual Circuit</a:t>
            </a:r>
          </a:p>
        </p:txBody>
      </p:sp>
      <p:sp>
        <p:nvSpPr>
          <p:cNvPr id="976899" name="Rectangle 3"/>
          <p:cNvSpPr>
            <a:spLocks noGrp="1" noChangeArrowheads="1"/>
          </p:cNvSpPr>
          <p:nvPr>
            <p:ph type="body" idx="1"/>
          </p:nvPr>
        </p:nvSpPr>
        <p:spPr bwMode="auto">
          <a:xfrm>
            <a:off x="1981200" y="1600201"/>
            <a:ext cx="8229600" cy="45259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2800"/>
              <a:t>Preplanned route established before any packets sent</a:t>
            </a:r>
          </a:p>
          <a:p>
            <a:r>
              <a:rPr lang="en-US" sz="2800"/>
              <a:t>Call request and call accept packets establish connection (handshake)</a:t>
            </a:r>
          </a:p>
          <a:p>
            <a:r>
              <a:rPr lang="en-US" sz="2800"/>
              <a:t>Each packet contains a virtual circuit identifier instead of destination address</a:t>
            </a:r>
          </a:p>
          <a:p>
            <a:r>
              <a:rPr lang="en-US" sz="2800"/>
              <a:t>No routing decisions required for each packet</a:t>
            </a:r>
          </a:p>
          <a:p>
            <a:r>
              <a:rPr lang="en-US" sz="2800"/>
              <a:t>Clear request to drop circuit</a:t>
            </a:r>
          </a:p>
          <a:p>
            <a:r>
              <a:rPr lang="en-US" sz="2800"/>
              <a:t>Not a dedicated</a:t>
            </a:r>
          </a:p>
        </p:txBody>
      </p:sp>
    </p:spTree>
    <p:extLst>
      <p:ext uri="{BB962C8B-B14F-4D97-AF65-F5344CB8AC3E}">
        <p14:creationId xmlns:p14="http://schemas.microsoft.com/office/powerpoint/2010/main" val="4098671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8.</a:t>
            </a:r>
            <a:fld id="{2E95CE2C-1E28-4CAD-A46F-A25D6AE33F9F}" type="slidenum">
              <a:rPr lang="en-US">
                <a:solidFill>
                  <a:srgbClr val="1C1C1C"/>
                </a:solidFill>
              </a:rPr>
              <a:pPr/>
              <a:t>13</a:t>
            </a:fld>
            <a:endParaRPr lang="en-US">
              <a:solidFill>
                <a:srgbClr val="1C1C1C"/>
              </a:solidFill>
            </a:endParaRPr>
          </a:p>
        </p:txBody>
      </p:sp>
      <p:sp>
        <p:nvSpPr>
          <p:cNvPr id="86630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6630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66308" name="Text Box 4"/>
          <p:cNvSpPr txBox="1">
            <a:spLocks noChangeArrowheads="1"/>
          </p:cNvSpPr>
          <p:nvPr/>
        </p:nvSpPr>
        <p:spPr bwMode="auto">
          <a:xfrm>
            <a:off x="1828801" y="381000"/>
            <a:ext cx="674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a:solidFill>
                  <a:srgbClr val="3333CC"/>
                </a:solidFill>
                <a:latin typeface="Times New Roman" panose="02020603050405020304" pitchFamily="18" charset="0"/>
              </a:rPr>
              <a:t>Figure 8.7  </a:t>
            </a:r>
            <a:r>
              <a:rPr lang="en-US" sz="2000" b="1" i="1">
                <a:solidFill>
                  <a:srgbClr val="000000"/>
                </a:solidFill>
                <a:latin typeface="Times New Roman" panose="02020603050405020304" pitchFamily="18" charset="0"/>
              </a:rPr>
              <a:t>A datagram network with four switches (routers)</a:t>
            </a:r>
          </a:p>
        </p:txBody>
      </p:sp>
      <p:sp>
        <p:nvSpPr>
          <p:cNvPr id="866309"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pic>
        <p:nvPicPr>
          <p:cNvPr id="866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26" y="2020888"/>
            <a:ext cx="8474075" cy="30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908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8.</a:t>
            </a:r>
            <a:fld id="{D989476D-D42D-4CC2-A5E7-C3F545C63FFA}" type="slidenum">
              <a:rPr lang="en-US">
                <a:solidFill>
                  <a:srgbClr val="1C1C1C"/>
                </a:solidFill>
              </a:rPr>
              <a:pPr/>
              <a:t>14</a:t>
            </a:fld>
            <a:endParaRPr lang="en-US">
              <a:solidFill>
                <a:srgbClr val="1C1C1C"/>
              </a:solidFill>
            </a:endParaRPr>
          </a:p>
        </p:txBody>
      </p:sp>
      <p:sp>
        <p:nvSpPr>
          <p:cNvPr id="86733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6733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67332" name="Text Box 4"/>
          <p:cNvSpPr txBox="1">
            <a:spLocks noChangeArrowheads="1"/>
          </p:cNvSpPr>
          <p:nvPr/>
        </p:nvSpPr>
        <p:spPr bwMode="auto">
          <a:xfrm>
            <a:off x="1828801" y="381000"/>
            <a:ext cx="551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a:solidFill>
                  <a:srgbClr val="3333CC"/>
                </a:solidFill>
                <a:latin typeface="Times New Roman" panose="02020603050405020304" pitchFamily="18" charset="0"/>
              </a:rPr>
              <a:t>Figure 8.8  </a:t>
            </a:r>
            <a:r>
              <a:rPr lang="en-US" sz="2000" b="1" i="1">
                <a:solidFill>
                  <a:srgbClr val="000000"/>
                </a:solidFill>
                <a:latin typeface="Times New Roman" panose="02020603050405020304" pitchFamily="18" charset="0"/>
              </a:rPr>
              <a:t>Routing table in a datagram network</a:t>
            </a:r>
          </a:p>
        </p:txBody>
      </p:sp>
      <p:sp>
        <p:nvSpPr>
          <p:cNvPr id="867333"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pic>
        <p:nvPicPr>
          <p:cNvPr id="867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26" y="1497014"/>
            <a:ext cx="2733675" cy="444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8070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8.</a:t>
            </a:r>
            <a:fld id="{BF44E32F-0C5B-4910-AED2-62BF2FAC984A}" type="slidenum">
              <a:rPr lang="en-US">
                <a:solidFill>
                  <a:srgbClr val="1C1C1C"/>
                </a:solidFill>
              </a:rPr>
              <a:pPr/>
              <a:t>15</a:t>
            </a:fld>
            <a:endParaRPr lang="en-US">
              <a:solidFill>
                <a:srgbClr val="1C1C1C"/>
              </a:solidFill>
            </a:endParaRPr>
          </a:p>
        </p:txBody>
      </p:sp>
      <p:sp>
        <p:nvSpPr>
          <p:cNvPr id="891906"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190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1908"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190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191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1911"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191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1913"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91914" name="Line 10"/>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91915" name="Rectangle 11"/>
          <p:cNvSpPr>
            <a:spLocks noChangeArrowheads="1"/>
          </p:cNvSpPr>
          <p:nvPr/>
        </p:nvSpPr>
        <p:spPr bwMode="auto">
          <a:xfrm>
            <a:off x="2019300" y="2759075"/>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a:solidFill>
                  <a:srgbClr val="000000"/>
                </a:solidFill>
                <a:latin typeface="Arial" panose="020B0604020202020204" pitchFamily="34" charset="0"/>
              </a:rPr>
              <a:t>A switch in a datagram network uses a routing table that is based on the destination address.</a:t>
            </a:r>
          </a:p>
        </p:txBody>
      </p:sp>
      <p:grpSp>
        <p:nvGrpSpPr>
          <p:cNvPr id="891916" name="Group 12"/>
          <p:cNvGrpSpPr>
            <a:grpSpLocks/>
          </p:cNvGrpSpPr>
          <p:nvPr/>
        </p:nvGrpSpPr>
        <p:grpSpPr bwMode="auto">
          <a:xfrm>
            <a:off x="1981200" y="1981200"/>
            <a:ext cx="1143000" cy="566738"/>
            <a:chOff x="1200" y="1248"/>
            <a:chExt cx="720" cy="357"/>
          </a:xfrm>
        </p:grpSpPr>
        <p:pic>
          <p:nvPicPr>
            <p:cNvPr id="89191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191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a:solidFill>
                    <a:srgbClr val="FF0000"/>
                  </a:solidFill>
                  <a:latin typeface="Times New Roman" panose="02020603050405020304" pitchFamily="18" charset="0"/>
                </a:rPr>
                <a:t>Note</a:t>
              </a:r>
            </a:p>
          </p:txBody>
        </p:sp>
      </p:grpSp>
    </p:spTree>
    <p:extLst>
      <p:ext uri="{BB962C8B-B14F-4D97-AF65-F5344CB8AC3E}">
        <p14:creationId xmlns:p14="http://schemas.microsoft.com/office/powerpoint/2010/main" val="3749114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8.</a:t>
            </a:r>
            <a:fld id="{DB320ADA-1E18-4068-B4DE-AD3AD1BD7518}" type="slidenum">
              <a:rPr lang="en-US">
                <a:solidFill>
                  <a:srgbClr val="1C1C1C"/>
                </a:solidFill>
              </a:rPr>
              <a:pPr/>
              <a:t>16</a:t>
            </a:fld>
            <a:endParaRPr lang="en-US">
              <a:solidFill>
                <a:srgbClr val="1C1C1C"/>
              </a:solidFill>
            </a:endParaRPr>
          </a:p>
        </p:txBody>
      </p:sp>
      <p:sp>
        <p:nvSpPr>
          <p:cNvPr id="89293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293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293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293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293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293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293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2937"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92938" name="Line 10"/>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92939" name="Rectangle 11"/>
          <p:cNvSpPr>
            <a:spLocks noChangeArrowheads="1"/>
          </p:cNvSpPr>
          <p:nvPr/>
        </p:nvSpPr>
        <p:spPr bwMode="auto">
          <a:xfrm>
            <a:off x="2019300" y="27590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a:solidFill>
                  <a:srgbClr val="000000"/>
                </a:solidFill>
                <a:latin typeface="Arial" panose="020B0604020202020204" pitchFamily="34" charset="0"/>
              </a:rPr>
              <a:t>The destination address in the header of a packet in a datagram network</a:t>
            </a:r>
          </a:p>
          <a:p>
            <a:pPr algn="ctr" eaLnBrk="0" fontAlgn="base" hangingPunct="0">
              <a:spcBef>
                <a:spcPct val="0"/>
              </a:spcBef>
              <a:spcAft>
                <a:spcPct val="0"/>
              </a:spcAft>
            </a:pPr>
            <a:r>
              <a:rPr lang="en-US" sz="3200" b="1">
                <a:solidFill>
                  <a:srgbClr val="000000"/>
                </a:solidFill>
                <a:latin typeface="Arial" panose="020B0604020202020204" pitchFamily="34" charset="0"/>
              </a:rPr>
              <a:t>remains the same during the entire journey of the packet.</a:t>
            </a:r>
          </a:p>
        </p:txBody>
      </p:sp>
      <p:grpSp>
        <p:nvGrpSpPr>
          <p:cNvPr id="892940" name="Group 12"/>
          <p:cNvGrpSpPr>
            <a:grpSpLocks/>
          </p:cNvGrpSpPr>
          <p:nvPr/>
        </p:nvGrpSpPr>
        <p:grpSpPr bwMode="auto">
          <a:xfrm>
            <a:off x="1981200" y="1981200"/>
            <a:ext cx="1143000" cy="566738"/>
            <a:chOff x="1200" y="1248"/>
            <a:chExt cx="720" cy="357"/>
          </a:xfrm>
        </p:grpSpPr>
        <p:pic>
          <p:nvPicPr>
            <p:cNvPr id="89294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294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a:solidFill>
                    <a:srgbClr val="FF0000"/>
                  </a:solidFill>
                  <a:latin typeface="Times New Roman" panose="02020603050405020304" pitchFamily="18" charset="0"/>
                </a:rPr>
                <a:t>Note</a:t>
              </a:r>
            </a:p>
          </p:txBody>
        </p:sp>
      </p:grpSp>
    </p:spTree>
    <p:extLst>
      <p:ext uri="{BB962C8B-B14F-4D97-AF65-F5344CB8AC3E}">
        <p14:creationId xmlns:p14="http://schemas.microsoft.com/office/powerpoint/2010/main" val="138027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8.</a:t>
            </a:r>
            <a:fld id="{01CF375E-A10B-485C-BDDC-1AF857F042D4}" type="slidenum">
              <a:rPr lang="en-US">
                <a:solidFill>
                  <a:srgbClr val="1C1C1C"/>
                </a:solidFill>
              </a:rPr>
              <a:pPr/>
              <a:t>17</a:t>
            </a:fld>
            <a:endParaRPr lang="en-US">
              <a:solidFill>
                <a:srgbClr val="1C1C1C"/>
              </a:solidFill>
            </a:endParaRPr>
          </a:p>
        </p:txBody>
      </p:sp>
      <p:sp>
        <p:nvSpPr>
          <p:cNvPr id="86835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6835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68356" name="Text Box 4"/>
          <p:cNvSpPr txBox="1">
            <a:spLocks noChangeArrowheads="1"/>
          </p:cNvSpPr>
          <p:nvPr/>
        </p:nvSpPr>
        <p:spPr bwMode="auto">
          <a:xfrm>
            <a:off x="1828800" y="381000"/>
            <a:ext cx="469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a:solidFill>
                  <a:srgbClr val="3333CC"/>
                </a:solidFill>
                <a:latin typeface="Times New Roman" panose="02020603050405020304" pitchFamily="18" charset="0"/>
              </a:rPr>
              <a:t>Figure 8.9  </a:t>
            </a:r>
            <a:r>
              <a:rPr lang="en-US" sz="2000" b="1" i="1">
                <a:solidFill>
                  <a:srgbClr val="000000"/>
                </a:solidFill>
                <a:latin typeface="Times New Roman" panose="02020603050405020304" pitchFamily="18" charset="0"/>
              </a:rPr>
              <a:t>Delay in a datagram network</a:t>
            </a:r>
          </a:p>
        </p:txBody>
      </p:sp>
      <p:sp>
        <p:nvSpPr>
          <p:cNvPr id="868357"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pic>
        <p:nvPicPr>
          <p:cNvPr id="8683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2043114"/>
            <a:ext cx="8172450" cy="33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199314" y="5355849"/>
            <a:ext cx="4330089" cy="892552"/>
          </a:xfrm>
          <a:prstGeom prst="rect">
            <a:avLst/>
          </a:prstGeom>
        </p:spPr>
        <p:txBody>
          <a:bodyPr wrap="square">
            <a:spAutoFit/>
          </a:bodyPr>
          <a:lstStyle/>
          <a:p>
            <a:r>
              <a:rPr lang="fr-FR" dirty="0">
                <a:latin typeface="Times New Roman" panose="02020603050405020304" pitchFamily="18" charset="0"/>
              </a:rPr>
              <a:t>Total </a:t>
            </a:r>
            <a:r>
              <a:rPr lang="fr-FR" dirty="0" err="1">
                <a:latin typeface="Times New Roman" panose="02020603050405020304" pitchFamily="18" charset="0"/>
              </a:rPr>
              <a:t>delay</a:t>
            </a:r>
            <a:r>
              <a:rPr lang="fr-FR" dirty="0">
                <a:latin typeface="Times New Roman" panose="02020603050405020304" pitchFamily="18" charset="0"/>
              </a:rPr>
              <a:t> </a:t>
            </a:r>
            <a:r>
              <a:rPr lang="fr-FR" sz="3600" dirty="0">
                <a:latin typeface="Times New Roman" panose="02020603050405020304" pitchFamily="18" charset="0"/>
              </a:rPr>
              <a:t>=</a:t>
            </a:r>
            <a:r>
              <a:rPr lang="fr-FR" i="1" dirty="0">
                <a:latin typeface="Times New Roman" panose="02020603050405020304" pitchFamily="18" charset="0"/>
              </a:rPr>
              <a:t>3T </a:t>
            </a:r>
            <a:r>
              <a:rPr lang="fr-FR" sz="2400" dirty="0">
                <a:latin typeface="Arial" panose="020B0604020202020204" pitchFamily="34" charset="0"/>
              </a:rPr>
              <a:t>+ </a:t>
            </a:r>
            <a:r>
              <a:rPr lang="fr-FR" sz="2400" dirty="0">
                <a:latin typeface="Times New Roman" panose="02020603050405020304" pitchFamily="18" charset="0"/>
              </a:rPr>
              <a:t>3t </a:t>
            </a:r>
            <a:r>
              <a:rPr lang="fr-FR" sz="2400" dirty="0">
                <a:latin typeface="Arial" panose="020B0604020202020204" pitchFamily="34" charset="0"/>
              </a:rPr>
              <a:t>+ </a:t>
            </a:r>
            <a:r>
              <a:rPr lang="fr-FR" sz="1600" dirty="0">
                <a:latin typeface="Times New Roman" panose="02020603050405020304" pitchFamily="18" charset="0"/>
              </a:rPr>
              <a:t>WI </a:t>
            </a:r>
            <a:r>
              <a:rPr lang="fr-FR" sz="2800" dirty="0">
                <a:latin typeface="Arial" panose="020B0604020202020204" pitchFamily="34" charset="0"/>
              </a:rPr>
              <a:t>+ </a:t>
            </a:r>
            <a:r>
              <a:rPr lang="fr-FR" sz="1600" dirty="0" smtClean="0">
                <a:latin typeface="Times New Roman" panose="02020603050405020304" pitchFamily="18" charset="0"/>
              </a:rPr>
              <a:t>W2</a:t>
            </a:r>
          </a:p>
          <a:p>
            <a:r>
              <a:rPr lang="fr-FR" sz="1600" dirty="0" smtClean="0">
                <a:latin typeface="Times New Roman" panose="02020603050405020304" pitchFamily="18" charset="0"/>
              </a:rPr>
              <a:t>W1 and W2 are the switch </a:t>
            </a:r>
            <a:r>
              <a:rPr lang="fr-FR" sz="1600" dirty="0" err="1" smtClean="0">
                <a:latin typeface="Times New Roman" panose="02020603050405020304" pitchFamily="18" charset="0"/>
              </a:rPr>
              <a:t>waiting</a:t>
            </a:r>
            <a:r>
              <a:rPr lang="fr-FR" sz="1600" dirty="0" smtClean="0">
                <a:latin typeface="Times New Roman" panose="02020603050405020304" pitchFamily="18" charset="0"/>
              </a:rPr>
              <a:t> time</a:t>
            </a:r>
            <a:endParaRPr lang="en-US" dirty="0"/>
          </a:p>
        </p:txBody>
      </p:sp>
    </p:spTree>
    <p:extLst>
      <p:ext uri="{BB962C8B-B14F-4D97-AF65-F5344CB8AC3E}">
        <p14:creationId xmlns:p14="http://schemas.microsoft.com/office/powerpoint/2010/main" val="4294430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bwMode="auto">
          <a:xfrm>
            <a:off x="1676400" y="228601"/>
            <a:ext cx="8839200" cy="5948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2200"/>
              <a:t>Five equal-size datagrams belonging to the same message leave for the destination one after another. However, they travel through different paths as shown in the following table </a:t>
            </a:r>
          </a:p>
          <a:p>
            <a:pPr marL="0" indent="0">
              <a:buNone/>
            </a:pPr>
            <a:endParaRPr lang="en-US" sz="2200"/>
          </a:p>
          <a:p>
            <a:pPr marL="0" indent="0">
              <a:buNone/>
            </a:pPr>
            <a:endParaRPr lang="en-US" sz="2200"/>
          </a:p>
          <a:p>
            <a:pPr marL="0" indent="0">
              <a:buNone/>
            </a:pPr>
            <a:endParaRPr lang="en-IN" smtClean="0"/>
          </a:p>
          <a:p>
            <a:pPr marL="0" indent="0">
              <a:buNone/>
            </a:pPr>
            <a:endParaRPr lang="en-US" sz="2200"/>
          </a:p>
          <a:p>
            <a:pPr marL="0" indent="0">
              <a:buNone/>
            </a:pPr>
            <a:endParaRPr lang="en-US" sz="2200"/>
          </a:p>
          <a:p>
            <a:pPr marL="0" indent="0">
              <a:buNone/>
            </a:pPr>
            <a:r>
              <a:rPr lang="en-US" sz="2200"/>
              <a:t>We assume that the delay for each switch (including waiting and processing) is 3, 10, 20, 7, and 20 ms respectively. Assuming that the propagation speed is 2×10</a:t>
            </a:r>
            <a:r>
              <a:rPr lang="en-US" sz="2200" baseline="30000"/>
              <a:t>8</a:t>
            </a:r>
            <a:r>
              <a:rPr lang="en-US" sz="2200"/>
              <a:t> m/s, find the order the datagrams arrive at the destination and the delay for each. Ignore any other delays in transmission.</a:t>
            </a:r>
            <a:endParaRPr lang="en-IN" sz="2200"/>
          </a:p>
        </p:txBody>
      </p:sp>
      <p:sp>
        <p:nvSpPr>
          <p:cNvPr id="23555"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8.</a:t>
            </a:r>
            <a:fld id="{0980472F-5204-46E6-A0EE-8EC0FC5F6885}" type="slidenum">
              <a:rPr lang="en-US" altLang="en-US" sz="2000">
                <a:solidFill>
                  <a:schemeClr val="bg2"/>
                </a:solidFill>
              </a:rPr>
              <a:pPr/>
              <a:t>18</a:t>
            </a:fld>
            <a:endParaRPr lang="en-US" altLang="en-US" sz="2000">
              <a:solidFill>
                <a:schemeClr val="bg2"/>
              </a:solidFill>
            </a:endParaRPr>
          </a:p>
        </p:txBody>
      </p:sp>
      <p:pic>
        <p:nvPicPr>
          <p:cNvPr id="2355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1600200"/>
            <a:ext cx="5033963"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359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8.</a:t>
            </a:r>
            <a:fld id="{188446AF-7606-49C7-9BE9-4B525F2A3109}" type="slidenum">
              <a:rPr lang="en-US">
                <a:solidFill>
                  <a:srgbClr val="1C1C1C"/>
                </a:solidFill>
              </a:rPr>
              <a:pPr/>
              <a:t>19</a:t>
            </a:fld>
            <a:endParaRPr lang="en-US">
              <a:solidFill>
                <a:srgbClr val="1C1C1C"/>
              </a:solidFill>
            </a:endParaRPr>
          </a:p>
        </p:txBody>
      </p:sp>
      <p:sp>
        <p:nvSpPr>
          <p:cNvPr id="893954"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3955"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3956"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3957"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3958"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3959"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3960"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3961"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93962" name="Line 10"/>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93963" name="Rectangle 11"/>
          <p:cNvSpPr>
            <a:spLocks noChangeArrowheads="1"/>
          </p:cNvSpPr>
          <p:nvPr/>
        </p:nvSpPr>
        <p:spPr bwMode="auto">
          <a:xfrm>
            <a:off x="2019300" y="27590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a:solidFill>
                  <a:srgbClr val="000000"/>
                </a:solidFill>
                <a:latin typeface="Arial" panose="020B0604020202020204" pitchFamily="34" charset="0"/>
              </a:rPr>
              <a:t>Switching in the Internet is done by using the datagram approach </a:t>
            </a:r>
            <a:br>
              <a:rPr lang="en-US" sz="3200" b="1">
                <a:solidFill>
                  <a:srgbClr val="000000"/>
                </a:solidFill>
                <a:latin typeface="Arial" panose="020B0604020202020204" pitchFamily="34" charset="0"/>
              </a:rPr>
            </a:br>
            <a:r>
              <a:rPr lang="en-US" sz="3200" b="1">
                <a:solidFill>
                  <a:srgbClr val="000000"/>
                </a:solidFill>
                <a:latin typeface="Arial" panose="020B0604020202020204" pitchFamily="34" charset="0"/>
              </a:rPr>
              <a:t>to packet switching at </a:t>
            </a:r>
            <a:br>
              <a:rPr lang="en-US" sz="3200" b="1">
                <a:solidFill>
                  <a:srgbClr val="000000"/>
                </a:solidFill>
                <a:latin typeface="Arial" panose="020B0604020202020204" pitchFamily="34" charset="0"/>
              </a:rPr>
            </a:br>
            <a:r>
              <a:rPr lang="en-US" sz="3200" b="1">
                <a:solidFill>
                  <a:srgbClr val="000000"/>
                </a:solidFill>
                <a:latin typeface="Arial" panose="020B0604020202020204" pitchFamily="34" charset="0"/>
              </a:rPr>
              <a:t>the network layer.</a:t>
            </a:r>
          </a:p>
        </p:txBody>
      </p:sp>
      <p:grpSp>
        <p:nvGrpSpPr>
          <p:cNvPr id="893964" name="Group 12"/>
          <p:cNvGrpSpPr>
            <a:grpSpLocks/>
          </p:cNvGrpSpPr>
          <p:nvPr/>
        </p:nvGrpSpPr>
        <p:grpSpPr bwMode="auto">
          <a:xfrm>
            <a:off x="1981200" y="1981200"/>
            <a:ext cx="1143000" cy="566738"/>
            <a:chOff x="1200" y="1248"/>
            <a:chExt cx="720" cy="357"/>
          </a:xfrm>
        </p:grpSpPr>
        <p:pic>
          <p:nvPicPr>
            <p:cNvPr id="89396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396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a:solidFill>
                    <a:srgbClr val="FF0000"/>
                  </a:solidFill>
                  <a:latin typeface="Times New Roman" panose="02020603050405020304" pitchFamily="18" charset="0"/>
                </a:rPr>
                <a:t>Note</a:t>
              </a:r>
            </a:p>
          </p:txBody>
        </p:sp>
      </p:grpSp>
    </p:spTree>
    <p:extLst>
      <p:ext uri="{BB962C8B-B14F-4D97-AF65-F5344CB8AC3E}">
        <p14:creationId xmlns:p14="http://schemas.microsoft.com/office/powerpoint/2010/main" val="2062206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EBAC95F7-3AAA-4B46-B7DA-93FE20F95C7D}" type="slidenum">
              <a:rPr lang="en-US"/>
              <a:pPr/>
              <a:t>2</a:t>
            </a:fld>
            <a:endParaRPr lang="en-US"/>
          </a:p>
        </p:txBody>
      </p:sp>
      <p:sp>
        <p:nvSpPr>
          <p:cNvPr id="86016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4" name="Text Box 4"/>
          <p:cNvSpPr txBox="1">
            <a:spLocks noChangeArrowheads="1"/>
          </p:cNvSpPr>
          <p:nvPr/>
        </p:nvSpPr>
        <p:spPr bwMode="auto">
          <a:xfrm>
            <a:off x="1828801" y="381000"/>
            <a:ext cx="3509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latin typeface="Times New Roman" panose="02020603050405020304" pitchFamily="18" charset="0"/>
              </a:rPr>
              <a:t>Figure 8.1  </a:t>
            </a:r>
            <a:r>
              <a:rPr lang="en-US" sz="2000" i="1">
                <a:latin typeface="Times New Roman" panose="02020603050405020304" pitchFamily="18" charset="0"/>
              </a:rPr>
              <a:t>Switched network</a:t>
            </a:r>
          </a:p>
        </p:txBody>
      </p:sp>
      <p:sp>
        <p:nvSpPr>
          <p:cNvPr id="860165"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01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088" y="1905000"/>
            <a:ext cx="6691312"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053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solidFill>
                  <a:srgbClr val="1C1C1C"/>
                </a:solidFill>
              </a:rPr>
              <a:t>8.</a:t>
            </a:r>
            <a:fld id="{D09EEF61-578C-4FAC-B3F0-A0512BD2C408}" type="slidenum">
              <a:rPr lang="en-US">
                <a:solidFill>
                  <a:srgbClr val="1C1C1C"/>
                </a:solidFill>
              </a:rPr>
              <a:pPr/>
              <a:t>20</a:t>
            </a:fld>
            <a:endParaRPr lang="en-US">
              <a:solidFill>
                <a:srgbClr val="1C1C1C"/>
              </a:solidFill>
            </a:endParaRPr>
          </a:p>
        </p:txBody>
      </p:sp>
      <p:sp>
        <p:nvSpPr>
          <p:cNvPr id="858114"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3200" b="1">
              <a:solidFill>
                <a:srgbClr val="000000"/>
              </a:solidFill>
              <a:effectLst>
                <a:outerShdw blurRad="38100" dist="38100" dir="2700000" algn="tl">
                  <a:srgbClr val="FFFFFF"/>
                </a:outerShdw>
              </a:effectLst>
              <a:latin typeface="Times New Roman" panose="02020603050405020304" pitchFamily="18" charset="0"/>
            </a:endParaRPr>
          </a:p>
        </p:txBody>
      </p:sp>
      <p:sp>
        <p:nvSpPr>
          <p:cNvPr id="858115" name="Text Box 3"/>
          <p:cNvSpPr txBox="1">
            <a:spLocks noChangeArrowheads="1"/>
          </p:cNvSpPr>
          <p:nvPr/>
        </p:nvSpPr>
        <p:spPr bwMode="auto">
          <a:xfrm>
            <a:off x="1752601" y="406400"/>
            <a:ext cx="7300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a:solidFill>
                  <a:srgbClr val="000000"/>
                </a:solidFill>
                <a:effectLst>
                  <a:outerShdw blurRad="38100" dist="38100" dir="2700000" algn="tl">
                    <a:srgbClr val="C0C0C0"/>
                  </a:outerShdw>
                </a:effectLst>
                <a:latin typeface="Times" panose="02020603050405020304" pitchFamily="18" charset="0"/>
              </a:rPr>
              <a:t>8-3   VIRTUAL-CIRCUIT NETWORKS</a:t>
            </a:r>
          </a:p>
        </p:txBody>
      </p:sp>
      <p:sp>
        <p:nvSpPr>
          <p:cNvPr id="858116"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b="1">
              <a:solidFill>
                <a:srgbClr val="000000"/>
              </a:solidFill>
              <a:latin typeface="Times New Roman" panose="02020603050405020304" pitchFamily="18" charset="0"/>
            </a:endParaRPr>
          </a:p>
        </p:txBody>
      </p:sp>
      <p:sp>
        <p:nvSpPr>
          <p:cNvPr id="858117" name="Rectangle 5"/>
          <p:cNvSpPr>
            <a:spLocks noChangeArrowheads="1"/>
          </p:cNvSpPr>
          <p:nvPr/>
        </p:nvSpPr>
        <p:spPr bwMode="auto">
          <a:xfrm>
            <a:off x="1828800" y="1674814"/>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pPr>
            <a:r>
              <a:rPr lang="en-US" sz="2800" b="1" i="1">
                <a:solidFill>
                  <a:srgbClr val="000000"/>
                </a:solidFill>
                <a:effectLst>
                  <a:outerShdw blurRad="38100" dist="38100" dir="2700000" algn="tl">
                    <a:srgbClr val="C0C0C0"/>
                  </a:outerShdw>
                </a:effectLst>
                <a:latin typeface="Times New Roman" panose="02020603050405020304" pitchFamily="18" charset="0"/>
              </a:rPr>
              <a:t>A virtual-circuit network is a cross between a circuit-switched network and a datagram network. It has some characteristics of both.</a:t>
            </a:r>
          </a:p>
        </p:txBody>
      </p:sp>
      <p:sp>
        <p:nvSpPr>
          <p:cNvPr id="858118" name="Rectangle 6"/>
          <p:cNvSpPr>
            <a:spLocks noChangeArrowheads="1"/>
          </p:cNvSpPr>
          <p:nvPr/>
        </p:nvSpPr>
        <p:spPr bwMode="auto">
          <a:xfrm>
            <a:off x="1676400" y="4210050"/>
            <a:ext cx="7696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Clr>
                <a:srgbClr val="000000"/>
              </a:buClr>
              <a:buSzPct val="117000"/>
              <a:buFont typeface="Wingdings" panose="05000000000000000000" pitchFamily="2" charset="2"/>
              <a:buNone/>
            </a:pPr>
            <a:r>
              <a:rPr lang="en-US" sz="2400" b="1">
                <a:solidFill>
                  <a:srgbClr val="0033CC"/>
                </a:solidFill>
                <a:latin typeface="Times New Roman" panose="02020603050405020304" pitchFamily="18" charset="0"/>
              </a:rPr>
              <a:t>Addressing</a:t>
            </a:r>
            <a:r>
              <a:rPr lang="fr-FR" sz="2400" b="1">
                <a:solidFill>
                  <a:srgbClr val="0033CC"/>
                </a:solidFill>
                <a:latin typeface="Times New Roman" panose="02020603050405020304" pitchFamily="18" charset="0"/>
              </a:rPr>
              <a:t/>
            </a:r>
            <a:br>
              <a:rPr lang="fr-FR" sz="2400" b="1">
                <a:solidFill>
                  <a:srgbClr val="0033CC"/>
                </a:solidFill>
                <a:latin typeface="Times New Roman" panose="02020603050405020304" pitchFamily="18" charset="0"/>
              </a:rPr>
            </a:br>
            <a:r>
              <a:rPr lang="fr-FR" sz="2400" b="1">
                <a:solidFill>
                  <a:srgbClr val="0033CC"/>
                </a:solidFill>
                <a:latin typeface="Times New Roman" panose="02020603050405020304" pitchFamily="18" charset="0"/>
              </a:rPr>
              <a:t>Three Phases</a:t>
            </a:r>
          </a:p>
          <a:p>
            <a:pPr eaLnBrk="0" fontAlgn="base" hangingPunct="0">
              <a:spcBef>
                <a:spcPct val="0"/>
              </a:spcBef>
              <a:spcAft>
                <a:spcPct val="0"/>
              </a:spcAft>
              <a:buClr>
                <a:srgbClr val="000000"/>
              </a:buClr>
              <a:buSzPct val="117000"/>
              <a:buFont typeface="Wingdings" panose="05000000000000000000" pitchFamily="2" charset="2"/>
              <a:buNone/>
            </a:pPr>
            <a:r>
              <a:rPr lang="fr-FR" sz="2400" b="1">
                <a:solidFill>
                  <a:srgbClr val="0033CC"/>
                </a:solidFill>
                <a:latin typeface="Times New Roman" panose="02020603050405020304" pitchFamily="18" charset="0"/>
              </a:rPr>
              <a:t>Efficiency</a:t>
            </a:r>
            <a:br>
              <a:rPr lang="fr-FR" sz="2400" b="1">
                <a:solidFill>
                  <a:srgbClr val="0033CC"/>
                </a:solidFill>
                <a:latin typeface="Times New Roman" panose="02020603050405020304" pitchFamily="18" charset="0"/>
              </a:rPr>
            </a:br>
            <a:r>
              <a:rPr lang="fr-FR" sz="2400" b="1">
                <a:solidFill>
                  <a:srgbClr val="0033CC"/>
                </a:solidFill>
                <a:latin typeface="Times New Roman" panose="02020603050405020304" pitchFamily="18" charset="0"/>
              </a:rPr>
              <a:t>Delay</a:t>
            </a:r>
          </a:p>
          <a:p>
            <a:pPr eaLnBrk="0" fontAlgn="base" hangingPunct="0">
              <a:spcBef>
                <a:spcPct val="0"/>
              </a:spcBef>
              <a:spcAft>
                <a:spcPct val="0"/>
              </a:spcAft>
              <a:buClr>
                <a:srgbClr val="000000"/>
              </a:buClr>
              <a:buSzPct val="117000"/>
              <a:buFont typeface="Wingdings" panose="05000000000000000000" pitchFamily="2" charset="2"/>
              <a:buNone/>
            </a:pPr>
            <a:r>
              <a:rPr lang="en-US" sz="2400" b="1">
                <a:solidFill>
                  <a:srgbClr val="0033CC"/>
                </a:solidFill>
                <a:latin typeface="Times New Roman" panose="02020603050405020304" pitchFamily="18" charset="0"/>
              </a:rPr>
              <a:t>Circuit-Switched Technology in WANs</a:t>
            </a:r>
          </a:p>
        </p:txBody>
      </p:sp>
      <p:sp>
        <p:nvSpPr>
          <p:cNvPr id="858119" name="Text Box 7"/>
          <p:cNvSpPr txBox="1">
            <a:spLocks noChangeArrowheads="1"/>
          </p:cNvSpPr>
          <p:nvPr/>
        </p:nvSpPr>
        <p:spPr bwMode="auto">
          <a:xfrm>
            <a:off x="1689101" y="37338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sz="2800" b="1" i="1" u="sng">
                <a:solidFill>
                  <a:srgbClr val="FF0000"/>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898470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0"/>
            <a:ext cx="12192000" cy="6595671"/>
          </a:xfrm>
        </p:spPr>
        <p:txBody>
          <a:bodyPr/>
          <a:lstStyle/>
          <a:p>
            <a:r>
              <a:rPr lang="en-US" dirty="0"/>
              <a:t>As in a circuit-switched network, there are setup and teardown phases in </a:t>
            </a:r>
            <a:r>
              <a:rPr lang="en-US" dirty="0" smtClean="0"/>
              <a:t>addition to </a:t>
            </a:r>
            <a:r>
              <a:rPr lang="en-US" dirty="0"/>
              <a:t>the data transfer phase</a:t>
            </a:r>
            <a:r>
              <a:rPr lang="en-US" dirty="0" smtClean="0"/>
              <a:t>.</a:t>
            </a:r>
          </a:p>
          <a:p>
            <a:endParaRPr lang="en-US" dirty="0" smtClean="0"/>
          </a:p>
          <a:p>
            <a:r>
              <a:rPr lang="en-US" dirty="0"/>
              <a:t>Resources can be allocated during the setup phase, as in a circuit-switched </a:t>
            </a:r>
            <a:r>
              <a:rPr lang="en-US" dirty="0" smtClean="0"/>
              <a:t>network.</a:t>
            </a:r>
          </a:p>
          <a:p>
            <a:pPr marL="0" indent="0">
              <a:buNone/>
            </a:pPr>
            <a:endParaRPr lang="en-US" dirty="0" smtClean="0"/>
          </a:p>
          <a:p>
            <a:r>
              <a:rPr lang="en-US" dirty="0"/>
              <a:t>As in a datagram network, data are packetized and each packet carries an address </a:t>
            </a:r>
            <a:r>
              <a:rPr lang="en-US" dirty="0" smtClean="0"/>
              <a:t>in the </a:t>
            </a:r>
            <a:r>
              <a:rPr lang="en-US" dirty="0"/>
              <a:t>header</a:t>
            </a:r>
            <a:r>
              <a:rPr lang="en-US" dirty="0" smtClean="0"/>
              <a:t>.</a:t>
            </a:r>
          </a:p>
          <a:p>
            <a:endParaRPr lang="en-US" dirty="0"/>
          </a:p>
          <a:p>
            <a:r>
              <a:rPr lang="en-US" dirty="0"/>
              <a:t>As in a circuit-switched network, all packets follow the same path established </a:t>
            </a:r>
            <a:r>
              <a:rPr lang="en-US" dirty="0" smtClean="0"/>
              <a:t>during the </a:t>
            </a:r>
            <a:r>
              <a:rPr lang="en-US" dirty="0"/>
              <a:t>connection.</a:t>
            </a:r>
          </a:p>
        </p:txBody>
      </p:sp>
      <p:sp>
        <p:nvSpPr>
          <p:cNvPr id="2" name="Slide Number Placeholder 1"/>
          <p:cNvSpPr>
            <a:spLocks noGrp="1"/>
          </p:cNvSpPr>
          <p:nvPr>
            <p:ph type="sldNum" sz="quarter" idx="10"/>
          </p:nvPr>
        </p:nvSpPr>
        <p:spPr/>
        <p:txBody>
          <a:bodyPr/>
          <a:lstStyle/>
          <a:p>
            <a:r>
              <a:rPr lang="en-US" smtClean="0">
                <a:solidFill>
                  <a:srgbClr val="1C1C1C"/>
                </a:solidFill>
              </a:rPr>
              <a:t>8.</a:t>
            </a:r>
            <a:fld id="{8FBB054B-38A2-453D-94F4-7E0B12B83F11}" type="slidenum">
              <a:rPr lang="en-US" smtClean="0">
                <a:solidFill>
                  <a:srgbClr val="1C1C1C"/>
                </a:solidFill>
              </a:rPr>
              <a:pPr/>
              <a:t>21</a:t>
            </a:fld>
            <a:endParaRPr lang="en-US">
              <a:solidFill>
                <a:srgbClr val="1C1C1C"/>
              </a:solidFill>
            </a:endParaRPr>
          </a:p>
        </p:txBody>
      </p:sp>
    </p:spTree>
    <p:extLst>
      <p:ext uri="{BB962C8B-B14F-4D97-AF65-F5344CB8AC3E}">
        <p14:creationId xmlns:p14="http://schemas.microsoft.com/office/powerpoint/2010/main" val="1069704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54832"/>
            <a:ext cx="12192000" cy="6145967"/>
          </a:xfrm>
        </p:spPr>
        <p:txBody>
          <a:bodyPr/>
          <a:lstStyle/>
          <a:p>
            <a:r>
              <a:rPr lang="en-US" dirty="0"/>
              <a:t>A virtual-circuit network is normally implemented in the data link </a:t>
            </a:r>
            <a:r>
              <a:rPr lang="en-US" dirty="0" smtClean="0"/>
              <a:t>layer</a:t>
            </a:r>
            <a:r>
              <a:rPr lang="en-US" dirty="0"/>
              <a:t>.</a:t>
            </a:r>
          </a:p>
          <a:p>
            <a:r>
              <a:rPr lang="en-US" dirty="0" smtClean="0"/>
              <a:t>While circuit-switched </a:t>
            </a:r>
            <a:r>
              <a:rPr lang="en-US" dirty="0"/>
              <a:t>network is implemented in the physical layer </a:t>
            </a:r>
            <a:endParaRPr lang="en-US" dirty="0" smtClean="0"/>
          </a:p>
          <a:p>
            <a:r>
              <a:rPr lang="en-US" dirty="0" smtClean="0"/>
              <a:t>and </a:t>
            </a:r>
            <a:r>
              <a:rPr lang="en-US" dirty="0"/>
              <a:t>a datagram </a:t>
            </a:r>
            <a:r>
              <a:rPr lang="en-US" dirty="0" smtClean="0"/>
              <a:t>network in </a:t>
            </a:r>
            <a:r>
              <a:rPr lang="en-US" dirty="0"/>
              <a:t>the network layer</a:t>
            </a:r>
            <a:r>
              <a:rPr lang="en-US" dirty="0" smtClean="0"/>
              <a:t>.</a:t>
            </a:r>
          </a:p>
          <a:p>
            <a:endParaRPr lang="en-US" dirty="0" smtClean="0"/>
          </a:p>
        </p:txBody>
      </p:sp>
      <p:sp>
        <p:nvSpPr>
          <p:cNvPr id="4" name="Slide Number Placeholder 3"/>
          <p:cNvSpPr>
            <a:spLocks noGrp="1"/>
          </p:cNvSpPr>
          <p:nvPr>
            <p:ph type="sldNum" sz="quarter" idx="10"/>
          </p:nvPr>
        </p:nvSpPr>
        <p:spPr/>
        <p:txBody>
          <a:bodyPr/>
          <a:lstStyle/>
          <a:p>
            <a:r>
              <a:rPr lang="en-US" smtClean="0">
                <a:solidFill>
                  <a:srgbClr val="1C1C1C"/>
                </a:solidFill>
              </a:rPr>
              <a:t>8.</a:t>
            </a:r>
            <a:fld id="{C904B59E-8BD9-49DB-B929-97067244528E}" type="slidenum">
              <a:rPr lang="en-US" smtClean="0">
                <a:solidFill>
                  <a:srgbClr val="1C1C1C"/>
                </a:solidFill>
              </a:rPr>
              <a:pPr/>
              <a:t>22</a:t>
            </a:fld>
            <a:endParaRPr lang="en-US">
              <a:solidFill>
                <a:srgbClr val="1C1C1C"/>
              </a:solidFill>
            </a:endParaRPr>
          </a:p>
        </p:txBody>
      </p:sp>
    </p:spTree>
    <p:extLst>
      <p:ext uri="{BB962C8B-B14F-4D97-AF65-F5344CB8AC3E}">
        <p14:creationId xmlns:p14="http://schemas.microsoft.com/office/powerpoint/2010/main" val="1762256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9097"/>
          </a:xfrm>
        </p:spPr>
        <p:txBody>
          <a:bodyPr/>
          <a:lstStyle/>
          <a:p>
            <a:r>
              <a:rPr lang="en-US" dirty="0" smtClean="0"/>
              <a:t>Addressing</a:t>
            </a:r>
            <a:endParaRPr lang="en-US" dirty="0"/>
          </a:p>
        </p:txBody>
      </p:sp>
      <p:sp>
        <p:nvSpPr>
          <p:cNvPr id="3" name="Content Placeholder 2"/>
          <p:cNvSpPr>
            <a:spLocks noGrp="1"/>
          </p:cNvSpPr>
          <p:nvPr>
            <p:ph idx="1"/>
          </p:nvPr>
        </p:nvSpPr>
        <p:spPr>
          <a:xfrm>
            <a:off x="838200" y="1409074"/>
            <a:ext cx="11353800" cy="4991725"/>
          </a:xfrm>
        </p:spPr>
        <p:txBody>
          <a:bodyPr/>
          <a:lstStyle/>
          <a:p>
            <a:r>
              <a:rPr lang="en-US" dirty="0" smtClean="0"/>
              <a:t>Global Addressing : An </a:t>
            </a:r>
            <a:r>
              <a:rPr lang="en-US" dirty="0"/>
              <a:t>address that can be </a:t>
            </a:r>
            <a:r>
              <a:rPr lang="en-US" dirty="0" smtClean="0"/>
              <a:t>unique in the scope of the network</a:t>
            </a:r>
            <a:endParaRPr lang="en-US" dirty="0"/>
          </a:p>
          <a:p>
            <a:pPr marL="0" indent="0">
              <a:buNone/>
            </a:pPr>
            <a:r>
              <a:rPr lang="en-US" dirty="0" smtClean="0"/>
              <a:t>	</a:t>
            </a:r>
          </a:p>
          <a:p>
            <a:r>
              <a:rPr lang="en-US" dirty="0" smtClean="0"/>
              <a:t>Virtual Circuit Identifier (VCI): </a:t>
            </a:r>
            <a:r>
              <a:rPr lang="en-US" dirty="0"/>
              <a:t>The identifier that is actually used for data transfer is called the virtual-circuit </a:t>
            </a:r>
            <a:r>
              <a:rPr lang="en-US" dirty="0" smtClean="0"/>
              <a:t>identifier.</a:t>
            </a:r>
          </a:p>
          <a:p>
            <a:endParaRPr lang="en-US" dirty="0"/>
          </a:p>
          <a:p>
            <a:r>
              <a:rPr lang="en-US" dirty="0" smtClean="0"/>
              <a:t>It is </a:t>
            </a:r>
            <a:r>
              <a:rPr lang="en-US" dirty="0"/>
              <a:t>used by a frame between two switches. When a frame arrives at a switch, it has </a:t>
            </a:r>
            <a:r>
              <a:rPr lang="en-US" dirty="0" smtClean="0"/>
              <a:t>a VCI</a:t>
            </a:r>
            <a:r>
              <a:rPr lang="en-US" dirty="0"/>
              <a:t>; when it leaves, it has a different </a:t>
            </a:r>
            <a:r>
              <a:rPr lang="en-US" dirty="0" err="1"/>
              <a:t>VCl</a:t>
            </a:r>
            <a:r>
              <a:rPr lang="en-US" dirty="0"/>
              <a:t>.</a:t>
            </a:r>
          </a:p>
        </p:txBody>
      </p:sp>
      <p:sp>
        <p:nvSpPr>
          <p:cNvPr id="4" name="Slide Number Placeholder 3"/>
          <p:cNvSpPr>
            <a:spLocks noGrp="1"/>
          </p:cNvSpPr>
          <p:nvPr>
            <p:ph type="sldNum" sz="quarter" idx="10"/>
          </p:nvPr>
        </p:nvSpPr>
        <p:spPr/>
        <p:txBody>
          <a:bodyPr/>
          <a:lstStyle/>
          <a:p>
            <a:r>
              <a:rPr lang="en-US" smtClean="0">
                <a:solidFill>
                  <a:srgbClr val="1C1C1C"/>
                </a:solidFill>
              </a:rPr>
              <a:t>8.</a:t>
            </a:r>
            <a:fld id="{C904B59E-8BD9-49DB-B929-97067244528E}" type="slidenum">
              <a:rPr lang="en-US" smtClean="0">
                <a:solidFill>
                  <a:srgbClr val="1C1C1C"/>
                </a:solidFill>
              </a:rPr>
              <a:pPr/>
              <a:t>23</a:t>
            </a:fld>
            <a:endParaRPr lang="en-US">
              <a:solidFill>
                <a:srgbClr val="1C1C1C"/>
              </a:solidFill>
            </a:endParaRPr>
          </a:p>
        </p:txBody>
      </p:sp>
    </p:spTree>
    <p:extLst>
      <p:ext uri="{BB962C8B-B14F-4D97-AF65-F5344CB8AC3E}">
        <p14:creationId xmlns:p14="http://schemas.microsoft.com/office/powerpoint/2010/main" val="3779857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8.</a:t>
            </a:r>
            <a:fld id="{12E2BBAA-0398-4F78-B8A8-98C3A22182E6}" type="slidenum">
              <a:rPr lang="en-US">
                <a:solidFill>
                  <a:srgbClr val="1C1C1C"/>
                </a:solidFill>
              </a:rPr>
              <a:pPr/>
              <a:t>24</a:t>
            </a:fld>
            <a:endParaRPr lang="en-US">
              <a:solidFill>
                <a:srgbClr val="1C1C1C"/>
              </a:solidFill>
            </a:endParaRPr>
          </a:p>
        </p:txBody>
      </p:sp>
      <p:sp>
        <p:nvSpPr>
          <p:cNvPr id="87040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7040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70404" name="Text Box 4"/>
          <p:cNvSpPr txBox="1">
            <a:spLocks noChangeArrowheads="1"/>
          </p:cNvSpPr>
          <p:nvPr/>
        </p:nvSpPr>
        <p:spPr bwMode="auto">
          <a:xfrm>
            <a:off x="1828800" y="381000"/>
            <a:ext cx="433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a:solidFill>
                  <a:srgbClr val="3333CC"/>
                </a:solidFill>
                <a:latin typeface="Times New Roman" panose="02020603050405020304" pitchFamily="18" charset="0"/>
              </a:rPr>
              <a:t>Figure 8.11  </a:t>
            </a:r>
            <a:r>
              <a:rPr lang="en-US" sz="2000" b="1" i="1">
                <a:solidFill>
                  <a:srgbClr val="000000"/>
                </a:solidFill>
                <a:latin typeface="Times New Roman" panose="02020603050405020304" pitchFamily="18" charset="0"/>
              </a:rPr>
              <a:t>Virtual-circuit identifier</a:t>
            </a:r>
          </a:p>
        </p:txBody>
      </p:sp>
      <p:sp>
        <p:nvSpPr>
          <p:cNvPr id="870405"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pic>
        <p:nvPicPr>
          <p:cNvPr id="87040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2438401"/>
            <a:ext cx="7496175"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7145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882" y="110293"/>
            <a:ext cx="11827239" cy="804107"/>
          </a:xfrm>
        </p:spPr>
        <p:txBody>
          <a:bodyPr/>
          <a:lstStyle/>
          <a:p>
            <a:r>
              <a:rPr lang="en-US" dirty="0" smtClean="0"/>
              <a:t>Phases</a:t>
            </a:r>
            <a:endParaRPr lang="en-US" dirty="0"/>
          </a:p>
        </p:txBody>
      </p:sp>
      <p:sp>
        <p:nvSpPr>
          <p:cNvPr id="4" name="Content Placeholder 3"/>
          <p:cNvSpPr>
            <a:spLocks noGrp="1"/>
          </p:cNvSpPr>
          <p:nvPr>
            <p:ph idx="1"/>
          </p:nvPr>
        </p:nvSpPr>
        <p:spPr>
          <a:xfrm>
            <a:off x="179882" y="1079292"/>
            <a:ext cx="11827238" cy="5097671"/>
          </a:xfrm>
        </p:spPr>
        <p:txBody>
          <a:bodyPr/>
          <a:lstStyle/>
          <a:p>
            <a:pPr marL="0" indent="0">
              <a:buNone/>
            </a:pPr>
            <a:r>
              <a:rPr lang="en-US" dirty="0" smtClean="0"/>
              <a:t>Setup Phase, Teardown and Data transfer Phase</a:t>
            </a:r>
          </a:p>
          <a:p>
            <a:pPr marL="0" indent="0">
              <a:buNone/>
            </a:pPr>
            <a:endParaRPr lang="en-US" dirty="0" smtClean="0"/>
          </a:p>
          <a:p>
            <a:r>
              <a:rPr lang="en-US" sz="2400" dirty="0"/>
              <a:t>In the </a:t>
            </a:r>
            <a:r>
              <a:rPr lang="en-US" sz="2400" dirty="0" smtClean="0"/>
              <a:t>setup phase</a:t>
            </a:r>
            <a:r>
              <a:rPr lang="en-US" sz="2400" dirty="0"/>
              <a:t>, the source and destination use their global addresses to help switches make </a:t>
            </a:r>
            <a:r>
              <a:rPr lang="en-US" sz="2400" dirty="0" smtClean="0"/>
              <a:t>table entries </a:t>
            </a:r>
            <a:r>
              <a:rPr lang="en-US" sz="2400" dirty="0"/>
              <a:t>for the connection</a:t>
            </a:r>
            <a:r>
              <a:rPr lang="en-US" sz="2400" dirty="0" smtClean="0"/>
              <a:t>.</a:t>
            </a:r>
          </a:p>
          <a:p>
            <a:endParaRPr lang="en-US" sz="2400" dirty="0" smtClean="0"/>
          </a:p>
          <a:p>
            <a:r>
              <a:rPr lang="en-US" sz="2400" dirty="0"/>
              <a:t>In the teardown phase, the source and destination inform </a:t>
            </a:r>
            <a:r>
              <a:rPr lang="en-US" sz="2400" dirty="0" smtClean="0"/>
              <a:t>the switches </a:t>
            </a:r>
            <a:r>
              <a:rPr lang="en-US" sz="2400" dirty="0"/>
              <a:t>to delete the corresponding entry</a:t>
            </a:r>
            <a:r>
              <a:rPr lang="en-US" sz="2400" dirty="0" smtClean="0"/>
              <a:t>.</a:t>
            </a:r>
          </a:p>
          <a:p>
            <a:endParaRPr lang="en-US" sz="2400" dirty="0"/>
          </a:p>
          <a:p>
            <a:r>
              <a:rPr lang="en-US" sz="2400" dirty="0" smtClean="0"/>
              <a:t>Data transfer occurs between these two phases.</a:t>
            </a:r>
            <a:br>
              <a:rPr lang="en-US" sz="2400" dirty="0" smtClean="0"/>
            </a:br>
            <a:endParaRPr lang="en-US" sz="2400" dirty="0"/>
          </a:p>
        </p:txBody>
      </p:sp>
      <p:sp>
        <p:nvSpPr>
          <p:cNvPr id="2" name="Slide Number Placeholder 1"/>
          <p:cNvSpPr>
            <a:spLocks noGrp="1"/>
          </p:cNvSpPr>
          <p:nvPr>
            <p:ph type="sldNum" sz="quarter" idx="10"/>
          </p:nvPr>
        </p:nvSpPr>
        <p:spPr/>
        <p:txBody>
          <a:bodyPr/>
          <a:lstStyle/>
          <a:p>
            <a:r>
              <a:rPr lang="en-US" smtClean="0">
                <a:solidFill>
                  <a:srgbClr val="1C1C1C"/>
                </a:solidFill>
              </a:rPr>
              <a:t>8.</a:t>
            </a:r>
            <a:fld id="{8FBB054B-38A2-453D-94F4-7E0B12B83F11}" type="slidenum">
              <a:rPr lang="en-US" smtClean="0">
                <a:solidFill>
                  <a:srgbClr val="1C1C1C"/>
                </a:solidFill>
              </a:rPr>
              <a:pPr/>
              <a:t>25</a:t>
            </a:fld>
            <a:endParaRPr lang="en-US">
              <a:solidFill>
                <a:srgbClr val="1C1C1C"/>
              </a:solidFill>
            </a:endParaRPr>
          </a:p>
        </p:txBody>
      </p:sp>
    </p:spTree>
    <p:extLst>
      <p:ext uri="{BB962C8B-B14F-4D97-AF65-F5344CB8AC3E}">
        <p14:creationId xmlns:p14="http://schemas.microsoft.com/office/powerpoint/2010/main" val="720590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901" y="0"/>
            <a:ext cx="12042099" cy="6176963"/>
          </a:xfrm>
        </p:spPr>
        <p:txBody>
          <a:bodyPr/>
          <a:lstStyle/>
          <a:p>
            <a:pPr marL="0" indent="0">
              <a:buNone/>
            </a:pPr>
            <a:r>
              <a:rPr lang="en-US" dirty="0" smtClean="0"/>
              <a:t>Data Transfer Phase</a:t>
            </a:r>
          </a:p>
          <a:p>
            <a:pPr marL="0" indent="0">
              <a:buNone/>
            </a:pPr>
            <a:endParaRPr lang="en-US" dirty="0" smtClean="0"/>
          </a:p>
          <a:p>
            <a:r>
              <a:rPr lang="en-US" sz="2400" dirty="0" smtClean="0"/>
              <a:t>To transfer a frame from a source to its destination, all switches need to have a table entry for the virtual circuit.</a:t>
            </a:r>
          </a:p>
          <a:p>
            <a:endParaRPr lang="en-US" sz="2400" dirty="0" smtClean="0"/>
          </a:p>
          <a:p>
            <a:r>
              <a:rPr lang="en-US" sz="2400" dirty="0"/>
              <a:t>The table, in its simplest form, has four columns</a:t>
            </a:r>
            <a:r>
              <a:rPr lang="en-US" sz="2400" dirty="0" smtClean="0"/>
              <a:t>.</a:t>
            </a:r>
          </a:p>
          <a:p>
            <a:endParaRPr lang="en-US" sz="2400" dirty="0" smtClean="0"/>
          </a:p>
          <a:p>
            <a:r>
              <a:rPr lang="en-US" sz="2400" dirty="0" smtClean="0"/>
              <a:t>This means </a:t>
            </a:r>
            <a:r>
              <a:rPr lang="en-US" sz="2400" dirty="0"/>
              <a:t>that the switch holds four pieces of information for each virtual circuit that </a:t>
            </a:r>
            <a:r>
              <a:rPr lang="en-US" sz="2400" dirty="0" smtClean="0"/>
              <a:t>is already </a:t>
            </a:r>
            <a:r>
              <a:rPr lang="en-US" sz="2400" dirty="0"/>
              <a:t>set up.</a:t>
            </a:r>
            <a:endParaRPr lang="en-US" sz="2400" dirty="0" smtClean="0"/>
          </a:p>
          <a:p>
            <a:endParaRPr lang="en-US" dirty="0" smtClean="0"/>
          </a:p>
          <a:p>
            <a:r>
              <a:rPr lang="en-US" sz="2400" dirty="0"/>
              <a:t>We show later how the switches make their table entries, but for </a:t>
            </a:r>
            <a:r>
              <a:rPr lang="en-US" sz="2400" dirty="0" smtClean="0"/>
              <a:t>the moment </a:t>
            </a:r>
            <a:r>
              <a:rPr lang="en-US" sz="2400" dirty="0"/>
              <a:t>we assume that each switch has a table with entries for all active virtual circuits.</a:t>
            </a:r>
          </a:p>
        </p:txBody>
      </p:sp>
      <p:sp>
        <p:nvSpPr>
          <p:cNvPr id="4" name="Slide Number Placeholder 3"/>
          <p:cNvSpPr>
            <a:spLocks noGrp="1"/>
          </p:cNvSpPr>
          <p:nvPr>
            <p:ph type="sldNum" sz="quarter" idx="10"/>
          </p:nvPr>
        </p:nvSpPr>
        <p:spPr/>
        <p:txBody>
          <a:bodyPr/>
          <a:lstStyle/>
          <a:p>
            <a:r>
              <a:rPr lang="en-US" smtClean="0">
                <a:solidFill>
                  <a:srgbClr val="1C1C1C"/>
                </a:solidFill>
              </a:rPr>
              <a:t>8.</a:t>
            </a:r>
            <a:fld id="{C904B59E-8BD9-49DB-B929-97067244528E}" type="slidenum">
              <a:rPr lang="en-US" smtClean="0">
                <a:solidFill>
                  <a:srgbClr val="1C1C1C"/>
                </a:solidFill>
              </a:rPr>
              <a:pPr/>
              <a:t>26</a:t>
            </a:fld>
            <a:endParaRPr lang="en-US">
              <a:solidFill>
                <a:srgbClr val="1C1C1C"/>
              </a:solidFill>
            </a:endParaRPr>
          </a:p>
        </p:txBody>
      </p:sp>
    </p:spTree>
    <p:extLst>
      <p:ext uri="{BB962C8B-B14F-4D97-AF65-F5344CB8AC3E}">
        <p14:creationId xmlns:p14="http://schemas.microsoft.com/office/powerpoint/2010/main" val="869335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8.</a:t>
            </a:r>
            <a:fld id="{6CAE5FA3-ED10-4E2F-865E-7E2520B3B607}" type="slidenum">
              <a:rPr lang="en-US">
                <a:solidFill>
                  <a:srgbClr val="1C1C1C"/>
                </a:solidFill>
              </a:rPr>
              <a:pPr/>
              <a:t>27</a:t>
            </a:fld>
            <a:endParaRPr lang="en-US">
              <a:solidFill>
                <a:srgbClr val="1C1C1C"/>
              </a:solidFill>
            </a:endParaRPr>
          </a:p>
        </p:txBody>
      </p:sp>
      <p:sp>
        <p:nvSpPr>
          <p:cNvPr id="87142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7142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71428" name="Text Box 4"/>
          <p:cNvSpPr txBox="1">
            <a:spLocks noChangeArrowheads="1"/>
          </p:cNvSpPr>
          <p:nvPr/>
        </p:nvSpPr>
        <p:spPr bwMode="auto">
          <a:xfrm>
            <a:off x="1828801" y="381000"/>
            <a:ext cx="652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a:solidFill>
                  <a:srgbClr val="3333CC"/>
                </a:solidFill>
                <a:latin typeface="Times New Roman" panose="02020603050405020304" pitchFamily="18" charset="0"/>
              </a:rPr>
              <a:t>Figure 8.12  </a:t>
            </a:r>
            <a:r>
              <a:rPr lang="en-US" sz="2000" b="1" i="1">
                <a:solidFill>
                  <a:srgbClr val="000000"/>
                </a:solidFill>
                <a:latin typeface="Times New Roman" panose="02020603050405020304" pitchFamily="18" charset="0"/>
              </a:rPr>
              <a:t>Switch and tables in a virtual-circuit network</a:t>
            </a:r>
          </a:p>
        </p:txBody>
      </p:sp>
      <p:sp>
        <p:nvSpPr>
          <p:cNvPr id="871429"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pic>
        <p:nvPicPr>
          <p:cNvPr id="8714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196976"/>
            <a:ext cx="7404100" cy="505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8442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8.</a:t>
            </a:r>
            <a:fld id="{D2E8B54D-93F3-4367-88E8-2FA0425C9F42}" type="slidenum">
              <a:rPr lang="en-US">
                <a:solidFill>
                  <a:srgbClr val="1C1C1C"/>
                </a:solidFill>
              </a:rPr>
              <a:pPr/>
              <a:t>28</a:t>
            </a:fld>
            <a:endParaRPr lang="en-US">
              <a:solidFill>
                <a:srgbClr val="1C1C1C"/>
              </a:solidFill>
            </a:endParaRPr>
          </a:p>
        </p:txBody>
      </p:sp>
      <p:sp>
        <p:nvSpPr>
          <p:cNvPr id="87245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7245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72452" name="Text Box 4"/>
          <p:cNvSpPr txBox="1">
            <a:spLocks noChangeArrowheads="1"/>
          </p:cNvSpPr>
          <p:nvPr/>
        </p:nvSpPr>
        <p:spPr bwMode="auto">
          <a:xfrm>
            <a:off x="1828801" y="381000"/>
            <a:ext cx="8355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a:solidFill>
                  <a:srgbClr val="3333CC"/>
                </a:solidFill>
                <a:latin typeface="Times New Roman" panose="02020603050405020304" pitchFamily="18" charset="0"/>
              </a:rPr>
              <a:t>Figure 8.13  </a:t>
            </a:r>
            <a:r>
              <a:rPr lang="en-US" sz="2000" b="1" i="1">
                <a:solidFill>
                  <a:srgbClr val="000000"/>
                </a:solidFill>
                <a:latin typeface="Times New Roman" panose="02020603050405020304" pitchFamily="18" charset="0"/>
              </a:rPr>
              <a:t>Source-to-destination data transfer in a virtual-circuit network</a:t>
            </a:r>
          </a:p>
        </p:txBody>
      </p:sp>
      <p:sp>
        <p:nvSpPr>
          <p:cNvPr id="872453" name="Line 5"/>
          <p:cNvSpPr>
            <a:spLocks noChangeShapeType="1"/>
          </p:cNvSpPr>
          <p:nvPr/>
        </p:nvSpPr>
        <p:spPr bwMode="auto">
          <a:xfrm>
            <a:off x="1676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pic>
        <p:nvPicPr>
          <p:cNvPr id="8724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64" y="1211264"/>
            <a:ext cx="7513637" cy="503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69888" y="1143000"/>
            <a:ext cx="2222476" cy="2585323"/>
          </a:xfrm>
          <a:prstGeom prst="rect">
            <a:avLst/>
          </a:prstGeom>
        </p:spPr>
        <p:txBody>
          <a:bodyPr wrap="square">
            <a:spAutoFit/>
          </a:bodyPr>
          <a:lstStyle/>
          <a:p>
            <a:r>
              <a:rPr lang="en-US" b="0" i="0" u="none" strike="noStrike" baseline="0" dirty="0" smtClean="0">
                <a:latin typeface="Times New Roman" panose="02020603050405020304" pitchFamily="18" charset="0"/>
              </a:rPr>
              <a:t>Figure 8.13 shows how a frame from source A reaches destination B and how its</a:t>
            </a:r>
          </a:p>
          <a:p>
            <a:r>
              <a:rPr lang="en-US" b="0" i="0" u="none" strike="noStrike" baseline="0" dirty="0" smtClean="0">
                <a:latin typeface="Times New Roman" panose="02020603050405020304" pitchFamily="18" charset="0"/>
              </a:rPr>
              <a:t>VCI changes during the trip. Each switch changes the VCI and routes the frame.</a:t>
            </a:r>
            <a:endParaRPr lang="en-US" dirty="0"/>
          </a:p>
        </p:txBody>
      </p:sp>
    </p:spTree>
    <p:extLst>
      <p:ext uri="{BB962C8B-B14F-4D97-AF65-F5344CB8AC3E}">
        <p14:creationId xmlns:p14="http://schemas.microsoft.com/office/powerpoint/2010/main" val="1042169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64892" y="194872"/>
            <a:ext cx="11872210" cy="6415789"/>
          </a:xfrm>
        </p:spPr>
        <p:txBody>
          <a:bodyPr>
            <a:normAutofit/>
          </a:bodyPr>
          <a:lstStyle/>
          <a:p>
            <a:pPr marL="0" indent="0" fontAlgn="base">
              <a:spcBef>
                <a:spcPct val="20000"/>
              </a:spcBef>
              <a:spcAft>
                <a:spcPct val="0"/>
              </a:spcAft>
              <a:buClr>
                <a:schemeClr val="folHlink"/>
              </a:buClr>
              <a:buSzPct val="60000"/>
              <a:buNone/>
            </a:pPr>
            <a:r>
              <a:rPr lang="en-US" sz="3200" dirty="0"/>
              <a:t>Setup </a:t>
            </a:r>
            <a:r>
              <a:rPr lang="en-US" sz="3200" dirty="0" smtClean="0"/>
              <a:t>phase</a:t>
            </a:r>
          </a:p>
          <a:p>
            <a:r>
              <a:rPr lang="en-US" dirty="0" smtClean="0"/>
              <a:t>Suppose source </a:t>
            </a:r>
            <a:r>
              <a:rPr lang="en-US" dirty="0"/>
              <a:t>A needs to create a virtual circuit to B. </a:t>
            </a:r>
            <a:endParaRPr lang="en-US" dirty="0" smtClean="0"/>
          </a:p>
          <a:p>
            <a:pPr marL="0" indent="0">
              <a:buNone/>
            </a:pPr>
            <a:endParaRPr lang="en-US" dirty="0" smtClean="0"/>
          </a:p>
          <a:p>
            <a:r>
              <a:rPr lang="en-US" dirty="0" smtClean="0"/>
              <a:t>Two </a:t>
            </a:r>
            <a:r>
              <a:rPr lang="en-US" dirty="0"/>
              <a:t>steps are required: </a:t>
            </a:r>
            <a:endParaRPr lang="en-US" dirty="0" smtClean="0"/>
          </a:p>
          <a:p>
            <a:pPr lvl="1"/>
            <a:r>
              <a:rPr lang="en-US" sz="2800" dirty="0" smtClean="0"/>
              <a:t>the </a:t>
            </a:r>
            <a:r>
              <a:rPr lang="en-US" sz="2800" dirty="0"/>
              <a:t>setup request</a:t>
            </a:r>
          </a:p>
          <a:p>
            <a:pPr lvl="1"/>
            <a:r>
              <a:rPr lang="en-US" sz="2800" dirty="0" smtClean="0"/>
              <a:t>the acknowledgment</a:t>
            </a:r>
          </a:p>
          <a:p>
            <a:pPr marL="0" indent="0">
              <a:buNone/>
            </a:pPr>
            <a:endParaRPr lang="en-US" dirty="0"/>
          </a:p>
          <a:p>
            <a:endParaRPr lang="en-US" dirty="0"/>
          </a:p>
        </p:txBody>
      </p:sp>
      <p:sp>
        <p:nvSpPr>
          <p:cNvPr id="2" name="Slide Number Placeholder 1"/>
          <p:cNvSpPr>
            <a:spLocks noGrp="1"/>
          </p:cNvSpPr>
          <p:nvPr>
            <p:ph type="sldNum" sz="quarter" idx="12"/>
          </p:nvPr>
        </p:nvSpPr>
        <p:spPr/>
        <p:txBody>
          <a:bodyPr/>
          <a:lstStyle/>
          <a:p>
            <a:r>
              <a:rPr lang="en-US" smtClean="0">
                <a:solidFill>
                  <a:srgbClr val="1C1C1C"/>
                </a:solidFill>
              </a:rPr>
              <a:t>8.</a:t>
            </a:r>
            <a:fld id="{8FBB054B-38A2-453D-94F4-7E0B12B83F11}" type="slidenum">
              <a:rPr lang="en-US" smtClean="0">
                <a:solidFill>
                  <a:srgbClr val="1C1C1C"/>
                </a:solidFill>
              </a:rPr>
              <a:pPr/>
              <a:t>29</a:t>
            </a:fld>
            <a:endParaRPr lang="en-US">
              <a:solidFill>
                <a:srgbClr val="1C1C1C"/>
              </a:solidFill>
            </a:endParaRPr>
          </a:p>
        </p:txBody>
      </p:sp>
    </p:spTree>
    <p:extLst>
      <p:ext uri="{BB962C8B-B14F-4D97-AF65-F5344CB8AC3E}">
        <p14:creationId xmlns:p14="http://schemas.microsoft.com/office/powerpoint/2010/main" val="626656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A4C27A53-C0D7-42E1-B3CC-922B09B9ABD3}" type="slidenum">
              <a:rPr lang="en-US"/>
              <a:pPr/>
              <a:t>3</a:t>
            </a:fld>
            <a:endParaRPr lang="en-US"/>
          </a:p>
        </p:txBody>
      </p:sp>
      <p:sp>
        <p:nvSpPr>
          <p:cNvPr id="86118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8" name="Text Box 4"/>
          <p:cNvSpPr txBox="1">
            <a:spLocks noChangeArrowheads="1"/>
          </p:cNvSpPr>
          <p:nvPr/>
        </p:nvSpPr>
        <p:spPr bwMode="auto">
          <a:xfrm>
            <a:off x="1828800" y="381000"/>
            <a:ext cx="5018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latin typeface="Times New Roman" panose="02020603050405020304" pitchFamily="18" charset="0"/>
              </a:rPr>
              <a:t>Figure 8.2  </a:t>
            </a:r>
            <a:r>
              <a:rPr lang="en-US" sz="2000" i="1">
                <a:latin typeface="Times New Roman" panose="02020603050405020304" pitchFamily="18" charset="0"/>
              </a:rPr>
              <a:t>Taxonomy of switched networks</a:t>
            </a:r>
          </a:p>
        </p:txBody>
      </p:sp>
      <p:sp>
        <p:nvSpPr>
          <p:cNvPr id="861189"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11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976" y="1765300"/>
            <a:ext cx="8328025"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293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852" y="134911"/>
            <a:ext cx="11857220" cy="6550702"/>
          </a:xfrm>
        </p:spPr>
        <p:txBody>
          <a:bodyPr>
            <a:normAutofit/>
          </a:bodyPr>
          <a:lstStyle/>
          <a:p>
            <a:pPr marL="0" lvl="1" indent="0">
              <a:spcBef>
                <a:spcPts val="1000"/>
              </a:spcBef>
              <a:buNone/>
            </a:pPr>
            <a:r>
              <a:rPr lang="en-US" sz="3200" b="1" dirty="0"/>
              <a:t>a.</a:t>
            </a:r>
            <a:r>
              <a:rPr lang="en-US" sz="2800" dirty="0" smtClean="0"/>
              <a:t> Source A sends a setup frame to switch 1.</a:t>
            </a:r>
          </a:p>
          <a:p>
            <a:pPr marL="514350" lvl="1" indent="-514350">
              <a:spcBef>
                <a:spcPts val="1000"/>
              </a:spcBef>
              <a:buAutoNum type="alphaLcPeriod"/>
            </a:pPr>
            <a:endParaRPr lang="en-US" sz="2800" dirty="0" smtClean="0"/>
          </a:p>
          <a:p>
            <a:pPr marL="0" indent="0">
              <a:buNone/>
            </a:pPr>
            <a:r>
              <a:rPr lang="en-US" sz="3200" b="1" dirty="0" smtClean="0"/>
              <a:t>b.</a:t>
            </a:r>
            <a:r>
              <a:rPr lang="en-US" dirty="0" smtClean="0"/>
              <a:t> Switch 1 receives the setup request frame. It knows that a frame going from A to B goes out through port 3. </a:t>
            </a:r>
          </a:p>
          <a:p>
            <a:pPr marL="0" indent="0">
              <a:buNone/>
            </a:pPr>
            <a:r>
              <a:rPr lang="en-US" dirty="0" smtClean="0"/>
              <a:t>The switch creates an entry in its table for this virtual circuit, but it is only able to fill three of the four columns. The switch assigns the incoming port (1) and chooses an available incoming VCI (14) and the outgoing port (3).</a:t>
            </a:r>
          </a:p>
          <a:p>
            <a:pPr marL="0" indent="0">
              <a:buNone/>
            </a:pPr>
            <a:r>
              <a:rPr lang="en-US" dirty="0" smtClean="0"/>
              <a:t>It does not yet know the outgoing VCI, which will be found during the acknowledgment step. The switch then forwards the frame through port 3 to switch 2.</a:t>
            </a:r>
          </a:p>
          <a:p>
            <a:pPr marL="0" indent="0">
              <a:buNone/>
            </a:pPr>
            <a:endParaRPr lang="en-US" dirty="0"/>
          </a:p>
          <a:p>
            <a:pPr marL="0" indent="0">
              <a:buNone/>
            </a:pPr>
            <a:r>
              <a:rPr lang="en-US" sz="3200" b="1" dirty="0"/>
              <a:t>c.</a:t>
            </a:r>
            <a:r>
              <a:rPr lang="en-US" dirty="0" smtClean="0"/>
              <a:t> Switch 2 receives the setup request frame. The same events happen here as at switch 1; three columns of the table are completed: in this case, incoming port (l), incoming VCI (66), and outgoing port (2).</a:t>
            </a:r>
          </a:p>
          <a:p>
            <a:endParaRPr lang="en-US" dirty="0"/>
          </a:p>
        </p:txBody>
      </p:sp>
    </p:spTree>
    <p:extLst>
      <p:ext uri="{BB962C8B-B14F-4D97-AF65-F5344CB8AC3E}">
        <p14:creationId xmlns:p14="http://schemas.microsoft.com/office/powerpoint/2010/main" val="366301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176963"/>
          </a:xfrm>
        </p:spPr>
        <p:txBody>
          <a:bodyPr/>
          <a:lstStyle/>
          <a:p>
            <a:pPr marL="0" indent="0">
              <a:buNone/>
            </a:pPr>
            <a:r>
              <a:rPr lang="en-US" sz="3400" b="1" dirty="0"/>
              <a:t>d.</a:t>
            </a:r>
            <a:r>
              <a:rPr lang="en-US" dirty="0"/>
              <a:t> Switch 3 receives the setup request frame. Again, three columns are </a:t>
            </a:r>
            <a:r>
              <a:rPr lang="en-US" dirty="0" smtClean="0"/>
              <a:t>completed: incoming </a:t>
            </a:r>
            <a:r>
              <a:rPr lang="en-US" dirty="0"/>
              <a:t>port (2), incoming VCI (22), and outgoing port (3</a:t>
            </a:r>
            <a:r>
              <a:rPr lang="en-US" dirty="0" smtClean="0"/>
              <a:t>).</a:t>
            </a:r>
          </a:p>
          <a:p>
            <a:pPr marL="0" indent="0">
              <a:buNone/>
            </a:pPr>
            <a:r>
              <a:rPr lang="en-US" sz="3400" b="1" dirty="0"/>
              <a:t>e.</a:t>
            </a:r>
            <a:r>
              <a:rPr lang="en-US" dirty="0" smtClean="0"/>
              <a:t> Destination B receives the setup frame, and if it is ready to receive frames from A, it assigns a VCI to the incoming frames that come from A, in this case 77. This</a:t>
            </a:r>
          </a:p>
          <a:p>
            <a:pPr marL="0" indent="0">
              <a:buNone/>
            </a:pPr>
            <a:r>
              <a:rPr lang="en-US" dirty="0" smtClean="0"/>
              <a:t>VCI lets the destination know that the frames come from A, and not other sources.</a:t>
            </a:r>
            <a:endParaRPr lang="en-US" dirty="0"/>
          </a:p>
        </p:txBody>
      </p:sp>
    </p:spTree>
    <p:extLst>
      <p:ext uri="{BB962C8B-B14F-4D97-AF65-F5344CB8AC3E}">
        <p14:creationId xmlns:p14="http://schemas.microsoft.com/office/powerpoint/2010/main" val="2866316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8.</a:t>
            </a:r>
            <a:fld id="{A3F6239B-8DB7-42F2-AF50-D208AF718CD7}" type="slidenum">
              <a:rPr lang="en-US">
                <a:solidFill>
                  <a:srgbClr val="1C1C1C"/>
                </a:solidFill>
              </a:rPr>
              <a:pPr/>
              <a:t>32</a:t>
            </a:fld>
            <a:endParaRPr lang="en-US">
              <a:solidFill>
                <a:srgbClr val="1C1C1C"/>
              </a:solidFill>
            </a:endParaRPr>
          </a:p>
        </p:txBody>
      </p:sp>
      <p:sp>
        <p:nvSpPr>
          <p:cNvPr id="87347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7347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73476" name="Text Box 4"/>
          <p:cNvSpPr txBox="1">
            <a:spLocks noChangeArrowheads="1"/>
          </p:cNvSpPr>
          <p:nvPr/>
        </p:nvSpPr>
        <p:spPr bwMode="auto">
          <a:xfrm>
            <a:off x="1828800" y="381000"/>
            <a:ext cx="611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a:solidFill>
                  <a:srgbClr val="3333CC"/>
                </a:solidFill>
                <a:latin typeface="Times New Roman" panose="02020603050405020304" pitchFamily="18" charset="0"/>
              </a:rPr>
              <a:t>Figure 8.14  </a:t>
            </a:r>
            <a:r>
              <a:rPr lang="en-US" sz="2000" b="1" i="1">
                <a:solidFill>
                  <a:srgbClr val="000000"/>
                </a:solidFill>
                <a:latin typeface="Times New Roman" panose="02020603050405020304" pitchFamily="18" charset="0"/>
              </a:rPr>
              <a:t>Setup request in a virtual-circuit network</a:t>
            </a:r>
          </a:p>
        </p:txBody>
      </p:sp>
      <p:sp>
        <p:nvSpPr>
          <p:cNvPr id="873477" name="Line 5"/>
          <p:cNvSpPr>
            <a:spLocks noChangeShapeType="1"/>
          </p:cNvSpPr>
          <p:nvPr/>
        </p:nvSpPr>
        <p:spPr bwMode="auto">
          <a:xfrm>
            <a:off x="1676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pic>
        <p:nvPicPr>
          <p:cNvPr id="8734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647826"/>
            <a:ext cx="76962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2546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1999" cy="5802208"/>
          </a:xfrm>
        </p:spPr>
        <p:txBody>
          <a:bodyPr/>
          <a:lstStyle/>
          <a:p>
            <a:r>
              <a:rPr lang="en-US" b="1" dirty="0"/>
              <a:t>Acknowledgment </a:t>
            </a:r>
            <a:r>
              <a:rPr lang="en-US" sz="2400" dirty="0"/>
              <a:t>A special frame, called the acknowledgment frame, </a:t>
            </a:r>
            <a:r>
              <a:rPr lang="en-US" sz="2400" dirty="0" smtClean="0"/>
              <a:t>completes the </a:t>
            </a:r>
            <a:r>
              <a:rPr lang="en-US" sz="2400" dirty="0"/>
              <a:t>entries in the switching tables</a:t>
            </a:r>
            <a:r>
              <a:rPr lang="en-US" sz="2400" dirty="0" smtClean="0"/>
              <a:t>.</a:t>
            </a:r>
          </a:p>
          <a:p>
            <a:pPr algn="just"/>
            <a:r>
              <a:rPr lang="en-US" b="1" dirty="0"/>
              <a:t>a.</a:t>
            </a:r>
            <a:r>
              <a:rPr lang="en-US" dirty="0"/>
              <a:t> </a:t>
            </a:r>
            <a:r>
              <a:rPr lang="en-US" sz="2400" dirty="0"/>
              <a:t>The destination sends an acknowledgment to switch 3. The acknowledgment </a:t>
            </a:r>
            <a:r>
              <a:rPr lang="en-US" sz="2400" dirty="0" smtClean="0"/>
              <a:t>carries the </a:t>
            </a:r>
            <a:r>
              <a:rPr lang="en-US" sz="2400" dirty="0"/>
              <a:t>global source and destination addresses so the switch knows which entry in </a:t>
            </a:r>
            <a:r>
              <a:rPr lang="en-US" sz="2400" dirty="0" smtClean="0"/>
              <a:t>the table </a:t>
            </a:r>
            <a:r>
              <a:rPr lang="en-US" sz="2400" dirty="0"/>
              <a:t>is to be </a:t>
            </a:r>
            <a:r>
              <a:rPr lang="en-US" sz="2400" dirty="0" smtClean="0"/>
              <a:t>completed. The frame also carries VCI 77, chosen by the destination as the incoming VCI for frames from A. </a:t>
            </a:r>
            <a:r>
              <a:rPr lang="en-US" sz="2400" dirty="0"/>
              <a:t>Switch 3 uses this VCI to complete the </a:t>
            </a:r>
            <a:r>
              <a:rPr lang="en-US" sz="2400" dirty="0" smtClean="0"/>
              <a:t>outgoing VCI </a:t>
            </a:r>
            <a:r>
              <a:rPr lang="en-US" sz="2400" dirty="0"/>
              <a:t>column for this entry</a:t>
            </a:r>
            <a:r>
              <a:rPr lang="en-US" sz="2400" dirty="0" smtClean="0"/>
              <a:t>.</a:t>
            </a:r>
          </a:p>
          <a:p>
            <a:r>
              <a:rPr lang="en-US" b="1" dirty="0"/>
              <a:t>b.</a:t>
            </a:r>
            <a:r>
              <a:rPr lang="en-US" sz="2400" dirty="0"/>
              <a:t> Switch 3 sends an acknowledgment to switch 2 that contains its incoming VCI in </a:t>
            </a:r>
            <a:r>
              <a:rPr lang="en-US" sz="2400" dirty="0" smtClean="0"/>
              <a:t>the table</a:t>
            </a:r>
            <a:r>
              <a:rPr lang="en-US" sz="2400" dirty="0"/>
              <a:t>, chosen in the previous step. Switch 2 uses this as the outgoing VCI in the table.</a:t>
            </a:r>
          </a:p>
          <a:p>
            <a:r>
              <a:rPr lang="en-US" b="1" dirty="0"/>
              <a:t>c.</a:t>
            </a:r>
            <a:r>
              <a:rPr lang="en-US" sz="2400" dirty="0"/>
              <a:t> Switch 2 sends an acknowledgment to switch 1 that contains its incoming VCI in </a:t>
            </a:r>
            <a:r>
              <a:rPr lang="en-US" sz="2400" dirty="0" smtClean="0"/>
              <a:t>the table</a:t>
            </a:r>
            <a:r>
              <a:rPr lang="en-US" sz="2400" dirty="0"/>
              <a:t>, chosen in the previous step. Switch 1 uses this as the outgoing VCI in the table.</a:t>
            </a:r>
          </a:p>
          <a:p>
            <a:r>
              <a:rPr lang="en-US" b="1" dirty="0"/>
              <a:t>d.</a:t>
            </a:r>
            <a:r>
              <a:rPr lang="en-US" sz="2400" dirty="0"/>
              <a:t> Finally switch 1 sends an acknowledgment to source A that contains its </a:t>
            </a:r>
            <a:r>
              <a:rPr lang="en-US" sz="2400" dirty="0" smtClean="0"/>
              <a:t>incoming VCI </a:t>
            </a:r>
            <a:r>
              <a:rPr lang="en-US" sz="2400" dirty="0"/>
              <a:t>in the table, chosen in the previous step.</a:t>
            </a:r>
          </a:p>
        </p:txBody>
      </p:sp>
    </p:spTree>
    <p:extLst>
      <p:ext uri="{BB962C8B-B14F-4D97-AF65-F5344CB8AC3E}">
        <p14:creationId xmlns:p14="http://schemas.microsoft.com/office/powerpoint/2010/main" val="41577978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861" y="0"/>
            <a:ext cx="11797259" cy="6176963"/>
          </a:xfrm>
        </p:spPr>
        <p:txBody>
          <a:bodyPr/>
          <a:lstStyle/>
          <a:p>
            <a:r>
              <a:rPr lang="en-US" b="1" dirty="0" smtClean="0"/>
              <a:t>e.</a:t>
            </a:r>
            <a:r>
              <a:rPr lang="en-US" dirty="0" smtClean="0"/>
              <a:t> </a:t>
            </a:r>
            <a:r>
              <a:rPr lang="en-US" sz="2400" dirty="0" smtClean="0"/>
              <a:t>The source uses this as the outgoing VCI for the data frames to be sent to destination B.</a:t>
            </a:r>
          </a:p>
          <a:p>
            <a:endParaRPr lang="en-US" sz="2400" dirty="0" smtClean="0"/>
          </a:p>
          <a:p>
            <a:pPr marL="0" indent="0">
              <a:buNone/>
            </a:pPr>
            <a:r>
              <a:rPr lang="en-US" sz="2400" i="1" dirty="0" smtClean="0"/>
              <a:t>Teardown Phase</a:t>
            </a:r>
          </a:p>
          <a:p>
            <a:pPr marL="0" indent="0">
              <a:buNone/>
            </a:pPr>
            <a:endParaRPr lang="en-US" sz="2400" i="1" dirty="0"/>
          </a:p>
          <a:p>
            <a:r>
              <a:rPr lang="en-US" sz="2400" dirty="0"/>
              <a:t>In this phase, source A, after sending all frames to B, sends a special frame called </a:t>
            </a:r>
            <a:r>
              <a:rPr lang="en-US" sz="2400" dirty="0" smtClean="0"/>
              <a:t>a </a:t>
            </a:r>
            <a:r>
              <a:rPr lang="en-US" sz="2400" i="1" dirty="0" smtClean="0"/>
              <a:t>teardown </a:t>
            </a:r>
            <a:r>
              <a:rPr lang="en-US" sz="2400" i="1" dirty="0"/>
              <a:t>request. </a:t>
            </a:r>
            <a:endParaRPr lang="en-US" sz="2400" i="1" dirty="0" smtClean="0"/>
          </a:p>
          <a:p>
            <a:r>
              <a:rPr lang="en-US" sz="2400" dirty="0" smtClean="0"/>
              <a:t>Destination </a:t>
            </a:r>
            <a:r>
              <a:rPr lang="en-US" sz="2400" dirty="0"/>
              <a:t>B responds with a teardown confirmation frame. </a:t>
            </a:r>
            <a:endParaRPr lang="en-US" sz="2400" dirty="0" smtClean="0"/>
          </a:p>
          <a:p>
            <a:r>
              <a:rPr lang="en-US" sz="2400" dirty="0" smtClean="0"/>
              <a:t>All switches </a:t>
            </a:r>
            <a:r>
              <a:rPr lang="en-US" sz="2400" dirty="0"/>
              <a:t>delete the corresponding entry from their tables.</a:t>
            </a:r>
          </a:p>
        </p:txBody>
      </p:sp>
      <p:sp>
        <p:nvSpPr>
          <p:cNvPr id="4" name="Slide Number Placeholder 3"/>
          <p:cNvSpPr>
            <a:spLocks noGrp="1"/>
          </p:cNvSpPr>
          <p:nvPr>
            <p:ph type="sldNum" sz="quarter" idx="10"/>
          </p:nvPr>
        </p:nvSpPr>
        <p:spPr/>
        <p:txBody>
          <a:bodyPr/>
          <a:lstStyle/>
          <a:p>
            <a:r>
              <a:rPr lang="en-US" smtClean="0">
                <a:solidFill>
                  <a:srgbClr val="1C1C1C"/>
                </a:solidFill>
              </a:rPr>
              <a:t>8.</a:t>
            </a:r>
            <a:fld id="{C904B59E-8BD9-49DB-B929-97067244528E}" type="slidenum">
              <a:rPr lang="en-US" smtClean="0">
                <a:solidFill>
                  <a:srgbClr val="1C1C1C"/>
                </a:solidFill>
              </a:rPr>
              <a:pPr/>
              <a:t>34</a:t>
            </a:fld>
            <a:endParaRPr lang="en-US">
              <a:solidFill>
                <a:srgbClr val="1C1C1C"/>
              </a:solidFill>
            </a:endParaRPr>
          </a:p>
        </p:txBody>
      </p:sp>
    </p:spTree>
    <p:extLst>
      <p:ext uri="{BB962C8B-B14F-4D97-AF65-F5344CB8AC3E}">
        <p14:creationId xmlns:p14="http://schemas.microsoft.com/office/powerpoint/2010/main" val="498738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8.</a:t>
            </a:r>
            <a:fld id="{246B77E2-C72B-4552-81AC-AAF4EC9120AE}" type="slidenum">
              <a:rPr lang="en-US">
                <a:solidFill>
                  <a:srgbClr val="1C1C1C"/>
                </a:solidFill>
              </a:rPr>
              <a:pPr/>
              <a:t>35</a:t>
            </a:fld>
            <a:endParaRPr lang="en-US">
              <a:solidFill>
                <a:srgbClr val="1C1C1C"/>
              </a:solidFill>
            </a:endParaRPr>
          </a:p>
        </p:txBody>
      </p:sp>
      <p:sp>
        <p:nvSpPr>
          <p:cNvPr id="87449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7449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74500" name="Text Box 4"/>
          <p:cNvSpPr txBox="1">
            <a:spLocks noChangeArrowheads="1"/>
          </p:cNvSpPr>
          <p:nvPr/>
        </p:nvSpPr>
        <p:spPr bwMode="auto">
          <a:xfrm>
            <a:off x="1828800" y="381000"/>
            <a:ext cx="711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a:solidFill>
                  <a:srgbClr val="3333CC"/>
                </a:solidFill>
                <a:latin typeface="Times New Roman" panose="02020603050405020304" pitchFamily="18" charset="0"/>
              </a:rPr>
              <a:t>Figure 8.15  </a:t>
            </a:r>
            <a:r>
              <a:rPr lang="en-US" sz="2000" b="1" i="1">
                <a:solidFill>
                  <a:srgbClr val="000000"/>
                </a:solidFill>
                <a:latin typeface="Times New Roman" panose="02020603050405020304" pitchFamily="18" charset="0"/>
              </a:rPr>
              <a:t>Setup acknowledgment in a virtual-circuit network</a:t>
            </a:r>
          </a:p>
        </p:txBody>
      </p:sp>
      <p:sp>
        <p:nvSpPr>
          <p:cNvPr id="874501" name="Line 5"/>
          <p:cNvSpPr>
            <a:spLocks noChangeShapeType="1"/>
          </p:cNvSpPr>
          <p:nvPr/>
        </p:nvSpPr>
        <p:spPr bwMode="auto">
          <a:xfrm>
            <a:off x="1676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pic>
        <p:nvPicPr>
          <p:cNvPr id="8745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4" y="1776414"/>
            <a:ext cx="8034337" cy="393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58133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8.</a:t>
            </a:r>
            <a:fld id="{FD01933A-2F55-4E9F-B497-FAF5FA84B1F4}" type="slidenum">
              <a:rPr lang="en-US">
                <a:solidFill>
                  <a:srgbClr val="1C1C1C"/>
                </a:solidFill>
              </a:rPr>
              <a:pPr/>
              <a:t>36</a:t>
            </a:fld>
            <a:endParaRPr lang="en-US">
              <a:solidFill>
                <a:srgbClr val="1C1C1C"/>
              </a:solidFill>
            </a:endParaRPr>
          </a:p>
        </p:txBody>
      </p:sp>
      <p:sp>
        <p:nvSpPr>
          <p:cNvPr id="894978"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4979"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4980"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4981"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4982"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4983"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4984"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4985" name="Line 9"/>
          <p:cNvSpPr>
            <a:spLocks noChangeShapeType="1"/>
          </p:cNvSpPr>
          <p:nvPr/>
        </p:nvSpPr>
        <p:spPr bwMode="auto">
          <a:xfrm>
            <a:off x="1981200" y="2209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94986" name="Line 10"/>
          <p:cNvSpPr>
            <a:spLocks noChangeShapeType="1"/>
          </p:cNvSpPr>
          <p:nvPr/>
        </p:nvSpPr>
        <p:spPr bwMode="auto">
          <a:xfrm>
            <a:off x="1982788" y="5410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94987" name="Rectangle 11"/>
          <p:cNvSpPr>
            <a:spLocks noChangeArrowheads="1"/>
          </p:cNvSpPr>
          <p:nvPr/>
        </p:nvSpPr>
        <p:spPr bwMode="auto">
          <a:xfrm>
            <a:off x="2019300" y="2301875"/>
            <a:ext cx="8077200" cy="30469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a:solidFill>
                  <a:srgbClr val="000000"/>
                </a:solidFill>
                <a:latin typeface="Arial" panose="020B0604020202020204" pitchFamily="34" charset="0"/>
              </a:rPr>
              <a:t>In virtual-circuit switching, all packets belonging to the same source and </a:t>
            </a:r>
            <a:br>
              <a:rPr lang="en-US" sz="3200" b="1">
                <a:solidFill>
                  <a:srgbClr val="000000"/>
                </a:solidFill>
                <a:latin typeface="Arial" panose="020B0604020202020204" pitchFamily="34" charset="0"/>
              </a:rPr>
            </a:br>
            <a:r>
              <a:rPr lang="en-US" sz="3200" b="1">
                <a:solidFill>
                  <a:srgbClr val="000000"/>
                </a:solidFill>
                <a:latin typeface="Arial" panose="020B0604020202020204" pitchFamily="34" charset="0"/>
              </a:rPr>
              <a:t>destination travel the same path;</a:t>
            </a:r>
          </a:p>
          <a:p>
            <a:pPr algn="ctr" eaLnBrk="0" fontAlgn="base" hangingPunct="0">
              <a:spcBef>
                <a:spcPct val="0"/>
              </a:spcBef>
              <a:spcAft>
                <a:spcPct val="0"/>
              </a:spcAft>
            </a:pPr>
            <a:r>
              <a:rPr lang="en-US" sz="3200" b="1">
                <a:solidFill>
                  <a:srgbClr val="000000"/>
                </a:solidFill>
                <a:latin typeface="Arial" panose="020B0604020202020204" pitchFamily="34" charset="0"/>
              </a:rPr>
              <a:t>but the packets  may arrive at the destination with different delays </a:t>
            </a:r>
            <a:br>
              <a:rPr lang="en-US" sz="3200" b="1">
                <a:solidFill>
                  <a:srgbClr val="000000"/>
                </a:solidFill>
                <a:latin typeface="Arial" panose="020B0604020202020204" pitchFamily="34" charset="0"/>
              </a:rPr>
            </a:br>
            <a:r>
              <a:rPr lang="en-US" sz="3200" b="1">
                <a:solidFill>
                  <a:srgbClr val="000000"/>
                </a:solidFill>
                <a:latin typeface="Arial" panose="020B0604020202020204" pitchFamily="34" charset="0"/>
              </a:rPr>
              <a:t>if resource allocation is on demand.</a:t>
            </a:r>
          </a:p>
        </p:txBody>
      </p:sp>
      <p:grpSp>
        <p:nvGrpSpPr>
          <p:cNvPr id="894988" name="Group 12"/>
          <p:cNvGrpSpPr>
            <a:grpSpLocks/>
          </p:cNvGrpSpPr>
          <p:nvPr/>
        </p:nvGrpSpPr>
        <p:grpSpPr bwMode="auto">
          <a:xfrm>
            <a:off x="1981200" y="1524000"/>
            <a:ext cx="1143000" cy="566738"/>
            <a:chOff x="1200" y="1248"/>
            <a:chExt cx="720" cy="357"/>
          </a:xfrm>
        </p:grpSpPr>
        <p:pic>
          <p:nvPicPr>
            <p:cNvPr id="89498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499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a:solidFill>
                    <a:srgbClr val="FF0000"/>
                  </a:solidFill>
                  <a:latin typeface="Times New Roman" panose="02020603050405020304" pitchFamily="18" charset="0"/>
                </a:rPr>
                <a:t>Note</a:t>
              </a:r>
            </a:p>
          </p:txBody>
        </p:sp>
      </p:grpSp>
    </p:spTree>
    <p:extLst>
      <p:ext uri="{BB962C8B-B14F-4D97-AF65-F5344CB8AC3E}">
        <p14:creationId xmlns:p14="http://schemas.microsoft.com/office/powerpoint/2010/main" val="11385794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8.</a:t>
            </a:r>
            <a:fld id="{D54B632D-9C4E-47C7-9FD8-217C263DB6E5}" type="slidenum">
              <a:rPr lang="en-US">
                <a:solidFill>
                  <a:srgbClr val="1C1C1C"/>
                </a:solidFill>
              </a:rPr>
              <a:pPr/>
              <a:t>37</a:t>
            </a:fld>
            <a:endParaRPr lang="en-US">
              <a:solidFill>
                <a:srgbClr val="1C1C1C"/>
              </a:solidFill>
            </a:endParaRPr>
          </a:p>
        </p:txBody>
      </p:sp>
      <p:sp>
        <p:nvSpPr>
          <p:cNvPr id="87552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7552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75524" name="Text Box 4"/>
          <p:cNvSpPr txBox="1">
            <a:spLocks noChangeArrowheads="1"/>
          </p:cNvSpPr>
          <p:nvPr/>
        </p:nvSpPr>
        <p:spPr bwMode="auto">
          <a:xfrm>
            <a:off x="1828801" y="381000"/>
            <a:ext cx="5300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a:solidFill>
                  <a:srgbClr val="3333CC"/>
                </a:solidFill>
                <a:latin typeface="Times New Roman" panose="02020603050405020304" pitchFamily="18" charset="0"/>
              </a:rPr>
              <a:t>Figure 8.16  </a:t>
            </a:r>
            <a:r>
              <a:rPr lang="en-US" sz="2000" b="1" i="1">
                <a:solidFill>
                  <a:srgbClr val="000000"/>
                </a:solidFill>
                <a:latin typeface="Times New Roman" panose="02020603050405020304" pitchFamily="18" charset="0"/>
              </a:rPr>
              <a:t>Delay in a virtual-circuit network</a:t>
            </a:r>
          </a:p>
        </p:txBody>
      </p:sp>
      <p:sp>
        <p:nvSpPr>
          <p:cNvPr id="875525" name="Line 5"/>
          <p:cNvSpPr>
            <a:spLocks noChangeShapeType="1"/>
          </p:cNvSpPr>
          <p:nvPr/>
        </p:nvSpPr>
        <p:spPr bwMode="auto">
          <a:xfrm>
            <a:off x="1676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pic>
        <p:nvPicPr>
          <p:cNvPr id="8755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1473200"/>
            <a:ext cx="8729662"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321283" y="5877580"/>
            <a:ext cx="5506572" cy="523220"/>
          </a:xfrm>
          <a:prstGeom prst="rect">
            <a:avLst/>
          </a:prstGeom>
        </p:spPr>
        <p:txBody>
          <a:bodyPr wrap="none">
            <a:spAutoFit/>
          </a:bodyPr>
          <a:lstStyle/>
          <a:p>
            <a:r>
              <a:rPr lang="en-US" dirty="0">
                <a:latin typeface="Times New Roman" panose="02020603050405020304" pitchFamily="18" charset="0"/>
              </a:rPr>
              <a:t>Total delay </a:t>
            </a:r>
            <a:r>
              <a:rPr lang="en-US" sz="2400" dirty="0">
                <a:latin typeface="Arial" panose="020B0604020202020204" pitchFamily="34" charset="0"/>
              </a:rPr>
              <a:t>= </a:t>
            </a:r>
            <a:r>
              <a:rPr lang="en-US" i="1" dirty="0">
                <a:latin typeface="Times New Roman" panose="02020603050405020304" pitchFamily="18" charset="0"/>
              </a:rPr>
              <a:t>3T</a:t>
            </a:r>
            <a:r>
              <a:rPr lang="en-US" sz="2800" dirty="0">
                <a:latin typeface="Arial" panose="020B0604020202020204" pitchFamily="34" charset="0"/>
              </a:rPr>
              <a:t>+ </a:t>
            </a:r>
            <a:r>
              <a:rPr lang="en-US" dirty="0">
                <a:latin typeface="Times New Roman" panose="02020603050405020304" pitchFamily="18" charset="0"/>
              </a:rPr>
              <a:t>3't </a:t>
            </a:r>
            <a:r>
              <a:rPr lang="en-US" sz="2800" dirty="0">
                <a:latin typeface="Arial" panose="020B0604020202020204" pitchFamily="34" charset="0"/>
              </a:rPr>
              <a:t>+ </a:t>
            </a:r>
            <a:r>
              <a:rPr lang="en-US" dirty="0">
                <a:latin typeface="Times New Roman" panose="02020603050405020304" pitchFamily="18" charset="0"/>
              </a:rPr>
              <a:t>setup delay </a:t>
            </a:r>
            <a:r>
              <a:rPr lang="en-US" sz="2800" dirty="0">
                <a:latin typeface="Arial" panose="020B0604020202020204" pitchFamily="34" charset="0"/>
              </a:rPr>
              <a:t>+ </a:t>
            </a:r>
            <a:r>
              <a:rPr lang="en-US" dirty="0">
                <a:latin typeface="Times New Roman" panose="02020603050405020304" pitchFamily="18" charset="0"/>
              </a:rPr>
              <a:t>teardown delay</a:t>
            </a:r>
            <a:endParaRPr lang="en-US" dirty="0"/>
          </a:p>
        </p:txBody>
      </p:sp>
    </p:spTree>
    <p:extLst>
      <p:ext uri="{BB962C8B-B14F-4D97-AF65-F5344CB8AC3E}">
        <p14:creationId xmlns:p14="http://schemas.microsoft.com/office/powerpoint/2010/main" val="3945729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8.</a:t>
            </a:r>
            <a:fld id="{23AAEF67-50A5-46FD-B1EA-F6A5BE54DF84}" type="slidenum">
              <a:rPr lang="en-US"/>
              <a:pPr/>
              <a:t>4</a:t>
            </a:fld>
            <a:endParaRPr lang="en-US"/>
          </a:p>
        </p:txBody>
      </p:sp>
      <p:sp>
        <p:nvSpPr>
          <p:cNvPr id="565250"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effectLst>
                <a:outerShdw blurRad="38100" dist="38100" dir="2700000" algn="tl">
                  <a:srgbClr val="FFFFFF"/>
                </a:outerShdw>
              </a:effectLst>
              <a:latin typeface="Times New Roman" panose="02020603050405020304" pitchFamily="18" charset="0"/>
            </a:endParaRPr>
          </a:p>
        </p:txBody>
      </p:sp>
      <p:sp>
        <p:nvSpPr>
          <p:cNvPr id="565251" name="Text Box 3"/>
          <p:cNvSpPr txBox="1">
            <a:spLocks noChangeArrowheads="1"/>
          </p:cNvSpPr>
          <p:nvPr/>
        </p:nvSpPr>
        <p:spPr bwMode="auto">
          <a:xfrm>
            <a:off x="1752600" y="406400"/>
            <a:ext cx="41774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effectLst>
                  <a:outerShdw blurRad="38100" dist="38100" dir="2700000" algn="tl">
                    <a:srgbClr val="C0C0C0"/>
                  </a:outerShdw>
                </a:effectLst>
                <a:latin typeface="Times" panose="02020603050405020304" pitchFamily="18" charset="0"/>
              </a:rPr>
              <a:t>8-1   CIRCUIT-SWITCHED NETWORKS</a:t>
            </a:r>
          </a:p>
        </p:txBody>
      </p:sp>
      <p:sp>
        <p:nvSpPr>
          <p:cNvPr id="56525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Times New Roman" panose="02020603050405020304" pitchFamily="18" charset="0"/>
            </a:endParaRPr>
          </a:p>
        </p:txBody>
      </p:sp>
      <p:sp>
        <p:nvSpPr>
          <p:cNvPr id="565253" name="Rectangle 5"/>
          <p:cNvSpPr>
            <a:spLocks noChangeArrowheads="1"/>
          </p:cNvSpPr>
          <p:nvPr/>
        </p:nvSpPr>
        <p:spPr bwMode="auto">
          <a:xfrm>
            <a:off x="1828800" y="15367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sz="2800" i="1">
                <a:effectLst>
                  <a:outerShdw blurRad="38100" dist="38100" dir="2700000" algn="tl">
                    <a:srgbClr val="C0C0C0"/>
                  </a:outerShdw>
                </a:effectLst>
                <a:latin typeface="Times New Roman" panose="02020603050405020304" pitchFamily="18" charset="0"/>
              </a:rPr>
              <a:t>A circuit-switched network consists of a set of switches connected by physical links. A connection between two stations is a dedicated path made of one or more links. However, each connection uses only one dedicated channel on each link. Each link is normally divided into n channels by using FDM or TDM.</a:t>
            </a:r>
          </a:p>
        </p:txBody>
      </p:sp>
      <p:sp>
        <p:nvSpPr>
          <p:cNvPr id="565278" name="Rectangle 30"/>
          <p:cNvSpPr>
            <a:spLocks noChangeArrowheads="1"/>
          </p:cNvSpPr>
          <p:nvPr/>
        </p:nvSpPr>
        <p:spPr bwMode="auto">
          <a:xfrm>
            <a:off x="1676400" y="4908550"/>
            <a:ext cx="7696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sz="2400">
                <a:solidFill>
                  <a:srgbClr val="0033CC"/>
                </a:solidFill>
                <a:latin typeface="Times New Roman" panose="02020603050405020304" pitchFamily="18" charset="0"/>
              </a:rPr>
              <a:t>Three Phases</a:t>
            </a:r>
            <a:r>
              <a:rPr lang="fr-FR" sz="2400">
                <a:solidFill>
                  <a:srgbClr val="0033CC"/>
                </a:solidFill>
                <a:latin typeface="Times New Roman" panose="02020603050405020304" pitchFamily="18" charset="0"/>
              </a:rPr>
              <a:t/>
            </a:r>
            <a:br>
              <a:rPr lang="fr-FR" sz="2400">
                <a:solidFill>
                  <a:srgbClr val="0033CC"/>
                </a:solidFill>
                <a:latin typeface="Times New Roman" panose="02020603050405020304" pitchFamily="18" charset="0"/>
              </a:rPr>
            </a:br>
            <a:r>
              <a:rPr lang="fr-FR" sz="2400">
                <a:solidFill>
                  <a:srgbClr val="0033CC"/>
                </a:solidFill>
                <a:latin typeface="Times New Roman" panose="02020603050405020304" pitchFamily="18" charset="0"/>
              </a:rPr>
              <a:t>Efficiency</a:t>
            </a:r>
            <a:br>
              <a:rPr lang="fr-FR" sz="2400">
                <a:solidFill>
                  <a:srgbClr val="0033CC"/>
                </a:solidFill>
                <a:latin typeface="Times New Roman" panose="02020603050405020304" pitchFamily="18" charset="0"/>
              </a:rPr>
            </a:br>
            <a:r>
              <a:rPr lang="fr-FR" sz="2400">
                <a:solidFill>
                  <a:srgbClr val="0033CC"/>
                </a:solidFill>
                <a:latin typeface="Times New Roman" panose="02020603050405020304" pitchFamily="18" charset="0"/>
              </a:rPr>
              <a:t>Delay</a:t>
            </a:r>
          </a:p>
          <a:p>
            <a:pPr>
              <a:buClr>
                <a:schemeClr val="tx1"/>
              </a:buClr>
              <a:buSzPct val="117000"/>
              <a:buFont typeface="Wingdings" panose="05000000000000000000" pitchFamily="2" charset="2"/>
              <a:buNone/>
            </a:pPr>
            <a:r>
              <a:rPr lang="en-US" sz="2400">
                <a:solidFill>
                  <a:srgbClr val="0033CC"/>
                </a:solidFill>
                <a:latin typeface="Times New Roman" panose="02020603050405020304" pitchFamily="18" charset="0"/>
              </a:rPr>
              <a:t>Circuit-Switched Technology in Telephone Networks</a:t>
            </a:r>
          </a:p>
        </p:txBody>
      </p:sp>
      <p:sp>
        <p:nvSpPr>
          <p:cNvPr id="565279" name="Text Box 31"/>
          <p:cNvSpPr txBox="1">
            <a:spLocks noChangeArrowheads="1"/>
          </p:cNvSpPr>
          <p:nvPr/>
        </p:nvSpPr>
        <p:spPr bwMode="auto">
          <a:xfrm>
            <a:off x="1689101" y="44323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1107010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8.</a:t>
            </a:r>
            <a:fld id="{569E49B1-EA38-4487-9282-1926DC8ADF9D}" type="slidenum">
              <a:rPr lang="en-US">
                <a:solidFill>
                  <a:srgbClr val="1C1C1C"/>
                </a:solidFill>
              </a:rPr>
              <a:pPr/>
              <a:t>5</a:t>
            </a:fld>
            <a:endParaRPr lang="en-US">
              <a:solidFill>
                <a:srgbClr val="1C1C1C"/>
              </a:solidFill>
            </a:endParaRPr>
          </a:p>
        </p:txBody>
      </p:sp>
      <p:sp>
        <p:nvSpPr>
          <p:cNvPr id="88781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8781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8781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8781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8781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8781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8781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87817" name="Line 9"/>
          <p:cNvSpPr>
            <a:spLocks noChangeShapeType="1"/>
          </p:cNvSpPr>
          <p:nvPr/>
        </p:nvSpPr>
        <p:spPr bwMode="auto">
          <a:xfrm>
            <a:off x="1981200" y="2209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87818" name="Line 10"/>
          <p:cNvSpPr>
            <a:spLocks noChangeShapeType="1"/>
          </p:cNvSpPr>
          <p:nvPr/>
        </p:nvSpPr>
        <p:spPr bwMode="auto">
          <a:xfrm>
            <a:off x="1982788" y="5410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87819" name="Rectangle 11"/>
          <p:cNvSpPr>
            <a:spLocks noChangeArrowheads="1"/>
          </p:cNvSpPr>
          <p:nvPr/>
        </p:nvSpPr>
        <p:spPr bwMode="auto">
          <a:xfrm>
            <a:off x="2019300" y="2301875"/>
            <a:ext cx="8077200" cy="30469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a:solidFill>
                  <a:srgbClr val="000000"/>
                </a:solidFill>
                <a:latin typeface="Arial" panose="020B0604020202020204" pitchFamily="34" charset="0"/>
              </a:rPr>
              <a:t/>
            </a:r>
            <a:br>
              <a:rPr lang="en-US" sz="3200" b="1">
                <a:solidFill>
                  <a:srgbClr val="000000"/>
                </a:solidFill>
                <a:latin typeface="Arial" panose="020B0604020202020204" pitchFamily="34" charset="0"/>
              </a:rPr>
            </a:br>
            <a:r>
              <a:rPr lang="en-US" sz="3200" b="1">
                <a:solidFill>
                  <a:srgbClr val="000000"/>
                </a:solidFill>
                <a:latin typeface="Arial" panose="020B0604020202020204" pitchFamily="34" charset="0"/>
              </a:rPr>
              <a:t>In circuit switching, the resources need to be  reserved during the setup phase;</a:t>
            </a:r>
            <a:br>
              <a:rPr lang="en-US" sz="3200" b="1">
                <a:solidFill>
                  <a:srgbClr val="000000"/>
                </a:solidFill>
                <a:latin typeface="Arial" panose="020B0604020202020204" pitchFamily="34" charset="0"/>
              </a:rPr>
            </a:br>
            <a:r>
              <a:rPr lang="en-US" sz="3200" b="1">
                <a:solidFill>
                  <a:srgbClr val="000000"/>
                </a:solidFill>
                <a:latin typeface="Arial" panose="020B0604020202020204" pitchFamily="34" charset="0"/>
              </a:rPr>
              <a:t>the resources remain dedicated for the entire duration of data transfer until the teardown phase.</a:t>
            </a:r>
          </a:p>
        </p:txBody>
      </p:sp>
      <p:grpSp>
        <p:nvGrpSpPr>
          <p:cNvPr id="887820" name="Group 12"/>
          <p:cNvGrpSpPr>
            <a:grpSpLocks/>
          </p:cNvGrpSpPr>
          <p:nvPr/>
        </p:nvGrpSpPr>
        <p:grpSpPr bwMode="auto">
          <a:xfrm>
            <a:off x="1981200" y="1524000"/>
            <a:ext cx="1143000" cy="566738"/>
            <a:chOff x="1200" y="1248"/>
            <a:chExt cx="720" cy="357"/>
          </a:xfrm>
        </p:grpSpPr>
        <p:pic>
          <p:nvPicPr>
            <p:cNvPr id="88782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782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a:solidFill>
                    <a:srgbClr val="FF0000"/>
                  </a:solidFill>
                  <a:latin typeface="Times New Roman" panose="02020603050405020304" pitchFamily="18" charset="0"/>
                </a:rPr>
                <a:t>Note</a:t>
              </a:r>
            </a:p>
          </p:txBody>
        </p:sp>
      </p:grpSp>
    </p:spTree>
    <p:extLst>
      <p:ext uri="{BB962C8B-B14F-4D97-AF65-F5344CB8AC3E}">
        <p14:creationId xmlns:p14="http://schemas.microsoft.com/office/powerpoint/2010/main" val="1050265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8.</a:t>
            </a:r>
            <a:fld id="{B633DEB0-7212-4A00-90FC-9B3E59D32A4E}" type="slidenum">
              <a:rPr lang="en-US">
                <a:solidFill>
                  <a:srgbClr val="1C1C1C"/>
                </a:solidFill>
              </a:rPr>
              <a:pPr/>
              <a:t>6</a:t>
            </a:fld>
            <a:endParaRPr lang="en-US">
              <a:solidFill>
                <a:srgbClr val="1C1C1C"/>
              </a:solidFill>
            </a:endParaRPr>
          </a:p>
        </p:txBody>
      </p:sp>
      <p:sp>
        <p:nvSpPr>
          <p:cNvPr id="86528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6528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65284" name="Text Box 4"/>
          <p:cNvSpPr txBox="1">
            <a:spLocks noChangeArrowheads="1"/>
          </p:cNvSpPr>
          <p:nvPr/>
        </p:nvSpPr>
        <p:spPr bwMode="auto">
          <a:xfrm>
            <a:off x="1828800" y="381000"/>
            <a:ext cx="5360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a:solidFill>
                  <a:srgbClr val="3333CC"/>
                </a:solidFill>
                <a:latin typeface="Times New Roman" panose="02020603050405020304" pitchFamily="18" charset="0"/>
              </a:rPr>
              <a:t>Figure 8.6  </a:t>
            </a:r>
            <a:r>
              <a:rPr lang="en-US" sz="2000" b="1" i="1">
                <a:solidFill>
                  <a:srgbClr val="000000"/>
                </a:solidFill>
                <a:latin typeface="Times New Roman" panose="02020603050405020304" pitchFamily="18" charset="0"/>
              </a:rPr>
              <a:t>Delay in a circuit-switched network</a:t>
            </a:r>
          </a:p>
        </p:txBody>
      </p:sp>
      <p:sp>
        <p:nvSpPr>
          <p:cNvPr id="865285"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pic>
        <p:nvPicPr>
          <p:cNvPr id="8652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1592264"/>
            <a:ext cx="8729662"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0628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8.</a:t>
            </a:r>
            <a:fld id="{CAE6AF83-6840-42AE-9D13-6440DE60B694}" type="slidenum">
              <a:rPr lang="en-US" altLang="en-US" sz="2000">
                <a:solidFill>
                  <a:schemeClr val="bg2"/>
                </a:solidFill>
              </a:rPr>
              <a:pPr/>
              <a:t>7</a:t>
            </a:fld>
            <a:endParaRPr lang="en-US" altLang="en-US" sz="2000">
              <a:solidFill>
                <a:schemeClr val="bg2"/>
              </a:solidFill>
            </a:endParaRPr>
          </a:p>
        </p:txBody>
      </p:sp>
      <p:sp>
        <p:nvSpPr>
          <p:cNvPr id="18435" name="Rectangle 2"/>
          <p:cNvSpPr>
            <a:spLocks noChangeArrowheads="1"/>
          </p:cNvSpPr>
          <p:nvPr/>
        </p:nvSpPr>
        <p:spPr bwMode="auto">
          <a:xfrm>
            <a:off x="1600200" y="182564"/>
            <a:ext cx="89154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b="0"/>
              <a:t>A path in a digital circuit-switched network has a data rate of 1 Mbps. The exchange of 1000 bits is required for the setup and teardown phases. The distance between two parties is 3000 km. Answer the following questions if the propagation speed is 2 × </a:t>
            </a:r>
            <a:r>
              <a:rPr lang="en-US" sz="2000" b="0">
                <a:latin typeface="Cambria Math" panose="02040503050406030204" pitchFamily="18" charset="0"/>
              </a:rPr>
              <a:t>10</a:t>
            </a:r>
            <a:r>
              <a:rPr lang="en-US" sz="2000" b="0" baseline="30000">
                <a:latin typeface="Cambria Math" panose="02040503050406030204" pitchFamily="18" charset="0"/>
              </a:rPr>
              <a:t>8</a:t>
            </a:r>
            <a:r>
              <a:rPr lang="en-US" sz="2000" b="0">
                <a:latin typeface="Cambria Math" panose="02040503050406030204" pitchFamily="18" charset="0"/>
              </a:rPr>
              <a:t> </a:t>
            </a:r>
            <a:r>
              <a:rPr lang="en-US" sz="2000" b="0"/>
              <a:t>m/s:</a:t>
            </a:r>
            <a:r>
              <a:rPr lang="en-US" b="0"/>
              <a:t> </a:t>
            </a:r>
          </a:p>
          <a:p>
            <a:endParaRPr lang="en-US" b="0"/>
          </a:p>
          <a:p>
            <a:r>
              <a:rPr lang="en-US" sz="2000" b="0"/>
              <a:t>a. What is the total delay if 1000 bits of data are exchanged during the data    transfer phase? </a:t>
            </a:r>
          </a:p>
          <a:p>
            <a:r>
              <a:rPr lang="en-US" sz="2000" b="0"/>
              <a:t>b. What is the total delay if 100,000 bits of data are exchanged during the data transfer phase? </a:t>
            </a:r>
          </a:p>
          <a:p>
            <a:r>
              <a:rPr lang="en-US" sz="2000" b="0"/>
              <a:t>c. What is the total delay if 1,000,000 bits of data are exchanged during the data transfer phase? </a:t>
            </a:r>
          </a:p>
          <a:p>
            <a:endParaRPr lang="en-US" b="0"/>
          </a:p>
          <a:p>
            <a:endParaRPr lang="en-US" b="0"/>
          </a:p>
          <a:p>
            <a:endParaRPr lang="en-US" b="0"/>
          </a:p>
        </p:txBody>
      </p:sp>
    </p:spTree>
    <p:extLst>
      <p:ext uri="{BB962C8B-B14F-4D97-AF65-F5344CB8AC3E}">
        <p14:creationId xmlns:p14="http://schemas.microsoft.com/office/powerpoint/2010/main" val="132451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8.</a:t>
            </a:r>
            <a:fld id="{61B081A2-13D1-496B-A8E3-C04A7065F4A9}" type="slidenum">
              <a:rPr lang="en-US">
                <a:solidFill>
                  <a:srgbClr val="1C1C1C"/>
                </a:solidFill>
              </a:rPr>
              <a:pPr/>
              <a:t>8</a:t>
            </a:fld>
            <a:endParaRPr lang="en-US">
              <a:solidFill>
                <a:srgbClr val="1C1C1C"/>
              </a:solidFill>
            </a:endParaRPr>
          </a:p>
        </p:txBody>
      </p:sp>
      <p:sp>
        <p:nvSpPr>
          <p:cNvPr id="888834"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88835"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88836"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88837"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88838"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88839"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88840"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88841"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88842" name="Line 10"/>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a:solidFill>
                <a:srgbClr val="000000"/>
              </a:solidFill>
              <a:latin typeface="Arial" panose="020B0604020202020204" pitchFamily="34" charset="0"/>
            </a:endParaRPr>
          </a:p>
        </p:txBody>
      </p:sp>
      <p:sp>
        <p:nvSpPr>
          <p:cNvPr id="888843" name="Rectangle 11"/>
          <p:cNvSpPr>
            <a:spLocks noChangeArrowheads="1"/>
          </p:cNvSpPr>
          <p:nvPr/>
        </p:nvSpPr>
        <p:spPr bwMode="auto">
          <a:xfrm>
            <a:off x="2019300" y="2759075"/>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a:solidFill>
                  <a:srgbClr val="000000"/>
                </a:solidFill>
                <a:latin typeface="Arial" panose="020B0604020202020204" pitchFamily="34" charset="0"/>
              </a:rPr>
              <a:t>Switching at the physical layer in the traditional telephone network uses</a:t>
            </a:r>
          </a:p>
          <a:p>
            <a:pPr algn="ctr" eaLnBrk="0" fontAlgn="base" hangingPunct="0">
              <a:spcBef>
                <a:spcPct val="0"/>
              </a:spcBef>
              <a:spcAft>
                <a:spcPct val="0"/>
              </a:spcAft>
            </a:pPr>
            <a:r>
              <a:rPr lang="en-US" sz="3200" b="1">
                <a:solidFill>
                  <a:srgbClr val="000000"/>
                </a:solidFill>
                <a:latin typeface="Arial" panose="020B0604020202020204" pitchFamily="34" charset="0"/>
              </a:rPr>
              <a:t>the circuit-switching approach.</a:t>
            </a:r>
          </a:p>
        </p:txBody>
      </p:sp>
      <p:grpSp>
        <p:nvGrpSpPr>
          <p:cNvPr id="888844" name="Group 12"/>
          <p:cNvGrpSpPr>
            <a:grpSpLocks/>
          </p:cNvGrpSpPr>
          <p:nvPr/>
        </p:nvGrpSpPr>
        <p:grpSpPr bwMode="auto">
          <a:xfrm>
            <a:off x="1981200" y="2024064"/>
            <a:ext cx="1143000" cy="566737"/>
            <a:chOff x="1200" y="1248"/>
            <a:chExt cx="720" cy="357"/>
          </a:xfrm>
        </p:grpSpPr>
        <p:pic>
          <p:nvPicPr>
            <p:cNvPr id="88884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884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a:solidFill>
                    <a:srgbClr val="FF0000"/>
                  </a:solidFill>
                  <a:latin typeface="Times New Roman" panose="02020603050405020304" pitchFamily="18" charset="0"/>
                </a:rPr>
                <a:t>Note</a:t>
              </a:r>
            </a:p>
          </p:txBody>
        </p:sp>
      </p:grpSp>
    </p:spTree>
    <p:extLst>
      <p:ext uri="{BB962C8B-B14F-4D97-AF65-F5344CB8AC3E}">
        <p14:creationId xmlns:p14="http://schemas.microsoft.com/office/powerpoint/2010/main" val="347834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solidFill>
                  <a:srgbClr val="1C1C1C"/>
                </a:solidFill>
              </a:rPr>
              <a:t>8.</a:t>
            </a:r>
            <a:fld id="{8FAFCDF2-7612-4E7F-84D9-5BBA9A24FE38}" type="slidenum">
              <a:rPr lang="en-US">
                <a:solidFill>
                  <a:srgbClr val="1C1C1C"/>
                </a:solidFill>
              </a:rPr>
              <a:pPr/>
              <a:t>9</a:t>
            </a:fld>
            <a:endParaRPr lang="en-US">
              <a:solidFill>
                <a:srgbClr val="1C1C1C"/>
              </a:solidFill>
            </a:endParaRPr>
          </a:p>
        </p:txBody>
      </p:sp>
      <p:sp>
        <p:nvSpPr>
          <p:cNvPr id="857090"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3200" b="1">
              <a:solidFill>
                <a:srgbClr val="000000"/>
              </a:solidFill>
              <a:effectLst>
                <a:outerShdw blurRad="38100" dist="38100" dir="2700000" algn="tl">
                  <a:srgbClr val="FFFFFF"/>
                </a:outerShdw>
              </a:effectLst>
              <a:latin typeface="Times New Roman" panose="02020603050405020304" pitchFamily="18" charset="0"/>
            </a:endParaRPr>
          </a:p>
        </p:txBody>
      </p:sp>
      <p:sp>
        <p:nvSpPr>
          <p:cNvPr id="857091" name="Text Box 3"/>
          <p:cNvSpPr txBox="1">
            <a:spLocks noChangeArrowheads="1"/>
          </p:cNvSpPr>
          <p:nvPr/>
        </p:nvSpPr>
        <p:spPr bwMode="auto">
          <a:xfrm>
            <a:off x="1752601" y="406400"/>
            <a:ext cx="5965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a:solidFill>
                  <a:srgbClr val="000000"/>
                </a:solidFill>
                <a:effectLst>
                  <a:outerShdw blurRad="38100" dist="38100" dir="2700000" algn="tl">
                    <a:srgbClr val="C0C0C0"/>
                  </a:outerShdw>
                </a:effectLst>
                <a:latin typeface="Times" panose="02020603050405020304" pitchFamily="18" charset="0"/>
              </a:rPr>
              <a:t>8-2   DATAGRAM NETWORKS</a:t>
            </a:r>
          </a:p>
        </p:txBody>
      </p:sp>
      <p:sp>
        <p:nvSpPr>
          <p:cNvPr id="85709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b="1">
              <a:solidFill>
                <a:srgbClr val="000000"/>
              </a:solidFill>
              <a:latin typeface="Times New Roman" panose="02020603050405020304" pitchFamily="18" charset="0"/>
            </a:endParaRPr>
          </a:p>
        </p:txBody>
      </p:sp>
      <p:sp>
        <p:nvSpPr>
          <p:cNvPr id="857093" name="Rectangle 5"/>
          <p:cNvSpPr>
            <a:spLocks noChangeArrowheads="1"/>
          </p:cNvSpPr>
          <p:nvPr/>
        </p:nvSpPr>
        <p:spPr bwMode="auto">
          <a:xfrm>
            <a:off x="1828800" y="15367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pPr>
            <a:r>
              <a:rPr lang="en-US" sz="2800" b="1" i="1">
                <a:solidFill>
                  <a:srgbClr val="000000"/>
                </a:solidFill>
                <a:effectLst>
                  <a:outerShdw blurRad="38100" dist="38100" dir="2700000" algn="tl">
                    <a:srgbClr val="C0C0C0"/>
                  </a:outerShdw>
                </a:effectLst>
                <a:latin typeface="Times New Roman" panose="02020603050405020304" pitchFamily="18" charset="0"/>
              </a:rPr>
              <a:t>In data communications, we need to send messages from one end system to another. If the message is going to pass through a packet-switched network, it needs to be divided into packets of fixed or variable size. The size of the packet is determined by the network and the governing protocol.</a:t>
            </a:r>
          </a:p>
        </p:txBody>
      </p:sp>
      <p:sp>
        <p:nvSpPr>
          <p:cNvPr id="857094" name="Rectangle 6"/>
          <p:cNvSpPr>
            <a:spLocks noChangeArrowheads="1"/>
          </p:cNvSpPr>
          <p:nvPr/>
        </p:nvSpPr>
        <p:spPr bwMode="auto">
          <a:xfrm>
            <a:off x="1676400" y="4908550"/>
            <a:ext cx="7696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Clr>
                <a:srgbClr val="000000"/>
              </a:buClr>
              <a:buSzPct val="117000"/>
              <a:buFont typeface="Wingdings" panose="05000000000000000000" pitchFamily="2" charset="2"/>
              <a:buNone/>
            </a:pPr>
            <a:r>
              <a:rPr lang="en-US" sz="2400" b="1">
                <a:solidFill>
                  <a:srgbClr val="0033CC"/>
                </a:solidFill>
                <a:latin typeface="Times New Roman" panose="02020603050405020304" pitchFamily="18" charset="0"/>
              </a:rPr>
              <a:t>Routing Table</a:t>
            </a:r>
            <a:r>
              <a:rPr lang="fr-FR" sz="2400" b="1">
                <a:solidFill>
                  <a:srgbClr val="0033CC"/>
                </a:solidFill>
                <a:latin typeface="Times New Roman" panose="02020603050405020304" pitchFamily="18" charset="0"/>
              </a:rPr>
              <a:t/>
            </a:r>
            <a:br>
              <a:rPr lang="fr-FR" sz="2400" b="1">
                <a:solidFill>
                  <a:srgbClr val="0033CC"/>
                </a:solidFill>
                <a:latin typeface="Times New Roman" panose="02020603050405020304" pitchFamily="18" charset="0"/>
              </a:rPr>
            </a:br>
            <a:r>
              <a:rPr lang="fr-FR" sz="2400" b="1">
                <a:solidFill>
                  <a:srgbClr val="0033CC"/>
                </a:solidFill>
                <a:latin typeface="Times New Roman" panose="02020603050405020304" pitchFamily="18" charset="0"/>
              </a:rPr>
              <a:t>Efficiency</a:t>
            </a:r>
            <a:br>
              <a:rPr lang="fr-FR" sz="2400" b="1">
                <a:solidFill>
                  <a:srgbClr val="0033CC"/>
                </a:solidFill>
                <a:latin typeface="Times New Roman" panose="02020603050405020304" pitchFamily="18" charset="0"/>
              </a:rPr>
            </a:br>
            <a:r>
              <a:rPr lang="fr-FR" sz="2400" b="1">
                <a:solidFill>
                  <a:srgbClr val="0033CC"/>
                </a:solidFill>
                <a:latin typeface="Times New Roman" panose="02020603050405020304" pitchFamily="18" charset="0"/>
              </a:rPr>
              <a:t>Delay</a:t>
            </a:r>
          </a:p>
          <a:p>
            <a:pPr eaLnBrk="0" fontAlgn="base" hangingPunct="0">
              <a:spcBef>
                <a:spcPct val="0"/>
              </a:spcBef>
              <a:spcAft>
                <a:spcPct val="0"/>
              </a:spcAft>
              <a:buClr>
                <a:srgbClr val="000000"/>
              </a:buClr>
              <a:buSzPct val="117000"/>
              <a:buFont typeface="Wingdings" panose="05000000000000000000" pitchFamily="2" charset="2"/>
              <a:buNone/>
            </a:pPr>
            <a:r>
              <a:rPr lang="en-US" sz="2400" b="1">
                <a:solidFill>
                  <a:srgbClr val="0033CC"/>
                </a:solidFill>
                <a:latin typeface="Times New Roman" panose="02020603050405020304" pitchFamily="18" charset="0"/>
              </a:rPr>
              <a:t>Datagram Networks in the Internet</a:t>
            </a:r>
          </a:p>
        </p:txBody>
      </p:sp>
      <p:sp>
        <p:nvSpPr>
          <p:cNvPr id="857095" name="Text Box 7"/>
          <p:cNvSpPr txBox="1">
            <a:spLocks noChangeArrowheads="1"/>
          </p:cNvSpPr>
          <p:nvPr/>
        </p:nvSpPr>
        <p:spPr bwMode="auto">
          <a:xfrm>
            <a:off x="1689101" y="44323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sz="2800" b="1" i="1" u="sng">
                <a:solidFill>
                  <a:srgbClr val="FF0000"/>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1279883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1581</Words>
  <Application>Microsoft Office PowerPoint</Application>
  <PresentationFormat>Widescreen</PresentationFormat>
  <Paragraphs>200</Paragraphs>
  <Slides>37</Slides>
  <Notes>22</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37</vt:i4>
      </vt:variant>
    </vt:vector>
  </HeadingPairs>
  <TitlesOfParts>
    <vt:vector size="52" baseType="lpstr">
      <vt:lpstr>Arial</vt:lpstr>
      <vt:lpstr>Calibri</vt:lpstr>
      <vt:lpstr>Calibri Light</vt:lpstr>
      <vt:lpstr>Cambria Math</vt:lpstr>
      <vt:lpstr>McGrawHill-Italic</vt:lpstr>
      <vt:lpstr>Tahoma</vt:lpstr>
      <vt:lpstr>Times</vt:lpstr>
      <vt:lpstr>Times New Roman</vt:lpstr>
      <vt:lpstr>Wingdings</vt:lpstr>
      <vt:lpstr>Office Theme</vt:lpstr>
      <vt:lpstr>Blends</vt:lpstr>
      <vt:lpstr>1_Blends</vt:lpstr>
      <vt:lpstr>2_Blends</vt:lpstr>
      <vt:lpstr>3_Blends</vt:lpstr>
      <vt:lpstr>4_Blends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Basic Forms of Packet Switching</vt:lpstr>
      <vt:lpstr>Datagram</vt:lpstr>
      <vt:lpstr>Virtual 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Addressing</vt:lpstr>
      <vt:lpstr>PowerPoint Presentation</vt:lpstr>
      <vt:lpstr>Phases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LNMIIT</dc:creator>
  <cp:lastModifiedBy>LNMIIT</cp:lastModifiedBy>
  <cp:revision>21</cp:revision>
  <dcterms:created xsi:type="dcterms:W3CDTF">2020-02-05T08:35:21Z</dcterms:created>
  <dcterms:modified xsi:type="dcterms:W3CDTF">2020-02-06T04:54:05Z</dcterms:modified>
</cp:coreProperties>
</file>