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31" r:id="rId2"/>
    <p:sldId id="334" r:id="rId3"/>
    <p:sldId id="257" r:id="rId4"/>
    <p:sldId id="258" r:id="rId5"/>
    <p:sldId id="261" r:id="rId6"/>
    <p:sldId id="336" r:id="rId7"/>
    <p:sldId id="337" r:id="rId8"/>
    <p:sldId id="338" r:id="rId9"/>
    <p:sldId id="339" r:id="rId10"/>
    <p:sldId id="340" r:id="rId11"/>
    <p:sldId id="341" r:id="rId12"/>
    <p:sldId id="403" r:id="rId13"/>
    <p:sldId id="404" r:id="rId14"/>
    <p:sldId id="348" r:id="rId15"/>
    <p:sldId id="399" r:id="rId16"/>
    <p:sldId id="349" r:id="rId17"/>
    <p:sldId id="431" r:id="rId18"/>
    <p:sldId id="432" r:id="rId19"/>
    <p:sldId id="433" r:id="rId20"/>
    <p:sldId id="262" r:id="rId21"/>
    <p:sldId id="263" r:id="rId22"/>
    <p:sldId id="264" r:id="rId23"/>
    <p:sldId id="265" r:id="rId24"/>
    <p:sldId id="434" r:id="rId25"/>
    <p:sldId id="435" r:id="rId26"/>
    <p:sldId id="350" r:id="rId27"/>
    <p:sldId id="351" r:id="rId28"/>
    <p:sldId id="352" r:id="rId29"/>
    <p:sldId id="353" r:id="rId30"/>
    <p:sldId id="360" r:id="rId31"/>
    <p:sldId id="266" r:id="rId32"/>
    <p:sldId id="361" r:id="rId33"/>
    <p:sldId id="362" r:id="rId34"/>
    <p:sldId id="363" r:id="rId35"/>
    <p:sldId id="419" r:id="rId36"/>
    <p:sldId id="365" r:id="rId37"/>
    <p:sldId id="366" r:id="rId38"/>
    <p:sldId id="367" r:id="rId39"/>
    <p:sldId id="400" r:id="rId40"/>
    <p:sldId id="368" r:id="rId41"/>
    <p:sldId id="369" r:id="rId42"/>
    <p:sldId id="370" r:id="rId43"/>
    <p:sldId id="371" r:id="rId44"/>
    <p:sldId id="372" r:id="rId45"/>
    <p:sldId id="271" r:id="rId46"/>
    <p:sldId id="269" r:id="rId47"/>
    <p:sldId id="373" r:id="rId48"/>
    <p:sldId id="374" r:id="rId49"/>
    <p:sldId id="375" r:id="rId50"/>
    <p:sldId id="376" r:id="rId51"/>
    <p:sldId id="378" r:id="rId52"/>
    <p:sldId id="379" r:id="rId53"/>
    <p:sldId id="380" r:id="rId54"/>
    <p:sldId id="381" r:id="rId55"/>
    <p:sldId id="382" r:id="rId56"/>
    <p:sldId id="383" r:id="rId57"/>
    <p:sldId id="384" r:id="rId58"/>
    <p:sldId id="38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1BA50-364C-4792-B99F-B73CE5861BFF}" type="datetimeFigureOut">
              <a:rPr lang="en-IN" smtClean="0"/>
              <a:t>25-03-2020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92B13-C254-496A-AC90-60608A3D67E8}" type="slidenum">
              <a:rPr lang="en-IN" smtClean="0"/>
              <a:t>‹#›</a:t>
            </a:fld>
            <a:endParaRPr lang="en-IN"/>
          </a:p>
        </p:txBody>
      </p:sp>
    </p:spTree>
    <p:extLst>
      <p:ext uri="{BB962C8B-B14F-4D97-AF65-F5344CB8AC3E}">
        <p14:creationId xmlns:p14="http://schemas.microsoft.com/office/powerpoint/2010/main" val="330974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99622B3D-0367-4444-9539-0A19B9C5C9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0F231A0-42E6-42C1-AA16-355CDC8B6E93}" type="slidenum">
              <a:rPr lang="en-US" altLang="en-US">
                <a:latin typeface="Helvetica" panose="020B0604020202020204" pitchFamily="34" charset="0"/>
              </a:rPr>
              <a:pPr/>
              <a:t>1</a:t>
            </a:fld>
            <a:endParaRPr lang="en-US" altLang="en-US">
              <a:latin typeface="Helvetica" panose="020B0604020202020204" pitchFamily="34" charset="0"/>
            </a:endParaRPr>
          </a:p>
        </p:txBody>
      </p:sp>
      <p:sp>
        <p:nvSpPr>
          <p:cNvPr id="72707" name="Rectangle 2">
            <a:extLst>
              <a:ext uri="{FF2B5EF4-FFF2-40B4-BE49-F238E27FC236}">
                <a16:creationId xmlns:a16="http://schemas.microsoft.com/office/drawing/2014/main" id="{EA8275E6-FD6A-48F9-B73C-B9CBBABB92EC}"/>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0E929097-3E92-4823-A49C-65FB8759C7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A5E9E73-6680-4E2A-BDBC-23CBA418BA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949489-9DD0-4351-83D6-B782AC42A5C2}" type="slidenum">
              <a:rPr lang="en-US" altLang="en-US">
                <a:latin typeface="Helvetica" panose="020B0604020202020204" pitchFamily="34" charset="0"/>
              </a:rPr>
              <a:pPr/>
              <a:t>15</a:t>
            </a:fld>
            <a:endParaRPr lang="en-US" altLang="en-US">
              <a:latin typeface="Helvetica" panose="020B0604020202020204" pitchFamily="34" charset="0"/>
            </a:endParaRPr>
          </a:p>
        </p:txBody>
      </p:sp>
      <p:sp>
        <p:nvSpPr>
          <p:cNvPr id="87043" name="Rectangle 2">
            <a:extLst>
              <a:ext uri="{FF2B5EF4-FFF2-40B4-BE49-F238E27FC236}">
                <a16:creationId xmlns:a16="http://schemas.microsoft.com/office/drawing/2014/main" id="{B84BDA33-3B5E-4843-A374-C409C28EBA3F}"/>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DCD1BC93-1450-4427-8557-C475503C48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23FCA68B-76DE-4E19-AFEB-C704D673A8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AA47A3-9678-4904-932E-9EDB75B03B24}" type="slidenum">
              <a:rPr lang="en-US" altLang="en-US">
                <a:latin typeface="Helvetica" panose="020B0604020202020204" pitchFamily="34" charset="0"/>
              </a:rPr>
              <a:pPr/>
              <a:t>16</a:t>
            </a:fld>
            <a:endParaRPr lang="en-US" altLang="en-US">
              <a:latin typeface="Helvetica" panose="020B0604020202020204" pitchFamily="34" charset="0"/>
            </a:endParaRPr>
          </a:p>
        </p:txBody>
      </p:sp>
      <p:sp>
        <p:nvSpPr>
          <p:cNvPr id="88067" name="Rectangle 2">
            <a:extLst>
              <a:ext uri="{FF2B5EF4-FFF2-40B4-BE49-F238E27FC236}">
                <a16:creationId xmlns:a16="http://schemas.microsoft.com/office/drawing/2014/main" id="{2DA20A22-D5AD-48A6-BFB6-E91F19D04240}"/>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3B366905-0837-46D1-8A35-E7D3946BBF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4C6EACAF-E6EA-457D-8641-E32A9D95C0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CEC8C6-E810-4484-A297-26A2437CEBA7}" type="slidenum">
              <a:rPr lang="en-US" altLang="en-US">
                <a:latin typeface="Helvetica" panose="020B0604020202020204" pitchFamily="34" charset="0"/>
              </a:rPr>
              <a:pPr/>
              <a:t>17</a:t>
            </a:fld>
            <a:endParaRPr lang="en-US" altLang="en-US">
              <a:latin typeface="Helvetica" panose="020B0604020202020204" pitchFamily="34" charset="0"/>
            </a:endParaRPr>
          </a:p>
        </p:txBody>
      </p:sp>
      <p:sp>
        <p:nvSpPr>
          <p:cNvPr id="117763" name="Rectangle 2">
            <a:extLst>
              <a:ext uri="{FF2B5EF4-FFF2-40B4-BE49-F238E27FC236}">
                <a16:creationId xmlns:a16="http://schemas.microsoft.com/office/drawing/2014/main" id="{F41D4B89-0756-4DD7-8336-2BFB3BDAC204}"/>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08A804A-2118-4ED2-BE3C-0C1214B971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8E9A843E-1C4B-4C88-B075-0559BA69AA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8E3A2B-1C0B-471A-A4D6-4233FF161C8C}" type="slidenum">
              <a:rPr lang="en-US" altLang="en-US">
                <a:latin typeface="Helvetica" panose="020B0604020202020204" pitchFamily="34" charset="0"/>
              </a:rPr>
              <a:pPr/>
              <a:t>18</a:t>
            </a:fld>
            <a:endParaRPr lang="en-US" altLang="en-US">
              <a:latin typeface="Helvetica" panose="020B0604020202020204" pitchFamily="34" charset="0"/>
            </a:endParaRPr>
          </a:p>
        </p:txBody>
      </p:sp>
      <p:sp>
        <p:nvSpPr>
          <p:cNvPr id="118787" name="Rectangle 2">
            <a:extLst>
              <a:ext uri="{FF2B5EF4-FFF2-40B4-BE49-F238E27FC236}">
                <a16:creationId xmlns:a16="http://schemas.microsoft.com/office/drawing/2014/main" id="{008F5292-EF3C-4544-82EA-378A615937FB}"/>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1F80D565-56DF-403E-B659-3C94647E27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E5E56C28-C60C-4E30-B37A-C45B0ABB01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5C7750-47E1-458A-9989-9BA8D4448C94}" type="slidenum">
              <a:rPr lang="en-US" altLang="en-US">
                <a:latin typeface="Helvetica" panose="020B0604020202020204" pitchFamily="34" charset="0"/>
              </a:rPr>
              <a:pPr/>
              <a:t>19</a:t>
            </a:fld>
            <a:endParaRPr lang="en-US" altLang="en-US">
              <a:latin typeface="Helvetica" panose="020B0604020202020204" pitchFamily="34" charset="0"/>
            </a:endParaRPr>
          </a:p>
        </p:txBody>
      </p:sp>
      <p:sp>
        <p:nvSpPr>
          <p:cNvPr id="119811" name="Rectangle 2">
            <a:extLst>
              <a:ext uri="{FF2B5EF4-FFF2-40B4-BE49-F238E27FC236}">
                <a16:creationId xmlns:a16="http://schemas.microsoft.com/office/drawing/2014/main" id="{316BCF08-E5F3-4982-863F-E15695200732}"/>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246B23B8-CBD0-4DC0-A03E-62ED08FCA8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4DF6CBB8-BE1B-4115-8FA4-3DA7E66845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8548D9-7E48-4BD7-865E-CD96DE02414D}" type="slidenum">
              <a:rPr lang="en-US" altLang="en-US">
                <a:latin typeface="Helvetica" panose="020B0604020202020204" pitchFamily="34" charset="0"/>
              </a:rPr>
              <a:pPr/>
              <a:t>26</a:t>
            </a:fld>
            <a:endParaRPr lang="en-US" altLang="en-US">
              <a:latin typeface="Helvetica" panose="020B0604020202020204" pitchFamily="34" charset="0"/>
            </a:endParaRPr>
          </a:p>
        </p:txBody>
      </p:sp>
      <p:sp>
        <p:nvSpPr>
          <p:cNvPr id="89091" name="Rectangle 2">
            <a:extLst>
              <a:ext uri="{FF2B5EF4-FFF2-40B4-BE49-F238E27FC236}">
                <a16:creationId xmlns:a16="http://schemas.microsoft.com/office/drawing/2014/main" id="{6AA81E7E-1E15-49B4-BC44-1BDAD2867737}"/>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0D836AD2-F06B-4210-85C4-32B1FA7D46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13C20D6-3B91-4BDF-A0EB-A01D448F97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8747A0-3F23-4346-9D94-40B7D7FD4BD7}" type="slidenum">
              <a:rPr lang="en-US" altLang="en-US">
                <a:latin typeface="Helvetica" panose="020B0604020202020204" pitchFamily="34" charset="0"/>
              </a:rPr>
              <a:pPr/>
              <a:t>27</a:t>
            </a:fld>
            <a:endParaRPr lang="en-US" altLang="en-US">
              <a:latin typeface="Helvetica" panose="020B0604020202020204" pitchFamily="34" charset="0"/>
            </a:endParaRPr>
          </a:p>
        </p:txBody>
      </p:sp>
      <p:sp>
        <p:nvSpPr>
          <p:cNvPr id="90115" name="Rectangle 2">
            <a:extLst>
              <a:ext uri="{FF2B5EF4-FFF2-40B4-BE49-F238E27FC236}">
                <a16:creationId xmlns:a16="http://schemas.microsoft.com/office/drawing/2014/main" id="{2DF4BF30-6508-4917-B4C4-0D2D5FF3DA12}"/>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BA14F544-E18E-4FD8-8779-D7DF3900C7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50C617EC-69D7-48FD-96B7-888407EFA1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82E3722-5434-4F37-913B-2B1F1F97A901}" type="slidenum">
              <a:rPr lang="en-US" altLang="en-US">
                <a:latin typeface="Helvetica" panose="020B0604020202020204" pitchFamily="34" charset="0"/>
              </a:rPr>
              <a:pPr/>
              <a:t>28</a:t>
            </a:fld>
            <a:endParaRPr lang="en-US" altLang="en-US">
              <a:latin typeface="Helvetica" panose="020B0604020202020204" pitchFamily="34" charset="0"/>
            </a:endParaRPr>
          </a:p>
        </p:txBody>
      </p:sp>
      <p:sp>
        <p:nvSpPr>
          <p:cNvPr id="91139" name="Rectangle 2">
            <a:extLst>
              <a:ext uri="{FF2B5EF4-FFF2-40B4-BE49-F238E27FC236}">
                <a16:creationId xmlns:a16="http://schemas.microsoft.com/office/drawing/2014/main" id="{6E09880E-5593-4F49-B83A-1998139242D8}"/>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2A483F1E-ED51-4E4A-83B7-93984987F0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76243B76-2943-42FA-AE2E-8057E0DD31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09C96D-E87B-4C31-99FE-48B6AE2110B9}" type="slidenum">
              <a:rPr lang="en-US" altLang="en-US">
                <a:latin typeface="Helvetica" panose="020B0604020202020204" pitchFamily="34" charset="0"/>
              </a:rPr>
              <a:pPr/>
              <a:t>30</a:t>
            </a:fld>
            <a:endParaRPr lang="en-US" altLang="en-US">
              <a:latin typeface="Helvetica" panose="020B0604020202020204" pitchFamily="34" charset="0"/>
            </a:endParaRPr>
          </a:p>
        </p:txBody>
      </p:sp>
      <p:sp>
        <p:nvSpPr>
          <p:cNvPr id="92163" name="Rectangle 2">
            <a:extLst>
              <a:ext uri="{FF2B5EF4-FFF2-40B4-BE49-F238E27FC236}">
                <a16:creationId xmlns:a16="http://schemas.microsoft.com/office/drawing/2014/main" id="{4A9262E4-57B9-4642-B155-37E91B7CC58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0A1AB74C-BD95-4DD3-84AC-B364BD691C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901C5943-A604-4186-BD17-441B8EDDC0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BD022F-97F0-4574-BB51-63412DE8BAAC}" type="slidenum">
              <a:rPr lang="en-US" altLang="en-US">
                <a:latin typeface="Helvetica" panose="020B0604020202020204" pitchFamily="34" charset="0"/>
              </a:rPr>
              <a:pPr/>
              <a:t>32</a:t>
            </a:fld>
            <a:endParaRPr lang="en-US" altLang="en-US">
              <a:latin typeface="Helvetica" panose="020B0604020202020204" pitchFamily="34" charset="0"/>
            </a:endParaRPr>
          </a:p>
        </p:txBody>
      </p:sp>
      <p:sp>
        <p:nvSpPr>
          <p:cNvPr id="93187" name="Rectangle 2">
            <a:extLst>
              <a:ext uri="{FF2B5EF4-FFF2-40B4-BE49-F238E27FC236}">
                <a16:creationId xmlns:a16="http://schemas.microsoft.com/office/drawing/2014/main" id="{FF507C2D-484D-4A5B-B922-81627BBC5C5E}"/>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3FF2E32-DC03-4BBA-B152-8A4AC669F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E4CBE908-8BB0-4DF6-A630-7278A1DB2F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2CC5BE-059E-4E33-A616-7566B8C50E03}" type="slidenum">
              <a:rPr lang="en-US" altLang="en-US">
                <a:latin typeface="Helvetica" panose="020B0604020202020204" pitchFamily="34" charset="0"/>
              </a:rPr>
              <a:pPr/>
              <a:t>2</a:t>
            </a:fld>
            <a:endParaRPr lang="en-US" altLang="en-US">
              <a:latin typeface="Helvetica" panose="020B0604020202020204" pitchFamily="34" charset="0"/>
            </a:endParaRPr>
          </a:p>
        </p:txBody>
      </p:sp>
      <p:sp>
        <p:nvSpPr>
          <p:cNvPr id="75779" name="Rectangle 2">
            <a:extLst>
              <a:ext uri="{FF2B5EF4-FFF2-40B4-BE49-F238E27FC236}">
                <a16:creationId xmlns:a16="http://schemas.microsoft.com/office/drawing/2014/main" id="{8C41B09B-CF38-410C-AB74-BB59838E0F40}"/>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0C60F9F9-E7B8-45A8-91CF-E2EF6341BF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E23A9656-86B1-4C99-926E-64E7EC4E86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6CB05FC-BB22-4350-90D1-FD01A765181B}" type="slidenum">
              <a:rPr lang="en-US" altLang="en-US">
                <a:latin typeface="Helvetica" panose="020B0604020202020204" pitchFamily="34" charset="0"/>
              </a:rPr>
              <a:pPr/>
              <a:t>33</a:t>
            </a:fld>
            <a:endParaRPr lang="en-US" altLang="en-US">
              <a:latin typeface="Helvetica" panose="020B0604020202020204" pitchFamily="34" charset="0"/>
            </a:endParaRPr>
          </a:p>
        </p:txBody>
      </p:sp>
      <p:sp>
        <p:nvSpPr>
          <p:cNvPr id="94211" name="Rectangle 2">
            <a:extLst>
              <a:ext uri="{FF2B5EF4-FFF2-40B4-BE49-F238E27FC236}">
                <a16:creationId xmlns:a16="http://schemas.microsoft.com/office/drawing/2014/main" id="{8512BC6C-8103-4427-AE5D-8B165659894D}"/>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365BBC49-203D-48FB-B5E3-E304CAFE68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6A3333C-AE35-4AAE-8347-17622A596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A05447-E3CE-4EF1-A94F-D7CBC0B7D017}" type="slidenum">
              <a:rPr lang="en-US" altLang="en-US">
                <a:latin typeface="Helvetica" panose="020B0604020202020204" pitchFamily="34" charset="0"/>
              </a:rPr>
              <a:pPr/>
              <a:t>34</a:t>
            </a:fld>
            <a:endParaRPr lang="en-US" altLang="en-US">
              <a:latin typeface="Helvetica" panose="020B0604020202020204" pitchFamily="34" charset="0"/>
            </a:endParaRPr>
          </a:p>
        </p:txBody>
      </p:sp>
      <p:sp>
        <p:nvSpPr>
          <p:cNvPr id="95235" name="Rectangle 2">
            <a:extLst>
              <a:ext uri="{FF2B5EF4-FFF2-40B4-BE49-F238E27FC236}">
                <a16:creationId xmlns:a16="http://schemas.microsoft.com/office/drawing/2014/main" id="{F3D210D4-6BF0-4A24-8068-30C18155C840}"/>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F3DC1F24-2CCF-4C8C-A244-1B90B164B6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8C2DA0D5-8D6D-4EE4-9EE4-6DBD76E8F7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5F994C-A057-4A63-AE72-3FF0DACC8E52}" type="slidenum">
              <a:rPr lang="en-US" altLang="en-US">
                <a:latin typeface="Helvetica" panose="020B0604020202020204" pitchFamily="34" charset="0"/>
              </a:rPr>
              <a:pPr/>
              <a:t>37</a:t>
            </a:fld>
            <a:endParaRPr lang="en-US" altLang="en-US">
              <a:latin typeface="Helvetica" panose="020B0604020202020204" pitchFamily="34" charset="0"/>
            </a:endParaRPr>
          </a:p>
        </p:txBody>
      </p:sp>
      <p:sp>
        <p:nvSpPr>
          <p:cNvPr id="96259" name="Rectangle 2">
            <a:extLst>
              <a:ext uri="{FF2B5EF4-FFF2-40B4-BE49-F238E27FC236}">
                <a16:creationId xmlns:a16="http://schemas.microsoft.com/office/drawing/2014/main" id="{0B2AAB34-98DF-4C8C-A90B-B710AF16F0BF}"/>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FF7C1FB6-D31C-46B7-9D58-808998AF76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1F8059EB-C1F4-41C7-8BDD-788F7EBF2E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913BD3-2B56-45D2-9EE3-2D6BA22F452A}" type="slidenum">
              <a:rPr lang="en-US" altLang="en-US">
                <a:latin typeface="Helvetica" panose="020B0604020202020204" pitchFamily="34" charset="0"/>
              </a:rPr>
              <a:pPr/>
              <a:t>38</a:t>
            </a:fld>
            <a:endParaRPr lang="en-US" altLang="en-US">
              <a:latin typeface="Helvetica" panose="020B0604020202020204" pitchFamily="34" charset="0"/>
            </a:endParaRPr>
          </a:p>
        </p:txBody>
      </p:sp>
      <p:sp>
        <p:nvSpPr>
          <p:cNvPr id="97283" name="Rectangle 2">
            <a:extLst>
              <a:ext uri="{FF2B5EF4-FFF2-40B4-BE49-F238E27FC236}">
                <a16:creationId xmlns:a16="http://schemas.microsoft.com/office/drawing/2014/main" id="{858E480D-A895-4DA3-BB9A-E02ED49B55EF}"/>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B96BF19E-94FF-4012-BDC7-437E159A15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AD03251D-B2B5-4661-A4DC-47F059246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8E53CD-0E68-44EA-8FA1-CA1DA7ACA031}" type="slidenum">
              <a:rPr lang="en-US" altLang="en-US">
                <a:latin typeface="Helvetica" panose="020B0604020202020204" pitchFamily="34" charset="0"/>
              </a:rPr>
              <a:pPr/>
              <a:t>39</a:t>
            </a:fld>
            <a:endParaRPr lang="en-US" altLang="en-US">
              <a:latin typeface="Helvetica" panose="020B0604020202020204" pitchFamily="34" charset="0"/>
            </a:endParaRPr>
          </a:p>
        </p:txBody>
      </p:sp>
      <p:sp>
        <p:nvSpPr>
          <p:cNvPr id="98307" name="Rectangle 2">
            <a:extLst>
              <a:ext uri="{FF2B5EF4-FFF2-40B4-BE49-F238E27FC236}">
                <a16:creationId xmlns:a16="http://schemas.microsoft.com/office/drawing/2014/main" id="{E816B22A-223C-46BB-B5D9-3EF020289AB4}"/>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40F016C1-8C0F-4D11-B19D-1B0E182EEF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408D356-8C72-4527-8A9E-B805AC7855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4299F4-DE32-472A-828E-99AC97F85AD6}" type="slidenum">
              <a:rPr lang="en-US" altLang="en-US">
                <a:latin typeface="Helvetica" panose="020B0604020202020204" pitchFamily="34" charset="0"/>
              </a:rPr>
              <a:pPr/>
              <a:t>40</a:t>
            </a:fld>
            <a:endParaRPr lang="en-US" altLang="en-US">
              <a:latin typeface="Helvetica" panose="020B0604020202020204" pitchFamily="34" charset="0"/>
            </a:endParaRPr>
          </a:p>
        </p:txBody>
      </p:sp>
      <p:sp>
        <p:nvSpPr>
          <p:cNvPr id="99331" name="Rectangle 2">
            <a:extLst>
              <a:ext uri="{FF2B5EF4-FFF2-40B4-BE49-F238E27FC236}">
                <a16:creationId xmlns:a16="http://schemas.microsoft.com/office/drawing/2014/main" id="{22E28FCD-1056-4D3D-9ACD-83965BCF1896}"/>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C10C43C3-A73A-42A6-A35F-C138D4AF4D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63E5A769-B41F-409B-96F7-18D03BDE4B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4B1DCA8-7D2E-45C2-A17E-B777FE8BF056}" type="slidenum">
              <a:rPr lang="en-US" altLang="en-US">
                <a:latin typeface="Helvetica" panose="020B0604020202020204" pitchFamily="34" charset="0"/>
              </a:rPr>
              <a:pPr/>
              <a:t>41</a:t>
            </a:fld>
            <a:endParaRPr lang="en-US" altLang="en-US">
              <a:latin typeface="Helvetica" panose="020B0604020202020204" pitchFamily="34" charset="0"/>
            </a:endParaRPr>
          </a:p>
        </p:txBody>
      </p:sp>
      <p:sp>
        <p:nvSpPr>
          <p:cNvPr id="100355" name="Rectangle 2">
            <a:extLst>
              <a:ext uri="{FF2B5EF4-FFF2-40B4-BE49-F238E27FC236}">
                <a16:creationId xmlns:a16="http://schemas.microsoft.com/office/drawing/2014/main" id="{8F55E19D-E8B3-4452-A038-9BCF911F5FE8}"/>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6D1C4F68-5A97-427E-AB9C-31AA19BCF8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160A673-73B6-4D0B-AE41-7400795590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99055B3-7CA8-468D-80A4-EFD1891BDB98}" type="slidenum">
              <a:rPr lang="en-US" altLang="en-US">
                <a:latin typeface="Helvetica" panose="020B0604020202020204" pitchFamily="34" charset="0"/>
              </a:rPr>
              <a:pPr/>
              <a:t>42</a:t>
            </a:fld>
            <a:endParaRPr lang="en-US" altLang="en-US">
              <a:latin typeface="Helvetica" panose="020B0604020202020204" pitchFamily="34" charset="0"/>
            </a:endParaRPr>
          </a:p>
        </p:txBody>
      </p:sp>
      <p:sp>
        <p:nvSpPr>
          <p:cNvPr id="101379" name="Rectangle 2">
            <a:extLst>
              <a:ext uri="{FF2B5EF4-FFF2-40B4-BE49-F238E27FC236}">
                <a16:creationId xmlns:a16="http://schemas.microsoft.com/office/drawing/2014/main" id="{BEA9070E-1FCE-4DD4-AEED-61B1DD5C8B0C}"/>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BF3319BC-D57C-4115-A220-CA1578D217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C3F4BD51-7370-4471-9455-9FAA962FEC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D35ECC-3C35-45A9-90FF-173B28872470}" type="slidenum">
              <a:rPr lang="en-US" altLang="en-US">
                <a:latin typeface="Helvetica" panose="020B0604020202020204" pitchFamily="34" charset="0"/>
              </a:rPr>
              <a:pPr/>
              <a:t>43</a:t>
            </a:fld>
            <a:endParaRPr lang="en-US" altLang="en-US">
              <a:latin typeface="Helvetica" panose="020B0604020202020204" pitchFamily="34" charset="0"/>
            </a:endParaRPr>
          </a:p>
        </p:txBody>
      </p:sp>
      <p:sp>
        <p:nvSpPr>
          <p:cNvPr id="102403" name="Rectangle 2">
            <a:extLst>
              <a:ext uri="{FF2B5EF4-FFF2-40B4-BE49-F238E27FC236}">
                <a16:creationId xmlns:a16="http://schemas.microsoft.com/office/drawing/2014/main" id="{0AB19387-36B0-44FF-A334-CD940F2A753E}"/>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35F188A5-8C67-46D5-8035-90BDFED9F5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C05E2778-289B-4FA5-A492-109BEB5330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7FBAA6-8447-4B86-94DA-8EBECE675900}" type="slidenum">
              <a:rPr lang="en-US" altLang="en-US">
                <a:latin typeface="Helvetica" panose="020B0604020202020204" pitchFamily="34" charset="0"/>
              </a:rPr>
              <a:pPr/>
              <a:t>44</a:t>
            </a:fld>
            <a:endParaRPr lang="en-US" altLang="en-US">
              <a:latin typeface="Helvetica" panose="020B0604020202020204" pitchFamily="34" charset="0"/>
            </a:endParaRPr>
          </a:p>
        </p:txBody>
      </p:sp>
      <p:sp>
        <p:nvSpPr>
          <p:cNvPr id="103427" name="Rectangle 2">
            <a:extLst>
              <a:ext uri="{FF2B5EF4-FFF2-40B4-BE49-F238E27FC236}">
                <a16:creationId xmlns:a16="http://schemas.microsoft.com/office/drawing/2014/main" id="{79229461-A223-439E-9F67-F96DEE523FE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1408816B-F76B-4AC2-A2E1-9FCADC0E3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F9B0566-9DAA-40C6-BD9B-DA3EA41304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4794C4-13B3-47CE-ACEF-23B8A06F7C64}" type="slidenum">
              <a:rPr lang="en-US" altLang="en-US">
                <a:latin typeface="Helvetica" panose="020B0604020202020204" pitchFamily="34" charset="0"/>
              </a:rPr>
              <a:pPr/>
              <a:t>8</a:t>
            </a:fld>
            <a:endParaRPr lang="en-US" altLang="en-US">
              <a:latin typeface="Helvetica" panose="020B0604020202020204" pitchFamily="34" charset="0"/>
            </a:endParaRPr>
          </a:p>
        </p:txBody>
      </p:sp>
      <p:sp>
        <p:nvSpPr>
          <p:cNvPr id="77827" name="Rectangle 2">
            <a:extLst>
              <a:ext uri="{FF2B5EF4-FFF2-40B4-BE49-F238E27FC236}">
                <a16:creationId xmlns:a16="http://schemas.microsoft.com/office/drawing/2014/main" id="{81609710-F8FF-4ADB-8E3E-64DA55F859A2}"/>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DAD31A64-FBDF-459A-A519-16090EBFF3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CC0926BF-5F58-45F3-886B-2FC15B7FF7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89229-DE4E-445F-987B-9FB85B6EB635}" type="slidenum">
              <a:rPr lang="en-US" altLang="en-US">
                <a:latin typeface="Helvetica" panose="020B0604020202020204" pitchFamily="34" charset="0"/>
              </a:rPr>
              <a:pPr/>
              <a:t>47</a:t>
            </a:fld>
            <a:endParaRPr lang="en-US" altLang="en-US">
              <a:latin typeface="Helvetica" panose="020B0604020202020204" pitchFamily="34" charset="0"/>
            </a:endParaRPr>
          </a:p>
        </p:txBody>
      </p:sp>
      <p:sp>
        <p:nvSpPr>
          <p:cNvPr id="104451" name="Rectangle 2">
            <a:extLst>
              <a:ext uri="{FF2B5EF4-FFF2-40B4-BE49-F238E27FC236}">
                <a16:creationId xmlns:a16="http://schemas.microsoft.com/office/drawing/2014/main" id="{77D4AAE1-3D09-4155-A61A-3F1F36C42C7A}"/>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86A985B6-3037-4C54-BA8E-73201FFC52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95F55ED-CF22-47BB-A4F1-B460B1D8B5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3E603D-49B1-4296-AFD2-423EB8C53B4D}" type="slidenum">
              <a:rPr lang="en-US" altLang="en-US">
                <a:latin typeface="Helvetica" panose="020B0604020202020204" pitchFamily="34" charset="0"/>
              </a:rPr>
              <a:pPr/>
              <a:t>48</a:t>
            </a:fld>
            <a:endParaRPr lang="en-US" altLang="en-US">
              <a:latin typeface="Helvetica" panose="020B0604020202020204" pitchFamily="34" charset="0"/>
            </a:endParaRPr>
          </a:p>
        </p:txBody>
      </p:sp>
      <p:sp>
        <p:nvSpPr>
          <p:cNvPr id="105475" name="Rectangle 2">
            <a:extLst>
              <a:ext uri="{FF2B5EF4-FFF2-40B4-BE49-F238E27FC236}">
                <a16:creationId xmlns:a16="http://schemas.microsoft.com/office/drawing/2014/main" id="{9BC7AB09-93B9-4BA4-877E-3CCE3D14DAA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4F8C03A3-1A3A-401F-BD0A-A1C0DA492D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2E9F2BA-6286-4675-A574-E6B57F2B8F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A63ADF-0873-41FA-9C34-062DC213BF4E}" type="slidenum">
              <a:rPr lang="en-US" altLang="en-US">
                <a:latin typeface="Helvetica" panose="020B0604020202020204" pitchFamily="34" charset="0"/>
              </a:rPr>
              <a:pPr/>
              <a:t>49</a:t>
            </a:fld>
            <a:endParaRPr lang="en-US" altLang="en-US">
              <a:latin typeface="Helvetica" panose="020B0604020202020204" pitchFamily="34" charset="0"/>
            </a:endParaRPr>
          </a:p>
        </p:txBody>
      </p:sp>
      <p:sp>
        <p:nvSpPr>
          <p:cNvPr id="106499" name="Rectangle 2">
            <a:extLst>
              <a:ext uri="{FF2B5EF4-FFF2-40B4-BE49-F238E27FC236}">
                <a16:creationId xmlns:a16="http://schemas.microsoft.com/office/drawing/2014/main" id="{CB25B9E3-8879-4B53-9B9A-FE00C8F84C32}"/>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F12CBF22-8D18-428E-9818-515DCCEEC8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6044D9D1-4022-4B17-AC3A-FC63E3105A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553468A-38EB-46C6-BF85-948BB8C046E0}" type="slidenum">
              <a:rPr lang="en-US" altLang="en-US">
                <a:latin typeface="Helvetica" panose="020B0604020202020204" pitchFamily="34" charset="0"/>
              </a:rPr>
              <a:pPr/>
              <a:t>50</a:t>
            </a:fld>
            <a:endParaRPr lang="en-US" altLang="en-US">
              <a:latin typeface="Helvetica" panose="020B0604020202020204" pitchFamily="34" charset="0"/>
            </a:endParaRPr>
          </a:p>
        </p:txBody>
      </p:sp>
      <p:sp>
        <p:nvSpPr>
          <p:cNvPr id="107523" name="Rectangle 2">
            <a:extLst>
              <a:ext uri="{FF2B5EF4-FFF2-40B4-BE49-F238E27FC236}">
                <a16:creationId xmlns:a16="http://schemas.microsoft.com/office/drawing/2014/main" id="{34DA4BF8-CC55-4E4C-B1AE-1BCAB50DA71A}"/>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02ECD0A4-9571-447C-BBD7-4957F74449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A676750-B4D3-4F18-AA52-519F9E7691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EE3CDB-421C-4E33-8E8E-873AD4598F3E}" type="slidenum">
              <a:rPr lang="en-US" altLang="en-US">
                <a:latin typeface="Helvetica" panose="020B0604020202020204" pitchFamily="34" charset="0"/>
              </a:rPr>
              <a:pPr/>
              <a:t>51</a:t>
            </a:fld>
            <a:endParaRPr lang="en-US" altLang="en-US">
              <a:latin typeface="Helvetica" panose="020B0604020202020204" pitchFamily="34" charset="0"/>
            </a:endParaRPr>
          </a:p>
        </p:txBody>
      </p:sp>
      <p:sp>
        <p:nvSpPr>
          <p:cNvPr id="108547" name="Rectangle 2">
            <a:extLst>
              <a:ext uri="{FF2B5EF4-FFF2-40B4-BE49-F238E27FC236}">
                <a16:creationId xmlns:a16="http://schemas.microsoft.com/office/drawing/2014/main" id="{B9B86B8A-9592-4F2B-88CC-5725A5D37209}"/>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A6A5A5C3-6C82-4C1B-950D-A1B6687A43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7C44AEC8-02CE-442B-AD2A-963292252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4EA03B-198F-4011-9BDC-983A5F1750D4}" type="slidenum">
              <a:rPr lang="en-US" altLang="en-US">
                <a:latin typeface="Helvetica" panose="020B0604020202020204" pitchFamily="34" charset="0"/>
              </a:rPr>
              <a:pPr/>
              <a:t>52</a:t>
            </a:fld>
            <a:endParaRPr lang="en-US" altLang="en-US">
              <a:latin typeface="Helvetica" panose="020B0604020202020204" pitchFamily="34" charset="0"/>
            </a:endParaRPr>
          </a:p>
        </p:txBody>
      </p:sp>
      <p:sp>
        <p:nvSpPr>
          <p:cNvPr id="109571" name="Rectangle 2">
            <a:extLst>
              <a:ext uri="{FF2B5EF4-FFF2-40B4-BE49-F238E27FC236}">
                <a16:creationId xmlns:a16="http://schemas.microsoft.com/office/drawing/2014/main" id="{5B237BFB-5094-48A6-8D1D-812AB43C8FC9}"/>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CDCBE579-7F53-441F-BC12-B153F1DDD5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AEEB3116-0A89-4DB2-9F89-0978685564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73D6632-CA5F-4B56-8AD9-AB8805051578}" type="slidenum">
              <a:rPr lang="en-US" altLang="en-US">
                <a:latin typeface="Helvetica" panose="020B0604020202020204" pitchFamily="34" charset="0"/>
              </a:rPr>
              <a:pPr/>
              <a:t>54</a:t>
            </a:fld>
            <a:endParaRPr lang="en-US" altLang="en-US">
              <a:latin typeface="Helvetica" panose="020B0604020202020204" pitchFamily="34" charset="0"/>
            </a:endParaRPr>
          </a:p>
        </p:txBody>
      </p:sp>
      <p:sp>
        <p:nvSpPr>
          <p:cNvPr id="110595" name="Rectangle 2">
            <a:extLst>
              <a:ext uri="{FF2B5EF4-FFF2-40B4-BE49-F238E27FC236}">
                <a16:creationId xmlns:a16="http://schemas.microsoft.com/office/drawing/2014/main" id="{1A4D3144-9169-4202-8CFC-05EBC6596884}"/>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F45851CC-2986-4769-9EDF-BD13E088F1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E9FDADC0-F5DF-4D1F-B8F6-B07400DF01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A4E3610-9E09-4C5F-B265-434A74CEF86E}" type="slidenum">
              <a:rPr lang="en-US" altLang="en-US">
                <a:latin typeface="Helvetica" panose="020B0604020202020204" pitchFamily="34" charset="0"/>
              </a:rPr>
              <a:pPr/>
              <a:t>55</a:t>
            </a:fld>
            <a:endParaRPr lang="en-US" altLang="en-US">
              <a:latin typeface="Helvetica" panose="020B0604020202020204" pitchFamily="34" charset="0"/>
            </a:endParaRPr>
          </a:p>
        </p:txBody>
      </p:sp>
      <p:sp>
        <p:nvSpPr>
          <p:cNvPr id="111619" name="Rectangle 2">
            <a:extLst>
              <a:ext uri="{FF2B5EF4-FFF2-40B4-BE49-F238E27FC236}">
                <a16:creationId xmlns:a16="http://schemas.microsoft.com/office/drawing/2014/main" id="{D4BE53D0-AA2F-4499-8CF1-022EEB9C5824}"/>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1B8BC2EB-E345-4207-8D96-428E55C5D2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38E2BCC-6763-4F93-9A27-415FB4345D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9B9FD1-100D-4C2E-9427-0CDF0A2FB98D}" type="slidenum">
              <a:rPr lang="en-US" altLang="en-US">
                <a:latin typeface="Helvetica" panose="020B0604020202020204" pitchFamily="34" charset="0"/>
              </a:rPr>
              <a:pPr/>
              <a:t>56</a:t>
            </a:fld>
            <a:endParaRPr lang="en-US" altLang="en-US">
              <a:latin typeface="Helvetica" panose="020B0604020202020204" pitchFamily="34" charset="0"/>
            </a:endParaRPr>
          </a:p>
        </p:txBody>
      </p:sp>
      <p:sp>
        <p:nvSpPr>
          <p:cNvPr id="112643" name="Rectangle 2">
            <a:extLst>
              <a:ext uri="{FF2B5EF4-FFF2-40B4-BE49-F238E27FC236}">
                <a16:creationId xmlns:a16="http://schemas.microsoft.com/office/drawing/2014/main" id="{4627EDFF-B8C3-4BDD-9F08-8EF15D1B487E}"/>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7F1191-666F-4ECF-896F-F12B93A3AA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395AA5DD-A159-4BC8-B0B4-62C228F8A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A29CC0-F102-4AA1-A9A2-5E8696EDCEA1}" type="slidenum">
              <a:rPr lang="en-US" altLang="en-US">
                <a:latin typeface="Helvetica" panose="020B0604020202020204" pitchFamily="34" charset="0"/>
              </a:rPr>
              <a:pPr/>
              <a:t>57</a:t>
            </a:fld>
            <a:endParaRPr lang="en-US" altLang="en-US">
              <a:latin typeface="Helvetica" panose="020B0604020202020204" pitchFamily="34" charset="0"/>
            </a:endParaRPr>
          </a:p>
        </p:txBody>
      </p:sp>
      <p:sp>
        <p:nvSpPr>
          <p:cNvPr id="113667" name="Rectangle 2">
            <a:extLst>
              <a:ext uri="{FF2B5EF4-FFF2-40B4-BE49-F238E27FC236}">
                <a16:creationId xmlns:a16="http://schemas.microsoft.com/office/drawing/2014/main" id="{72118A2F-2588-4308-98F3-4C540E01943B}"/>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D0D00539-4C19-4343-8F60-D0ECE1BCE7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45A6516-3DB2-4824-B72A-8EE1BBC96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DB922B-DA28-4C54-94E7-219C3AC7D96C}" type="slidenum">
              <a:rPr lang="en-US" altLang="en-US">
                <a:latin typeface="Helvetica" panose="020B0604020202020204" pitchFamily="34" charset="0"/>
              </a:rPr>
              <a:pPr/>
              <a:t>9</a:t>
            </a:fld>
            <a:endParaRPr lang="en-US" altLang="en-US">
              <a:latin typeface="Helvetica" panose="020B0604020202020204" pitchFamily="34" charset="0"/>
            </a:endParaRPr>
          </a:p>
        </p:txBody>
      </p:sp>
      <p:sp>
        <p:nvSpPr>
          <p:cNvPr id="78851" name="Rectangle 2">
            <a:extLst>
              <a:ext uri="{FF2B5EF4-FFF2-40B4-BE49-F238E27FC236}">
                <a16:creationId xmlns:a16="http://schemas.microsoft.com/office/drawing/2014/main" id="{A894EF00-BCDC-4C20-B789-F97A7D94988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9C601010-0C10-45CE-AA58-E5A36F0C5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869BB6A-A424-4A9F-8F08-9E5CED4A36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D26438-1D7C-4B65-BD22-47AB5585AE9F}" type="slidenum">
              <a:rPr lang="en-US" altLang="en-US">
                <a:latin typeface="Helvetica" panose="020B0604020202020204" pitchFamily="34" charset="0"/>
              </a:rPr>
              <a:pPr/>
              <a:t>58</a:t>
            </a:fld>
            <a:endParaRPr lang="en-US" altLang="en-US">
              <a:latin typeface="Helvetica" panose="020B0604020202020204" pitchFamily="34" charset="0"/>
            </a:endParaRPr>
          </a:p>
        </p:txBody>
      </p:sp>
      <p:sp>
        <p:nvSpPr>
          <p:cNvPr id="114691" name="Rectangle 2">
            <a:extLst>
              <a:ext uri="{FF2B5EF4-FFF2-40B4-BE49-F238E27FC236}">
                <a16:creationId xmlns:a16="http://schemas.microsoft.com/office/drawing/2014/main" id="{7C562C5D-B6F1-410C-9C15-862B61F47EFB}"/>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CCCFBF8B-BAA5-4791-B56F-89AE8DECAA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8A20251-A093-4172-BD74-A36C2A3F8B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EF4FF4-C9FD-46D9-BF24-6598973F25B8}" type="slidenum">
              <a:rPr lang="en-US" altLang="en-US">
                <a:latin typeface="Helvetica" panose="020B0604020202020204" pitchFamily="34" charset="0"/>
              </a:rPr>
              <a:pPr/>
              <a:t>10</a:t>
            </a:fld>
            <a:endParaRPr lang="en-US" altLang="en-US">
              <a:latin typeface="Helvetica" panose="020B0604020202020204" pitchFamily="34" charset="0"/>
            </a:endParaRPr>
          </a:p>
        </p:txBody>
      </p:sp>
      <p:sp>
        <p:nvSpPr>
          <p:cNvPr id="79875" name="Rectangle 2">
            <a:extLst>
              <a:ext uri="{FF2B5EF4-FFF2-40B4-BE49-F238E27FC236}">
                <a16:creationId xmlns:a16="http://schemas.microsoft.com/office/drawing/2014/main" id="{6BD19E41-E753-43B4-A52C-F3C0FDC8098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AFC68E5A-AEFD-4D41-934B-C0BEE57967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2D03978-248F-4696-B60F-15CD45A7CC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5C935A-6734-4108-A7F7-F209D07F3D5B}" type="slidenum">
              <a:rPr lang="en-US" altLang="en-US">
                <a:latin typeface="Helvetica" panose="020B0604020202020204" pitchFamily="34" charset="0"/>
              </a:rPr>
              <a:pPr/>
              <a:t>11</a:t>
            </a:fld>
            <a:endParaRPr lang="en-US" altLang="en-US">
              <a:latin typeface="Helvetica" panose="020B0604020202020204" pitchFamily="34" charset="0"/>
            </a:endParaRPr>
          </a:p>
        </p:txBody>
      </p:sp>
      <p:sp>
        <p:nvSpPr>
          <p:cNvPr id="80899" name="Rectangle 2">
            <a:extLst>
              <a:ext uri="{FF2B5EF4-FFF2-40B4-BE49-F238E27FC236}">
                <a16:creationId xmlns:a16="http://schemas.microsoft.com/office/drawing/2014/main" id="{14A40313-58A0-42FC-AA3D-425318110877}"/>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BA8BA248-769F-4CA6-AD44-A8BE8C9CDC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E0E1E75-0157-44F3-9622-F350D085CC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07A095-AA18-4824-800F-5810C91ED729}" type="slidenum">
              <a:rPr lang="en-US" altLang="en-US">
                <a:latin typeface="Helvetica" panose="020B0604020202020204" pitchFamily="34" charset="0"/>
              </a:rPr>
              <a:pPr/>
              <a:t>12</a:t>
            </a:fld>
            <a:endParaRPr lang="en-US" altLang="en-US">
              <a:latin typeface="Helvetica" panose="020B0604020202020204" pitchFamily="34" charset="0"/>
            </a:endParaRPr>
          </a:p>
        </p:txBody>
      </p:sp>
      <p:sp>
        <p:nvSpPr>
          <p:cNvPr id="81923" name="Rectangle 2">
            <a:extLst>
              <a:ext uri="{FF2B5EF4-FFF2-40B4-BE49-F238E27FC236}">
                <a16:creationId xmlns:a16="http://schemas.microsoft.com/office/drawing/2014/main" id="{325FA7A5-5293-4037-A8FE-84A57628CC52}"/>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B76E2EA0-63AB-4CE6-9C1C-A93A950A4A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9EA5C68-574E-43D3-8AA4-1A0D2027A0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BCCD95-CD05-47DB-845C-969685A4B775}" type="slidenum">
              <a:rPr lang="en-US" altLang="en-US">
                <a:latin typeface="Helvetica" panose="020B0604020202020204" pitchFamily="34" charset="0"/>
              </a:rPr>
              <a:pPr/>
              <a:t>13</a:t>
            </a:fld>
            <a:endParaRPr lang="en-US" altLang="en-US">
              <a:latin typeface="Helvetica" panose="020B0604020202020204" pitchFamily="34" charset="0"/>
            </a:endParaRPr>
          </a:p>
        </p:txBody>
      </p:sp>
      <p:sp>
        <p:nvSpPr>
          <p:cNvPr id="82947" name="Rectangle 2">
            <a:extLst>
              <a:ext uri="{FF2B5EF4-FFF2-40B4-BE49-F238E27FC236}">
                <a16:creationId xmlns:a16="http://schemas.microsoft.com/office/drawing/2014/main" id="{D6CC32CC-C84C-408C-875E-EC881AC2B52B}"/>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316F2FD8-38C8-4D92-A346-9A90DEADB3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C1E2D357-98EF-44EF-B229-8FA6D52439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A78D6B-1C3F-43B1-8131-69093AE887F4}" type="slidenum">
              <a:rPr lang="en-US" altLang="en-US">
                <a:latin typeface="Helvetica" panose="020B0604020202020204" pitchFamily="34" charset="0"/>
              </a:rPr>
              <a:pPr/>
              <a:t>14</a:t>
            </a:fld>
            <a:endParaRPr lang="en-US" altLang="en-US">
              <a:latin typeface="Helvetica" panose="020B0604020202020204" pitchFamily="34" charset="0"/>
            </a:endParaRPr>
          </a:p>
        </p:txBody>
      </p:sp>
      <p:sp>
        <p:nvSpPr>
          <p:cNvPr id="86019" name="Rectangle 2">
            <a:extLst>
              <a:ext uri="{FF2B5EF4-FFF2-40B4-BE49-F238E27FC236}">
                <a16:creationId xmlns:a16="http://schemas.microsoft.com/office/drawing/2014/main" id="{B9137F58-B6E2-4DA1-8F77-D8941EA61BC4}"/>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9923125C-6B37-4814-8FA7-9CCA22E99A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7856-61D0-4C26-9D13-3850B9375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D07997-0D3A-4880-859F-FA4184F0A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66409A-8067-44AD-89D6-6FECC7B62FAA}"/>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5" name="Footer Placeholder 4">
            <a:extLst>
              <a:ext uri="{FF2B5EF4-FFF2-40B4-BE49-F238E27FC236}">
                <a16:creationId xmlns:a16="http://schemas.microsoft.com/office/drawing/2014/main" id="{E55CE3EF-42CB-4400-A892-EA03886CE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D0ACF-897D-41E2-AFF8-C3A6E99E65F3}"/>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319141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4DA0-33A8-4B3D-8634-97D83C885B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9E96A4-506F-4531-8412-A6545F7B6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E73AE-9502-4B82-A541-8C37372B5A0A}"/>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5" name="Footer Placeholder 4">
            <a:extLst>
              <a:ext uri="{FF2B5EF4-FFF2-40B4-BE49-F238E27FC236}">
                <a16:creationId xmlns:a16="http://schemas.microsoft.com/office/drawing/2014/main" id="{25CAD37E-2E20-4D60-8466-FE5D9BEB4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AEBF4F-A9AE-47E2-BCF5-8D47A8A56E1D}"/>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134516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1B4B7-6D66-4546-B3B4-D65C780B47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7A995C-F7F3-471D-91FB-4F28CB414C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949B5B-A4DC-477B-8FFE-12E493FE182D}"/>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5" name="Footer Placeholder 4">
            <a:extLst>
              <a:ext uri="{FF2B5EF4-FFF2-40B4-BE49-F238E27FC236}">
                <a16:creationId xmlns:a16="http://schemas.microsoft.com/office/drawing/2014/main" id="{5ED78AC7-9AEB-4DAF-BF22-82FAD79721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0A09D-6081-4F40-8372-9881786EBDD3}"/>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3764925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2CCE4291-D714-4279-B2A7-8F16FBBE1455}"/>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67EC0B7F-4FC3-4478-9027-E8EE05E80D7B}"/>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a:p>
          </p:txBody>
        </p:sp>
        <p:sp>
          <p:nvSpPr>
            <p:cNvPr id="5" name="Rectangle 5">
              <a:extLst>
                <a:ext uri="{FF2B5EF4-FFF2-40B4-BE49-F238E27FC236}">
                  <a16:creationId xmlns:a16="http://schemas.microsoft.com/office/drawing/2014/main" id="{D2D394CA-65D6-4B9E-8B3A-820F32DF20C8}"/>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a:p>
          </p:txBody>
        </p:sp>
        <p:sp>
          <p:nvSpPr>
            <p:cNvPr id="6" name="Rectangle 6">
              <a:extLst>
                <a:ext uri="{FF2B5EF4-FFF2-40B4-BE49-F238E27FC236}">
                  <a16:creationId xmlns:a16="http://schemas.microsoft.com/office/drawing/2014/main" id="{DB53706C-F40D-4391-BED3-927BEFA54546}"/>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a:p>
          </p:txBody>
        </p:sp>
      </p:grpSp>
      <p:sp>
        <p:nvSpPr>
          <p:cNvPr id="7" name="Text Box 7">
            <a:extLst>
              <a:ext uri="{FF2B5EF4-FFF2-40B4-BE49-F238E27FC236}">
                <a16:creationId xmlns:a16="http://schemas.microsoft.com/office/drawing/2014/main" id="{3DBF7E6E-01C9-4F8E-8169-2A534741B1B1}"/>
              </a:ext>
            </a:extLst>
          </p:cNvPr>
          <p:cNvSpPr txBox="1">
            <a:spLocks noChangeArrowheads="1"/>
          </p:cNvSpPr>
          <p:nvPr/>
        </p:nvSpPr>
        <p:spPr bwMode="auto">
          <a:xfrm>
            <a:off x="8652933" y="6588126"/>
            <a:ext cx="3617384"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40A712DA-57B7-4C35-AF2D-585D6C4CA1FA}"/>
              </a:ext>
            </a:extLst>
          </p:cNvPr>
          <p:cNvSpPr txBox="1">
            <a:spLocks noChangeArrowheads="1"/>
          </p:cNvSpPr>
          <p:nvPr/>
        </p:nvSpPr>
        <p:spPr bwMode="auto">
          <a:xfrm>
            <a:off x="35984" y="6613526"/>
            <a:ext cx="2730235" cy="246221"/>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23FF6E01-B082-4987-9C4A-C0A440FA8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F35C5DFA-BB79-4089-88B7-D92F5341E6A5}"/>
              </a:ext>
            </a:extLst>
          </p:cNvPr>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45084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BB77-4A4C-48D7-9CD4-806EC2F1F8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E7C193-8C97-4780-A555-BE6D653E2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9DB22-CC87-4357-A5C4-1A1BF70539B8}"/>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5" name="Footer Placeholder 4">
            <a:extLst>
              <a:ext uri="{FF2B5EF4-FFF2-40B4-BE49-F238E27FC236}">
                <a16:creationId xmlns:a16="http://schemas.microsoft.com/office/drawing/2014/main" id="{F1643A1A-4EE8-4A81-99E5-2BE58645A6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4BC04A-B515-4289-8A1F-F78E208C537C}"/>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89018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78EF-1DEC-4BC4-9AA0-F006C7D6C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F41760-D2EC-4B2F-98EC-EFA97C64EA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7A285-A897-4E20-919F-8CFC95C75B83}"/>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5" name="Footer Placeholder 4">
            <a:extLst>
              <a:ext uri="{FF2B5EF4-FFF2-40B4-BE49-F238E27FC236}">
                <a16:creationId xmlns:a16="http://schemas.microsoft.com/office/drawing/2014/main" id="{A56FAEA7-6367-48DE-9CED-740E979351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93CC5-28E4-40C7-AD47-DBD6855E76AD}"/>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307430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E893-B256-4145-A718-B2DE23319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5B278-9B1C-479E-9AC6-AF86F3CFCE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34A391-8399-4019-BBD3-05C22D0935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28FDF0-8A76-4A53-8243-ABBDF4F6C11B}"/>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6" name="Footer Placeholder 5">
            <a:extLst>
              <a:ext uri="{FF2B5EF4-FFF2-40B4-BE49-F238E27FC236}">
                <a16:creationId xmlns:a16="http://schemas.microsoft.com/office/drawing/2014/main" id="{6F983CA2-58C9-4BD9-AB11-39ABAE9647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F5309B-CBF8-4D64-9A1F-E07B580319FF}"/>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184094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7BEE-666C-4A92-8742-E3C57F764A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5AEBB-6E8F-476A-A3EC-1441DC70D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BD768-6D89-42CB-ADA5-2B6864C6B1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810E0A-148E-4910-9404-09276447F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78D14-DDEB-40CF-B581-821BEB13F2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554E9C-B382-474D-B5D9-0718A6693F13}"/>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8" name="Footer Placeholder 7">
            <a:extLst>
              <a:ext uri="{FF2B5EF4-FFF2-40B4-BE49-F238E27FC236}">
                <a16:creationId xmlns:a16="http://schemas.microsoft.com/office/drawing/2014/main" id="{4916E92C-B15E-41E9-BD72-F7C9430DE1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C3EE79-1210-437E-BA35-444CFDEAAEE9}"/>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211096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7B74-4E8A-4341-B075-E4B79831F8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8EA7AE-CC2A-4798-9A36-9912C13B050D}"/>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4" name="Footer Placeholder 3">
            <a:extLst>
              <a:ext uri="{FF2B5EF4-FFF2-40B4-BE49-F238E27FC236}">
                <a16:creationId xmlns:a16="http://schemas.microsoft.com/office/drawing/2014/main" id="{94C1FEF7-73CD-4ABE-8562-9F833FE280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2A574B-07C9-4949-9E30-FFA3AE00043A}"/>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223167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57B8A-2577-4F15-843C-E9BF08398C98}"/>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3" name="Footer Placeholder 2">
            <a:extLst>
              <a:ext uri="{FF2B5EF4-FFF2-40B4-BE49-F238E27FC236}">
                <a16:creationId xmlns:a16="http://schemas.microsoft.com/office/drawing/2014/main" id="{BAC02669-303F-44A7-9C63-4479615B7C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475722-7862-42C8-85E1-85364CE01E59}"/>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104402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CD46-A4DF-4C23-AF71-0F1F3813E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84003-AF17-4CA0-9394-4E73D4AC1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C5FE1A-9FFB-4A93-A8DB-316271544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1858D-CB7E-4C3E-9881-7427B6F41214}"/>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6" name="Footer Placeholder 5">
            <a:extLst>
              <a:ext uri="{FF2B5EF4-FFF2-40B4-BE49-F238E27FC236}">
                <a16:creationId xmlns:a16="http://schemas.microsoft.com/office/drawing/2014/main" id="{7C108E3C-A1F1-4B9A-90A3-663C7B99D4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2AE7C-3A22-4E41-ACE2-666AE8C452C8}"/>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33696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1036-7FEE-4BEA-A4B8-9A9553420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2D73BC-BE6F-4AC8-B99C-014F3EE8D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7E26CD-0E18-4342-A85B-841ED6B4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45FBC-E79B-4036-B1D8-0745C25873AC}"/>
              </a:ext>
            </a:extLst>
          </p:cNvPr>
          <p:cNvSpPr>
            <a:spLocks noGrp="1"/>
          </p:cNvSpPr>
          <p:nvPr>
            <p:ph type="dt" sz="half" idx="10"/>
          </p:nvPr>
        </p:nvSpPr>
        <p:spPr/>
        <p:txBody>
          <a:bodyPr/>
          <a:lstStyle/>
          <a:p>
            <a:fld id="{FBDFC35D-C717-47E4-9319-40D81C64A21C}" type="datetimeFigureOut">
              <a:rPr lang="en-IN" smtClean="0"/>
              <a:t>25-03-2020</a:t>
            </a:fld>
            <a:endParaRPr lang="en-IN"/>
          </a:p>
        </p:txBody>
      </p:sp>
      <p:sp>
        <p:nvSpPr>
          <p:cNvPr id="6" name="Footer Placeholder 5">
            <a:extLst>
              <a:ext uri="{FF2B5EF4-FFF2-40B4-BE49-F238E27FC236}">
                <a16:creationId xmlns:a16="http://schemas.microsoft.com/office/drawing/2014/main" id="{9DB9667E-5DC8-423C-B933-28137F6A9F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E0F664-4434-4CBD-A472-045FBD28017F}"/>
              </a:ext>
            </a:extLst>
          </p:cNvPr>
          <p:cNvSpPr>
            <a:spLocks noGrp="1"/>
          </p:cNvSpPr>
          <p:nvPr>
            <p:ph type="sldNum" sz="quarter" idx="12"/>
          </p:nvPr>
        </p:nvSpPr>
        <p:spPr/>
        <p:txBody>
          <a:bodyPr/>
          <a:lstStyle/>
          <a:p>
            <a:fld id="{5D2357E8-BF5E-4C79-AF8B-D407DAD99B7B}" type="slidenum">
              <a:rPr lang="en-IN" smtClean="0"/>
              <a:t>‹#›</a:t>
            </a:fld>
            <a:endParaRPr lang="en-IN"/>
          </a:p>
        </p:txBody>
      </p:sp>
    </p:spTree>
    <p:extLst>
      <p:ext uri="{BB962C8B-B14F-4D97-AF65-F5344CB8AC3E}">
        <p14:creationId xmlns:p14="http://schemas.microsoft.com/office/powerpoint/2010/main" val="387240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A3F6D-4191-4B4D-8841-6D0E752AB5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75D65C-659F-46AF-B0FE-47EB66F3E9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D2F4C-B9F0-4555-A29E-E68D518844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FC35D-C717-47E4-9319-40D81C64A21C}" type="datetimeFigureOut">
              <a:rPr lang="en-IN" smtClean="0"/>
              <a:t>25-03-2020</a:t>
            </a:fld>
            <a:endParaRPr lang="en-IN"/>
          </a:p>
        </p:txBody>
      </p:sp>
      <p:sp>
        <p:nvSpPr>
          <p:cNvPr id="5" name="Footer Placeholder 4">
            <a:extLst>
              <a:ext uri="{FF2B5EF4-FFF2-40B4-BE49-F238E27FC236}">
                <a16:creationId xmlns:a16="http://schemas.microsoft.com/office/drawing/2014/main" id="{24BE4FB9-C28C-4D71-8938-0CE3289F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090A64-06F5-4418-93A0-39C5612ABD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357E8-BF5E-4C79-AF8B-D407DAD99B7B}" type="slidenum">
              <a:rPr lang="en-IN" smtClean="0"/>
              <a:t>‹#›</a:t>
            </a:fld>
            <a:endParaRPr lang="en-IN"/>
          </a:p>
        </p:txBody>
      </p:sp>
    </p:spTree>
    <p:extLst>
      <p:ext uri="{BB962C8B-B14F-4D97-AF65-F5344CB8AC3E}">
        <p14:creationId xmlns:p14="http://schemas.microsoft.com/office/powerpoint/2010/main" val="1870446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79997BE-9BB1-4138-B224-8F7553DD5026}"/>
              </a:ext>
            </a:extLst>
          </p:cNvPr>
          <p:cNvSpPr>
            <a:spLocks noGrp="1" noChangeArrowheads="1"/>
          </p:cNvSpPr>
          <p:nvPr>
            <p:ph type="ctrTitle"/>
          </p:nvPr>
        </p:nvSpPr>
        <p:spPr>
          <a:xfrm>
            <a:off x="2209800" y="793750"/>
            <a:ext cx="7772400" cy="2128838"/>
          </a:xfrm>
        </p:spPr>
        <p:txBody>
          <a:bodyPr/>
          <a:lstStyle/>
          <a:p>
            <a:pPr eaLnBrk="1" hangingPunct="1"/>
            <a:r>
              <a:rPr lang="en-US" altLang="en-US" dirty="0"/>
              <a:t>Chapter 9:  Main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EE17CB2-3EF8-43F1-A8BB-98F682CD0EF3}"/>
              </a:ext>
            </a:extLst>
          </p:cNvPr>
          <p:cNvSpPr>
            <a:spLocks noGrp="1" noChangeArrowheads="1"/>
          </p:cNvSpPr>
          <p:nvPr>
            <p:ph type="title"/>
          </p:nvPr>
        </p:nvSpPr>
        <p:spPr>
          <a:xfrm>
            <a:off x="2517808" y="235762"/>
            <a:ext cx="7548562" cy="576262"/>
          </a:xfrm>
        </p:spPr>
        <p:txBody>
          <a:bodyPr>
            <a:normAutofit fontScale="90000"/>
          </a:bodyPr>
          <a:lstStyle/>
          <a:p>
            <a:pPr eaLnBrk="1" hangingPunct="1"/>
            <a:r>
              <a:rPr lang="en-US" altLang="en-US" dirty="0"/>
              <a:t>Logical vs. Physical Address Space</a:t>
            </a:r>
          </a:p>
        </p:txBody>
      </p:sp>
      <p:sp>
        <p:nvSpPr>
          <p:cNvPr id="12291" name="Rectangle 3">
            <a:extLst>
              <a:ext uri="{FF2B5EF4-FFF2-40B4-BE49-F238E27FC236}">
                <a16:creationId xmlns:a16="http://schemas.microsoft.com/office/drawing/2014/main" id="{C26127BF-B122-444D-8E10-A4BB1E147CB0}"/>
              </a:ext>
            </a:extLst>
          </p:cNvPr>
          <p:cNvSpPr>
            <a:spLocks noGrp="1" noChangeArrowheads="1"/>
          </p:cNvSpPr>
          <p:nvPr>
            <p:ph type="body" idx="1"/>
          </p:nvPr>
        </p:nvSpPr>
        <p:spPr>
          <a:xfrm>
            <a:off x="2363755" y="1236663"/>
            <a:ext cx="7702615" cy="4468812"/>
          </a:xfrm>
        </p:spPr>
        <p:txBody>
          <a:bodyPr>
            <a:normAutofit fontScale="92500" lnSpcReduction="20000"/>
          </a:bodyPr>
          <a:lstStyle/>
          <a:p>
            <a:r>
              <a:rPr lang="en-US" altLang="en-US" dirty="0"/>
              <a:t>The concept of a logical address space that is bound to a separate </a:t>
            </a:r>
            <a:r>
              <a:rPr lang="en-US" altLang="en-US" b="1" dirty="0">
                <a:solidFill>
                  <a:srgbClr val="006699"/>
                </a:solidFill>
                <a:latin typeface="+mj-lt"/>
              </a:rPr>
              <a:t>physical</a:t>
            </a:r>
            <a:r>
              <a:rPr lang="en-US" altLang="en-US" b="1" dirty="0">
                <a:solidFill>
                  <a:srgbClr val="3366FF"/>
                </a:solidFill>
              </a:rPr>
              <a:t> </a:t>
            </a:r>
            <a:r>
              <a:rPr lang="en-US" altLang="en-US" b="1" dirty="0">
                <a:solidFill>
                  <a:srgbClr val="006699"/>
                </a:solidFill>
                <a:latin typeface="+mj-lt"/>
              </a:rPr>
              <a:t>address</a:t>
            </a:r>
            <a:r>
              <a:rPr lang="en-US" altLang="en-US" b="1" dirty="0">
                <a:solidFill>
                  <a:srgbClr val="3366FF"/>
                </a:solidFill>
              </a:rPr>
              <a:t> </a:t>
            </a:r>
            <a:r>
              <a:rPr lang="en-US" altLang="en-US" b="1" dirty="0">
                <a:solidFill>
                  <a:srgbClr val="006699"/>
                </a:solidFill>
                <a:latin typeface="+mj-lt"/>
              </a:rPr>
              <a:t>space</a:t>
            </a:r>
            <a:r>
              <a:rPr lang="en-US" altLang="en-US" dirty="0">
                <a:solidFill>
                  <a:srgbClr val="3366FF"/>
                </a:solidFill>
              </a:rPr>
              <a:t> </a:t>
            </a:r>
            <a:r>
              <a:rPr lang="en-US" altLang="en-US" dirty="0"/>
              <a:t>is central to proper memory management</a:t>
            </a:r>
          </a:p>
          <a:p>
            <a:pPr lvl="1"/>
            <a:r>
              <a:rPr lang="en-US" altLang="en-US" b="1" dirty="0">
                <a:solidFill>
                  <a:srgbClr val="006699"/>
                </a:solidFill>
                <a:latin typeface="+mj-lt"/>
              </a:rPr>
              <a:t>Logical</a:t>
            </a:r>
            <a:r>
              <a:rPr lang="en-US" altLang="en-US" b="1" dirty="0">
                <a:solidFill>
                  <a:srgbClr val="3366FF"/>
                </a:solidFill>
              </a:rPr>
              <a:t> </a:t>
            </a:r>
            <a:r>
              <a:rPr lang="en-US" altLang="en-US" b="1" dirty="0">
                <a:solidFill>
                  <a:srgbClr val="006699"/>
                </a:solidFill>
                <a:latin typeface="+mj-lt"/>
              </a:rPr>
              <a:t>address</a:t>
            </a:r>
            <a:r>
              <a:rPr lang="en-US" altLang="en-US" dirty="0">
                <a:solidFill>
                  <a:srgbClr val="3366FF"/>
                </a:solidFill>
              </a:rPr>
              <a:t> </a:t>
            </a:r>
            <a:r>
              <a:rPr lang="en-US" altLang="en-US" dirty="0"/>
              <a:t>– generated by the CPU; also referred to as </a:t>
            </a:r>
            <a:r>
              <a:rPr lang="en-US" altLang="en-US" b="1" dirty="0">
                <a:solidFill>
                  <a:srgbClr val="006699"/>
                </a:solidFill>
                <a:latin typeface="+mj-lt"/>
              </a:rPr>
              <a:t>virtual</a:t>
            </a:r>
            <a:r>
              <a:rPr lang="en-US" altLang="en-US" b="1" dirty="0">
                <a:solidFill>
                  <a:srgbClr val="3366FF"/>
                </a:solidFill>
              </a:rPr>
              <a:t> </a:t>
            </a:r>
            <a:r>
              <a:rPr lang="en-US" altLang="en-US" b="1" dirty="0">
                <a:solidFill>
                  <a:srgbClr val="006699"/>
                </a:solidFill>
                <a:latin typeface="+mj-lt"/>
              </a:rPr>
              <a:t>address</a:t>
            </a:r>
          </a:p>
          <a:p>
            <a:pPr lvl="1"/>
            <a:r>
              <a:rPr lang="en-US" altLang="en-US" b="1" dirty="0">
                <a:solidFill>
                  <a:srgbClr val="006699"/>
                </a:solidFill>
                <a:latin typeface="+mj-lt"/>
              </a:rPr>
              <a:t>Physical</a:t>
            </a:r>
            <a:r>
              <a:rPr lang="en-US" altLang="en-US" b="1" dirty="0">
                <a:solidFill>
                  <a:srgbClr val="3366FF"/>
                </a:solidFill>
              </a:rPr>
              <a:t> </a:t>
            </a:r>
            <a:r>
              <a:rPr lang="en-US" altLang="en-US" b="1" dirty="0">
                <a:solidFill>
                  <a:srgbClr val="006699"/>
                </a:solidFill>
                <a:latin typeface="+mj-lt"/>
              </a:rPr>
              <a:t>address</a:t>
            </a:r>
            <a:r>
              <a:rPr lang="en-US" altLang="en-US" dirty="0">
                <a:solidFill>
                  <a:srgbClr val="3366FF"/>
                </a:solidFill>
              </a:rPr>
              <a:t> </a:t>
            </a:r>
            <a:r>
              <a:rPr lang="en-US" altLang="en-US" dirty="0"/>
              <a:t>– address seen by the memory unit</a:t>
            </a:r>
          </a:p>
          <a:p>
            <a:r>
              <a:rPr lang="en-US" altLang="en-US" dirty="0"/>
              <a:t>Logical and physical addresses are the same in compile-time and load-time address-binding schemes; logical (virtual) and physical addresses differ in execution-time address-binding scheme</a:t>
            </a:r>
          </a:p>
          <a:p>
            <a:r>
              <a:rPr lang="en-US" altLang="en-US" b="1" dirty="0">
                <a:solidFill>
                  <a:srgbClr val="006699"/>
                </a:solidFill>
                <a:latin typeface="+mj-lt"/>
              </a:rPr>
              <a:t>Logical</a:t>
            </a:r>
            <a:r>
              <a:rPr lang="en-US" altLang="en-US" b="1" dirty="0">
                <a:solidFill>
                  <a:srgbClr val="3366FF"/>
                </a:solidFill>
              </a:rPr>
              <a:t> </a:t>
            </a:r>
            <a:r>
              <a:rPr lang="en-US" altLang="en-US" b="1" dirty="0">
                <a:solidFill>
                  <a:srgbClr val="006699"/>
                </a:solidFill>
                <a:latin typeface="+mj-lt"/>
              </a:rPr>
              <a:t>address</a:t>
            </a:r>
            <a:r>
              <a:rPr lang="en-US" altLang="en-US" b="1" dirty="0">
                <a:solidFill>
                  <a:srgbClr val="3366FF"/>
                </a:solidFill>
              </a:rPr>
              <a:t> </a:t>
            </a:r>
            <a:r>
              <a:rPr lang="en-US" altLang="en-US" b="1" dirty="0">
                <a:solidFill>
                  <a:srgbClr val="006699"/>
                </a:solidFill>
                <a:latin typeface="+mj-lt"/>
              </a:rPr>
              <a:t>space</a:t>
            </a:r>
            <a:r>
              <a:rPr lang="en-US" altLang="en-US" b="1" dirty="0">
                <a:solidFill>
                  <a:srgbClr val="3366FF"/>
                </a:solidFill>
              </a:rPr>
              <a:t> </a:t>
            </a:r>
            <a:r>
              <a:rPr lang="en-US" altLang="en-US" dirty="0"/>
              <a:t>is the set of all logical addresses generated by a program</a:t>
            </a:r>
          </a:p>
          <a:p>
            <a:r>
              <a:rPr lang="en-US" altLang="en-US" b="1" dirty="0">
                <a:solidFill>
                  <a:srgbClr val="006699"/>
                </a:solidFill>
                <a:latin typeface="+mj-lt"/>
              </a:rPr>
              <a:t>Physical</a:t>
            </a:r>
            <a:r>
              <a:rPr lang="en-US" altLang="en-US" b="1" dirty="0">
                <a:solidFill>
                  <a:srgbClr val="3366FF"/>
                </a:solidFill>
              </a:rPr>
              <a:t> </a:t>
            </a:r>
            <a:r>
              <a:rPr lang="en-US" altLang="en-US" b="1" dirty="0">
                <a:solidFill>
                  <a:srgbClr val="006699"/>
                </a:solidFill>
                <a:latin typeface="+mj-lt"/>
              </a:rPr>
              <a:t>address</a:t>
            </a:r>
            <a:r>
              <a:rPr lang="en-US" altLang="en-US" b="1" dirty="0">
                <a:solidFill>
                  <a:srgbClr val="3366FF"/>
                </a:solidFill>
              </a:rPr>
              <a:t> </a:t>
            </a:r>
            <a:r>
              <a:rPr lang="en-US" altLang="en-US" b="1" dirty="0">
                <a:solidFill>
                  <a:srgbClr val="006699"/>
                </a:solidFill>
                <a:latin typeface="+mj-lt"/>
              </a:rPr>
              <a:t>space</a:t>
            </a:r>
            <a:r>
              <a:rPr lang="en-US" altLang="en-US" b="1" dirty="0">
                <a:solidFill>
                  <a:srgbClr val="3366FF"/>
                </a:solidFill>
              </a:rPr>
              <a:t> </a:t>
            </a:r>
            <a:r>
              <a:rPr lang="en-US" altLang="en-US" dirty="0"/>
              <a:t>is the set of all physical addresses generated by a program</a:t>
            </a:r>
          </a:p>
          <a:p>
            <a:endParaRPr lang="en-US" altLang="en-US" dirty="0"/>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B95EF18-CDEF-4577-B2D3-2194188A6B2D}"/>
              </a:ext>
            </a:extLst>
          </p:cNvPr>
          <p:cNvSpPr>
            <a:spLocks noGrp="1" noChangeArrowheads="1"/>
          </p:cNvSpPr>
          <p:nvPr>
            <p:ph type="title"/>
          </p:nvPr>
        </p:nvSpPr>
        <p:spPr>
          <a:xfrm>
            <a:off x="2403476" y="225267"/>
            <a:ext cx="7839075" cy="576262"/>
          </a:xfrm>
        </p:spPr>
        <p:txBody>
          <a:bodyPr>
            <a:normAutofit fontScale="90000"/>
          </a:bodyPr>
          <a:lstStyle/>
          <a:p>
            <a:pPr eaLnBrk="1" hangingPunct="1"/>
            <a:r>
              <a:rPr lang="en-US" altLang="en-US" dirty="0"/>
              <a:t>Memory-Management Unit (</a:t>
            </a:r>
            <a:r>
              <a:rPr lang="en-US" altLang="en-US" sz="2800" dirty="0"/>
              <a:t>MMU</a:t>
            </a:r>
            <a:r>
              <a:rPr lang="en-US" altLang="en-US" dirty="0"/>
              <a:t>)</a:t>
            </a:r>
          </a:p>
        </p:txBody>
      </p:sp>
      <p:sp>
        <p:nvSpPr>
          <p:cNvPr id="13315" name="Rectangle 3">
            <a:extLst>
              <a:ext uri="{FF2B5EF4-FFF2-40B4-BE49-F238E27FC236}">
                <a16:creationId xmlns:a16="http://schemas.microsoft.com/office/drawing/2014/main" id="{48574B01-7329-4E5A-9F99-22E3D937557B}"/>
              </a:ext>
            </a:extLst>
          </p:cNvPr>
          <p:cNvSpPr>
            <a:spLocks noGrp="1" noChangeArrowheads="1"/>
          </p:cNvSpPr>
          <p:nvPr>
            <p:ph type="body" idx="1"/>
          </p:nvPr>
        </p:nvSpPr>
        <p:spPr>
          <a:xfrm>
            <a:off x="2363757" y="1147602"/>
            <a:ext cx="7623108" cy="4484688"/>
          </a:xfrm>
        </p:spPr>
        <p:txBody>
          <a:bodyPr>
            <a:normAutofit fontScale="92500" lnSpcReduction="20000"/>
          </a:bodyPr>
          <a:lstStyle/>
          <a:p>
            <a:r>
              <a:rPr lang="en-US" altLang="en-US" dirty="0"/>
              <a:t>Hardware device that at run time maps virtual to physical address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Many methods possible, covered in the rest of this chapter</a:t>
            </a:r>
          </a:p>
          <a:p>
            <a:endParaRPr lang="en-US" altLang="en-US" dirty="0"/>
          </a:p>
          <a:p>
            <a:pPr>
              <a:buFont typeface="Monotype Sorts" pitchFamily="-84" charset="2"/>
              <a:buNone/>
            </a:pPr>
            <a:endParaRPr lang="en-US" altLang="en-US" sz="800" dirty="0"/>
          </a:p>
          <a:p>
            <a:pPr>
              <a:buFont typeface="Monotype Sorts" pitchFamily="-84" charset="2"/>
              <a:buNone/>
            </a:pPr>
            <a:endParaRPr lang="en-US" altLang="en-US" dirty="0"/>
          </a:p>
        </p:txBody>
      </p:sp>
      <p:pic>
        <p:nvPicPr>
          <p:cNvPr id="13316" name="Picture 4" descr="W:\os-book\OS10\slide-dir\os-figures\9_04.jpg">
            <a:extLst>
              <a:ext uri="{FF2B5EF4-FFF2-40B4-BE49-F238E27FC236}">
                <a16:creationId xmlns:a16="http://schemas.microsoft.com/office/drawing/2014/main" id="{2AB2E1F5-A2FA-4767-BE68-4BD3C62D7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388" y="1900238"/>
            <a:ext cx="51371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1853C0D-86FA-4ABD-BE59-06CB86C67253}"/>
              </a:ext>
            </a:extLst>
          </p:cNvPr>
          <p:cNvSpPr>
            <a:spLocks noGrp="1" noChangeArrowheads="1"/>
          </p:cNvSpPr>
          <p:nvPr>
            <p:ph type="title"/>
          </p:nvPr>
        </p:nvSpPr>
        <p:spPr>
          <a:xfrm>
            <a:off x="2403476" y="225265"/>
            <a:ext cx="7839075" cy="576262"/>
          </a:xfrm>
        </p:spPr>
        <p:txBody>
          <a:bodyPr>
            <a:normAutofit fontScale="90000"/>
          </a:bodyPr>
          <a:lstStyle/>
          <a:p>
            <a:pPr eaLnBrk="1" hangingPunct="1"/>
            <a:r>
              <a:rPr lang="en-US" altLang="en-US" dirty="0"/>
              <a:t>Memory-Management Unit (Cont.)</a:t>
            </a:r>
          </a:p>
        </p:txBody>
      </p:sp>
      <p:sp>
        <p:nvSpPr>
          <p:cNvPr id="13315" name="Rectangle 3">
            <a:extLst>
              <a:ext uri="{FF2B5EF4-FFF2-40B4-BE49-F238E27FC236}">
                <a16:creationId xmlns:a16="http://schemas.microsoft.com/office/drawing/2014/main" id="{CFED0DC6-3DA5-44F7-A884-CB2916BA4B49}"/>
              </a:ext>
            </a:extLst>
          </p:cNvPr>
          <p:cNvSpPr>
            <a:spLocks noGrp="1" noChangeArrowheads="1"/>
          </p:cNvSpPr>
          <p:nvPr>
            <p:ph type="body" idx="1"/>
          </p:nvPr>
        </p:nvSpPr>
        <p:spPr>
          <a:xfrm>
            <a:off x="2375483" y="1163639"/>
            <a:ext cx="7630045" cy="4484687"/>
          </a:xfrm>
        </p:spPr>
        <p:txBody>
          <a:bodyPr>
            <a:normAutofit lnSpcReduction="10000"/>
          </a:bodyPr>
          <a:lstStyle/>
          <a:p>
            <a:pPr>
              <a:defRPr/>
            </a:pPr>
            <a:r>
              <a:rPr lang="en-US" altLang="en-US" dirty="0"/>
              <a:t>Consider simple scheme. which is  a generalization of the base-register scheme.</a:t>
            </a:r>
          </a:p>
          <a:p>
            <a:pPr marL="285750" lvl="1">
              <a:buClr>
                <a:srgbClr val="993300"/>
              </a:buClr>
              <a:buFont typeface="Wingdings" panose="05000000000000000000" pitchFamily="2" charset="2"/>
              <a:buChar char="§"/>
              <a:defRPr/>
            </a:pPr>
            <a:r>
              <a:rPr lang="en-US" altLang="en-US" dirty="0"/>
              <a:t>The base register now called </a:t>
            </a:r>
            <a:r>
              <a:rPr lang="en-US" altLang="en-US" b="1" dirty="0">
                <a:solidFill>
                  <a:srgbClr val="006699"/>
                </a:solidFill>
                <a:latin typeface="+mj-lt"/>
              </a:rPr>
              <a:t>relocation</a:t>
            </a:r>
            <a:r>
              <a:rPr lang="en-US" altLang="en-US" b="1" dirty="0">
                <a:solidFill>
                  <a:srgbClr val="0000FF"/>
                </a:solidFill>
              </a:rPr>
              <a:t> </a:t>
            </a:r>
            <a:r>
              <a:rPr lang="en-US" altLang="en-US" b="1" dirty="0">
                <a:solidFill>
                  <a:srgbClr val="006699"/>
                </a:solidFill>
                <a:latin typeface="+mj-lt"/>
              </a:rPr>
              <a:t>register</a:t>
            </a:r>
          </a:p>
          <a:p>
            <a:pPr>
              <a:defRPr/>
            </a:pPr>
            <a:r>
              <a:rPr lang="en-US" altLang="en-US" dirty="0"/>
              <a:t>The value in the relocation register is added to every address generated by a user process at the time it is sent to memory</a:t>
            </a:r>
          </a:p>
          <a:p>
            <a:pPr>
              <a:defRPr/>
            </a:pPr>
            <a:r>
              <a:rPr lang="en-US" altLang="en-US" dirty="0"/>
              <a:t>The user program deals with </a:t>
            </a:r>
            <a:r>
              <a:rPr lang="en-US" altLang="en-US" i="1" dirty="0"/>
              <a:t>logical</a:t>
            </a:r>
            <a:r>
              <a:rPr lang="en-US" altLang="en-US" dirty="0"/>
              <a:t> addresses; it never sees the </a:t>
            </a:r>
            <a:r>
              <a:rPr lang="en-US" altLang="en-US" i="1" dirty="0"/>
              <a:t>real</a:t>
            </a:r>
            <a:r>
              <a:rPr lang="en-US" altLang="en-US" dirty="0"/>
              <a:t> physical addresses</a:t>
            </a:r>
          </a:p>
          <a:p>
            <a:pPr lvl="1">
              <a:defRPr/>
            </a:pPr>
            <a:r>
              <a:rPr lang="en-US" altLang="en-US" dirty="0"/>
              <a:t>Execution-time binding occurs when reference is made to location in memory</a:t>
            </a:r>
          </a:p>
          <a:p>
            <a:pPr lvl="1">
              <a:defRPr/>
            </a:pPr>
            <a:r>
              <a:rPr lang="en-US" altLang="en-US" dirty="0"/>
              <a:t>Logical address bound to physical addresses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03BE3E9-3276-40C6-9019-A680702CA624}"/>
              </a:ext>
            </a:extLst>
          </p:cNvPr>
          <p:cNvSpPr>
            <a:spLocks noGrp="1" noChangeArrowheads="1"/>
          </p:cNvSpPr>
          <p:nvPr>
            <p:ph type="title"/>
          </p:nvPr>
        </p:nvSpPr>
        <p:spPr>
          <a:xfrm>
            <a:off x="2403476" y="225267"/>
            <a:ext cx="7839075" cy="576262"/>
          </a:xfrm>
        </p:spPr>
        <p:txBody>
          <a:bodyPr>
            <a:normAutofit fontScale="90000"/>
          </a:bodyPr>
          <a:lstStyle/>
          <a:p>
            <a:pPr eaLnBrk="1" hangingPunct="1"/>
            <a:r>
              <a:rPr lang="en-US" altLang="en-US" dirty="0"/>
              <a:t>Memory-Management Unit (Cont.)</a:t>
            </a:r>
          </a:p>
        </p:txBody>
      </p:sp>
      <p:sp>
        <p:nvSpPr>
          <p:cNvPr id="15363" name="Rectangle 3">
            <a:extLst>
              <a:ext uri="{FF2B5EF4-FFF2-40B4-BE49-F238E27FC236}">
                <a16:creationId xmlns:a16="http://schemas.microsoft.com/office/drawing/2014/main" id="{3112FE82-FDC2-4B07-9892-9E8699A75913}"/>
              </a:ext>
            </a:extLst>
          </p:cNvPr>
          <p:cNvSpPr>
            <a:spLocks noGrp="1" noChangeArrowheads="1"/>
          </p:cNvSpPr>
          <p:nvPr>
            <p:ph type="body" idx="1"/>
          </p:nvPr>
        </p:nvSpPr>
        <p:spPr>
          <a:xfrm>
            <a:off x="2375482" y="1163639"/>
            <a:ext cx="7704690" cy="4484687"/>
          </a:xfrm>
        </p:spPr>
        <p:txBody>
          <a:bodyPr/>
          <a:lstStyle/>
          <a:p>
            <a:r>
              <a:rPr lang="en-US" altLang="en-US" dirty="0"/>
              <a:t>Consider simple scheme. which is  a generalization of the base-register scheme.</a:t>
            </a:r>
          </a:p>
          <a:p>
            <a:pPr marL="285750" lvl="1">
              <a:buClr>
                <a:srgbClr val="993300"/>
              </a:buClr>
              <a:buFont typeface="Wingdings" panose="05000000000000000000" pitchFamily="2" charset="2"/>
              <a:buChar char="§"/>
            </a:pPr>
            <a:r>
              <a:rPr lang="en-US" altLang="en-US" dirty="0"/>
              <a:t>The base register now called </a:t>
            </a:r>
            <a:r>
              <a:rPr lang="en-US" altLang="en-US" b="1" dirty="0">
                <a:solidFill>
                  <a:srgbClr val="006699"/>
                </a:solidFill>
                <a:latin typeface="+mj-lt"/>
              </a:rPr>
              <a:t>relocation</a:t>
            </a:r>
            <a:r>
              <a:rPr lang="en-US" altLang="en-US" b="1" dirty="0">
                <a:solidFill>
                  <a:srgbClr val="0000FF"/>
                </a:solidFill>
              </a:rPr>
              <a:t> </a:t>
            </a:r>
            <a:r>
              <a:rPr lang="en-US" altLang="en-US" b="1" dirty="0">
                <a:solidFill>
                  <a:srgbClr val="006699"/>
                </a:solidFill>
                <a:latin typeface="+mj-lt"/>
              </a:rPr>
              <a:t>register</a:t>
            </a:r>
          </a:p>
          <a:p>
            <a:r>
              <a:rPr lang="en-US" altLang="en-US" dirty="0"/>
              <a:t>The value in the relocation register is added to every address generated by a user process at the time it is sent to memory</a:t>
            </a:r>
          </a:p>
        </p:txBody>
      </p:sp>
      <p:pic>
        <p:nvPicPr>
          <p:cNvPr id="15364" name="Picture 2" descr="W:\os-book\OS10\slide-dir\os-figures\9_05.jpg">
            <a:extLst>
              <a:ext uri="{FF2B5EF4-FFF2-40B4-BE49-F238E27FC236}">
                <a16:creationId xmlns:a16="http://schemas.microsoft.com/office/drawing/2014/main" id="{CBF084AF-4DAB-4818-B64F-34A63D306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763" y="2957514"/>
            <a:ext cx="39814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5A517565-09AB-4767-AA90-A8C1F0CB8474}"/>
              </a:ext>
            </a:extLst>
          </p:cNvPr>
          <p:cNvSpPr>
            <a:spLocks noGrp="1" noChangeArrowheads="1"/>
          </p:cNvSpPr>
          <p:nvPr>
            <p:ph type="title"/>
          </p:nvPr>
        </p:nvSpPr>
        <p:spPr>
          <a:xfrm>
            <a:off x="2390776" y="222674"/>
            <a:ext cx="7820025" cy="576262"/>
          </a:xfrm>
        </p:spPr>
        <p:txBody>
          <a:bodyPr>
            <a:normAutofit fontScale="90000"/>
          </a:bodyPr>
          <a:lstStyle/>
          <a:p>
            <a:pPr eaLnBrk="1" hangingPunct="1"/>
            <a:r>
              <a:rPr lang="en-US" altLang="en-US" dirty="0"/>
              <a:t>Contiguous Allocation</a:t>
            </a:r>
          </a:p>
        </p:txBody>
      </p:sp>
      <p:sp>
        <p:nvSpPr>
          <p:cNvPr id="18435" name="Rectangle 1027">
            <a:extLst>
              <a:ext uri="{FF2B5EF4-FFF2-40B4-BE49-F238E27FC236}">
                <a16:creationId xmlns:a16="http://schemas.microsoft.com/office/drawing/2014/main" id="{363EA7DD-91CF-4272-A490-C120271519AF}"/>
              </a:ext>
            </a:extLst>
          </p:cNvPr>
          <p:cNvSpPr>
            <a:spLocks noGrp="1" noChangeArrowheads="1"/>
          </p:cNvSpPr>
          <p:nvPr>
            <p:ph type="body" idx="1"/>
          </p:nvPr>
        </p:nvSpPr>
        <p:spPr>
          <a:xfrm>
            <a:off x="2390776" y="1077913"/>
            <a:ext cx="7633413" cy="4991100"/>
          </a:xfrm>
        </p:spPr>
        <p:txBody>
          <a:bodyPr/>
          <a:lstStyle/>
          <a:p>
            <a:r>
              <a:rPr lang="en-US" altLang="en-US" dirty="0"/>
              <a:t>Main memory must support both OS and user processes</a:t>
            </a:r>
          </a:p>
          <a:p>
            <a:r>
              <a:rPr lang="en-US" altLang="en-US" dirty="0"/>
              <a:t>Limited resource, must allocate efficiently</a:t>
            </a:r>
          </a:p>
          <a:p>
            <a:r>
              <a:rPr lang="en-US" altLang="en-US" dirty="0"/>
              <a:t>Contiguous allocation is one early method</a:t>
            </a:r>
          </a:p>
          <a:p>
            <a:r>
              <a:rPr lang="en-US" altLang="en-US" dirty="0"/>
              <a:t>Main memory usually into two </a:t>
            </a:r>
            <a:r>
              <a:rPr lang="en-US" altLang="en-US" b="1" dirty="0">
                <a:solidFill>
                  <a:srgbClr val="006699"/>
                </a:solidFill>
                <a:latin typeface="+mj-lt"/>
              </a:rPr>
              <a:t>partitions</a:t>
            </a:r>
            <a:r>
              <a:rPr lang="en-US" altLang="en-US" dirty="0"/>
              <a:t>:</a:t>
            </a:r>
          </a:p>
          <a:p>
            <a:pPr lvl="1"/>
            <a:r>
              <a:rPr lang="en-US" altLang="en-US" dirty="0"/>
              <a:t>Resident operating system, usually held in low memory with interrupt vector</a:t>
            </a:r>
          </a:p>
          <a:p>
            <a:pPr lvl="1"/>
            <a:r>
              <a:rPr lang="en-US" altLang="en-US" dirty="0"/>
              <a:t>User processes then held in high memory</a:t>
            </a:r>
          </a:p>
          <a:p>
            <a:pPr lvl="1"/>
            <a:r>
              <a:rPr lang="en-US" altLang="en-US" dirty="0"/>
              <a:t>Each process contained in single contiguous section of memory</a:t>
            </a:r>
          </a:p>
          <a:p>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a:extLst>
              <a:ext uri="{FF2B5EF4-FFF2-40B4-BE49-F238E27FC236}">
                <a16:creationId xmlns:a16="http://schemas.microsoft.com/office/drawing/2014/main" id="{8560E35A-794D-4ECB-A0B0-C5E4764E2BAF}"/>
              </a:ext>
            </a:extLst>
          </p:cNvPr>
          <p:cNvSpPr>
            <a:spLocks noGrp="1" noChangeArrowheads="1"/>
          </p:cNvSpPr>
          <p:nvPr>
            <p:ph type="title"/>
          </p:nvPr>
        </p:nvSpPr>
        <p:spPr>
          <a:xfrm>
            <a:off x="2390776" y="232005"/>
            <a:ext cx="7820025" cy="576262"/>
          </a:xfrm>
        </p:spPr>
        <p:txBody>
          <a:bodyPr>
            <a:normAutofit fontScale="90000"/>
          </a:bodyPr>
          <a:lstStyle/>
          <a:p>
            <a:pPr eaLnBrk="1" hangingPunct="1"/>
            <a:r>
              <a:rPr lang="en-US" altLang="en-US" dirty="0"/>
              <a:t>Contiguous Allocation (Cont.)</a:t>
            </a:r>
          </a:p>
        </p:txBody>
      </p:sp>
      <p:sp>
        <p:nvSpPr>
          <p:cNvPr id="19459" name="Rectangle 1027">
            <a:extLst>
              <a:ext uri="{FF2B5EF4-FFF2-40B4-BE49-F238E27FC236}">
                <a16:creationId xmlns:a16="http://schemas.microsoft.com/office/drawing/2014/main" id="{05D35068-7CB7-493B-864A-9C27D4AD815C}"/>
              </a:ext>
            </a:extLst>
          </p:cNvPr>
          <p:cNvSpPr>
            <a:spLocks noGrp="1" noChangeArrowheads="1"/>
          </p:cNvSpPr>
          <p:nvPr>
            <p:ph type="body" idx="1"/>
          </p:nvPr>
        </p:nvSpPr>
        <p:spPr>
          <a:xfrm>
            <a:off x="2390776" y="1093788"/>
            <a:ext cx="7605421" cy="4991100"/>
          </a:xfrm>
        </p:spPr>
        <p:txBody>
          <a:bodyPr/>
          <a:lstStyle/>
          <a:p>
            <a:r>
              <a:rPr lang="en-US" altLang="en-US" dirty="0"/>
              <a:t>Relocation registers used to protect user processes from each other, and from changing operating-system code and data</a:t>
            </a:r>
          </a:p>
          <a:p>
            <a:pPr lvl="1"/>
            <a:r>
              <a:rPr lang="en-US" altLang="en-US" dirty="0"/>
              <a:t>Base register contains value of smallest physical address</a:t>
            </a:r>
          </a:p>
          <a:p>
            <a:pPr lvl="1"/>
            <a:r>
              <a:rPr lang="en-US" altLang="en-US" dirty="0"/>
              <a:t>Limit register contains range of logical addresses – each logical address must be less than the limit register </a:t>
            </a:r>
          </a:p>
          <a:p>
            <a:pPr lvl="1"/>
            <a:r>
              <a:rPr lang="en-US" altLang="en-US" dirty="0"/>
              <a:t>MMU maps logical address </a:t>
            </a:r>
            <a:r>
              <a:rPr lang="en-US" altLang="en-US" i="1" dirty="0"/>
              <a:t>dynamically</a:t>
            </a:r>
          </a:p>
          <a:p>
            <a:pPr lvl="1"/>
            <a:r>
              <a:rPr lang="en-US" altLang="en-US" dirty="0"/>
              <a:t>Can then allow actions such as kernel code being </a:t>
            </a:r>
            <a:r>
              <a:rPr lang="en-US" altLang="en-US" b="1" dirty="0">
                <a:solidFill>
                  <a:srgbClr val="006699"/>
                </a:solidFill>
                <a:latin typeface="+mj-lt"/>
              </a:rPr>
              <a:t>transient</a:t>
            </a:r>
            <a:r>
              <a:rPr lang="en-US" altLang="en-US" b="1" dirty="0">
                <a:solidFill>
                  <a:srgbClr val="0000FF"/>
                </a:solidFill>
              </a:rPr>
              <a:t> </a:t>
            </a:r>
            <a:r>
              <a:rPr lang="en-US" altLang="en-US" dirty="0"/>
              <a:t>and kernel changing size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A539788-E800-4271-88C5-165DD45312EB}"/>
              </a:ext>
            </a:extLst>
          </p:cNvPr>
          <p:cNvSpPr>
            <a:spLocks noGrp="1" noChangeArrowheads="1"/>
          </p:cNvSpPr>
          <p:nvPr>
            <p:ph type="title"/>
          </p:nvPr>
        </p:nvSpPr>
        <p:spPr>
          <a:xfrm>
            <a:off x="2312694" y="232005"/>
            <a:ext cx="8442325" cy="576262"/>
          </a:xfrm>
        </p:spPr>
        <p:txBody>
          <a:bodyPr/>
          <a:lstStyle/>
          <a:p>
            <a:pPr eaLnBrk="1" hangingPunct="1"/>
            <a:r>
              <a:rPr lang="en-US" altLang="en-US" sz="2400" dirty="0"/>
              <a:t>Hardware Support for Relocation and Limit Registers</a:t>
            </a:r>
          </a:p>
        </p:txBody>
      </p:sp>
      <p:pic>
        <p:nvPicPr>
          <p:cNvPr id="20483" name="Picture 4" descr="8">
            <a:extLst>
              <a:ext uri="{FF2B5EF4-FFF2-40B4-BE49-F238E27FC236}">
                <a16:creationId xmlns:a16="http://schemas.microsoft.com/office/drawing/2014/main" id="{8B9138A6-75B5-441A-842E-43E123DF3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6" y="1347788"/>
            <a:ext cx="584517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0D2ACB3-978E-4C92-8147-5A9751FD5084}"/>
              </a:ext>
            </a:extLst>
          </p:cNvPr>
          <p:cNvSpPr>
            <a:spLocks noGrp="1" noChangeArrowheads="1"/>
          </p:cNvSpPr>
          <p:nvPr>
            <p:ph type="title"/>
          </p:nvPr>
        </p:nvSpPr>
        <p:spPr>
          <a:xfrm>
            <a:off x="2012950" y="231035"/>
            <a:ext cx="8229600" cy="576262"/>
          </a:xfrm>
        </p:spPr>
        <p:txBody>
          <a:bodyPr>
            <a:normAutofit fontScale="90000"/>
          </a:bodyPr>
          <a:lstStyle/>
          <a:p>
            <a:pPr eaLnBrk="1" hangingPunct="1"/>
            <a:r>
              <a:rPr lang="en-US" altLang="en-US" dirty="0"/>
              <a:t>Swapping</a:t>
            </a:r>
          </a:p>
        </p:txBody>
      </p:sp>
      <p:sp>
        <p:nvSpPr>
          <p:cNvPr id="54275" name="Rectangle 3">
            <a:extLst>
              <a:ext uri="{FF2B5EF4-FFF2-40B4-BE49-F238E27FC236}">
                <a16:creationId xmlns:a16="http://schemas.microsoft.com/office/drawing/2014/main" id="{70D0E06F-7484-4112-A8C2-84609CEC1DF6}"/>
              </a:ext>
            </a:extLst>
          </p:cNvPr>
          <p:cNvSpPr>
            <a:spLocks noGrp="1" noChangeArrowheads="1"/>
          </p:cNvSpPr>
          <p:nvPr>
            <p:ph type="body" idx="1"/>
          </p:nvPr>
        </p:nvSpPr>
        <p:spPr>
          <a:xfrm>
            <a:off x="2373086" y="1122363"/>
            <a:ext cx="7679094" cy="5067300"/>
          </a:xfrm>
        </p:spPr>
        <p:txBody>
          <a:bodyPr>
            <a:normAutofit fontScale="85000" lnSpcReduction="20000"/>
          </a:bodyPr>
          <a:lstStyle/>
          <a:p>
            <a:r>
              <a:rPr lang="en-US" altLang="en-US" dirty="0"/>
              <a:t>A process can be </a:t>
            </a:r>
            <a:r>
              <a:rPr lang="en-US" altLang="en-US" b="1" dirty="0">
                <a:solidFill>
                  <a:srgbClr val="006699"/>
                </a:solidFill>
                <a:latin typeface="+mj-lt"/>
              </a:rPr>
              <a:t>swapped</a:t>
            </a:r>
            <a:r>
              <a:rPr lang="en-US" altLang="en-US" dirty="0"/>
              <a:t> temporarily out of memory to a backing store, and then brought </a:t>
            </a:r>
            <a:r>
              <a:rPr lang="en-US" altLang="en-US" b="1" dirty="0">
                <a:solidFill>
                  <a:srgbClr val="006699"/>
                </a:solidFill>
                <a:latin typeface="+mj-lt"/>
              </a:rPr>
              <a:t>back</a:t>
            </a:r>
            <a:r>
              <a:rPr lang="en-US" altLang="en-US" dirty="0"/>
              <a:t> into memory for continued execution</a:t>
            </a:r>
          </a:p>
          <a:p>
            <a:pPr lvl="1"/>
            <a:r>
              <a:rPr lang="en-US" altLang="en-US" dirty="0"/>
              <a:t>Total physical memory space of processes can exceed physical memory</a:t>
            </a:r>
          </a:p>
          <a:p>
            <a:r>
              <a:rPr lang="en-US" altLang="en-US" b="1" dirty="0">
                <a:solidFill>
                  <a:srgbClr val="006699"/>
                </a:solidFill>
                <a:latin typeface="+mj-lt"/>
              </a:rPr>
              <a:t>Backing</a:t>
            </a:r>
            <a:r>
              <a:rPr lang="en-US" altLang="en-US" b="1" dirty="0">
                <a:solidFill>
                  <a:srgbClr val="3366FF"/>
                </a:solidFill>
              </a:rPr>
              <a:t> </a:t>
            </a:r>
            <a:r>
              <a:rPr lang="en-US" altLang="en-US" b="1" dirty="0">
                <a:solidFill>
                  <a:srgbClr val="006699"/>
                </a:solidFill>
                <a:latin typeface="+mj-lt"/>
              </a:rPr>
              <a:t>store</a:t>
            </a:r>
            <a:r>
              <a:rPr lang="en-US" altLang="en-US" dirty="0">
                <a:solidFill>
                  <a:srgbClr val="3366FF"/>
                </a:solidFill>
              </a:rPr>
              <a:t> </a:t>
            </a:r>
            <a:r>
              <a:rPr lang="en-US" altLang="en-US" dirty="0"/>
              <a:t>– fast disk large enough to accommodate copies of all memory images for all users; must provide direct access to these memory images</a:t>
            </a:r>
          </a:p>
          <a:p>
            <a:r>
              <a:rPr lang="en-US" altLang="en-US" b="1" dirty="0">
                <a:solidFill>
                  <a:srgbClr val="006699"/>
                </a:solidFill>
                <a:latin typeface="+mj-lt"/>
              </a:rPr>
              <a:t>Roll</a:t>
            </a:r>
            <a:r>
              <a:rPr lang="en-US" altLang="en-US" b="1" dirty="0">
                <a:solidFill>
                  <a:srgbClr val="3366FF"/>
                </a:solidFill>
              </a:rPr>
              <a:t> </a:t>
            </a:r>
            <a:r>
              <a:rPr lang="en-US" altLang="en-US" b="1" dirty="0">
                <a:solidFill>
                  <a:srgbClr val="006699"/>
                </a:solidFill>
                <a:latin typeface="+mj-lt"/>
              </a:rPr>
              <a:t>out</a:t>
            </a:r>
            <a:r>
              <a:rPr lang="en-US" altLang="en-US" b="1" dirty="0">
                <a:solidFill>
                  <a:srgbClr val="3366FF"/>
                </a:solidFill>
              </a:rPr>
              <a:t>, </a:t>
            </a:r>
            <a:r>
              <a:rPr lang="en-US" altLang="en-US" b="1" dirty="0">
                <a:solidFill>
                  <a:srgbClr val="006699"/>
                </a:solidFill>
                <a:latin typeface="+mj-lt"/>
              </a:rPr>
              <a:t>roll</a:t>
            </a:r>
            <a:r>
              <a:rPr lang="en-US" altLang="en-US" b="1" dirty="0">
                <a:solidFill>
                  <a:srgbClr val="3366FF"/>
                </a:solidFill>
              </a:rPr>
              <a:t> </a:t>
            </a:r>
            <a:r>
              <a:rPr lang="en-US" altLang="en-US" b="1" dirty="0">
                <a:solidFill>
                  <a:srgbClr val="006699"/>
                </a:solidFill>
                <a:latin typeface="+mj-lt"/>
              </a:rPr>
              <a:t>in</a:t>
            </a:r>
            <a:r>
              <a:rPr lang="en-US" altLang="en-US" dirty="0">
                <a:solidFill>
                  <a:srgbClr val="3366FF"/>
                </a:solidFill>
              </a:rPr>
              <a:t> </a:t>
            </a:r>
            <a:r>
              <a:rPr lang="en-US" altLang="en-US" dirty="0"/>
              <a:t>– swapping variant used for priority-based scheduling algorithms; lower-priority process is swapped out so higher-priority process can be loaded and executed</a:t>
            </a:r>
          </a:p>
          <a:p>
            <a:r>
              <a:rPr lang="en-US" altLang="en-US" dirty="0"/>
              <a:t>Major part of swap time is transfer time; total transfer time is directly proportional to the amount of memory swapped</a:t>
            </a:r>
          </a:p>
          <a:p>
            <a:r>
              <a:rPr lang="en-US" altLang="en-US" dirty="0"/>
              <a:t>System maintains a </a:t>
            </a:r>
            <a:r>
              <a:rPr lang="en-US" altLang="en-US" b="1" dirty="0">
                <a:solidFill>
                  <a:srgbClr val="006699"/>
                </a:solidFill>
                <a:latin typeface="+mj-lt"/>
              </a:rPr>
              <a:t>ready</a:t>
            </a:r>
            <a:r>
              <a:rPr lang="en-US" altLang="en-US" b="1" dirty="0">
                <a:solidFill>
                  <a:srgbClr val="3366FF"/>
                </a:solidFill>
              </a:rPr>
              <a:t> </a:t>
            </a:r>
            <a:r>
              <a:rPr lang="en-US" altLang="en-US" b="1" dirty="0">
                <a:solidFill>
                  <a:srgbClr val="006699"/>
                </a:solidFill>
                <a:latin typeface="+mj-lt"/>
              </a:rPr>
              <a:t>queue</a:t>
            </a:r>
            <a:r>
              <a:rPr lang="en-US" altLang="en-US" dirty="0">
                <a:solidFill>
                  <a:srgbClr val="3366FF"/>
                </a:solidFill>
              </a:rPr>
              <a:t> </a:t>
            </a:r>
            <a:r>
              <a:rPr lang="en-US" altLang="en-US" dirty="0"/>
              <a:t>of ready-to-run processes which have memory images on disk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BA59C4B-F6E7-4D32-835B-148AD82608A9}"/>
              </a:ext>
            </a:extLst>
          </p:cNvPr>
          <p:cNvSpPr>
            <a:spLocks noGrp="1" noChangeArrowheads="1"/>
          </p:cNvSpPr>
          <p:nvPr>
            <p:ph type="title"/>
          </p:nvPr>
        </p:nvSpPr>
        <p:spPr>
          <a:xfrm>
            <a:off x="2012950" y="238549"/>
            <a:ext cx="8229600" cy="576262"/>
          </a:xfrm>
        </p:spPr>
        <p:txBody>
          <a:bodyPr>
            <a:normAutofit fontScale="90000"/>
          </a:bodyPr>
          <a:lstStyle/>
          <a:p>
            <a:pPr eaLnBrk="1" hangingPunct="1"/>
            <a:r>
              <a:rPr lang="en-US" altLang="en-US" dirty="0"/>
              <a:t>Swapping (Cont.)</a:t>
            </a:r>
          </a:p>
        </p:txBody>
      </p:sp>
      <p:sp>
        <p:nvSpPr>
          <p:cNvPr id="55299" name="Rectangle 3">
            <a:extLst>
              <a:ext uri="{FF2B5EF4-FFF2-40B4-BE49-F238E27FC236}">
                <a16:creationId xmlns:a16="http://schemas.microsoft.com/office/drawing/2014/main" id="{4F0C41DA-0E38-48B2-8F80-9B1CA64B8125}"/>
              </a:ext>
            </a:extLst>
          </p:cNvPr>
          <p:cNvSpPr>
            <a:spLocks noGrp="1" noChangeArrowheads="1"/>
          </p:cNvSpPr>
          <p:nvPr>
            <p:ph type="body" idx="1"/>
          </p:nvPr>
        </p:nvSpPr>
        <p:spPr>
          <a:xfrm>
            <a:off x="2363755" y="1101725"/>
            <a:ext cx="7697755" cy="5067300"/>
          </a:xfrm>
        </p:spPr>
        <p:txBody>
          <a:bodyPr/>
          <a:lstStyle/>
          <a:p>
            <a:r>
              <a:rPr lang="en-US" altLang="en-US" dirty="0"/>
              <a:t>Does the swapped out process need to swap back in to same physical addresses?</a:t>
            </a:r>
          </a:p>
          <a:p>
            <a:r>
              <a:rPr lang="en-US" altLang="en-US" dirty="0"/>
              <a:t>Depends on address binding method</a:t>
            </a:r>
          </a:p>
          <a:p>
            <a:pPr lvl="1"/>
            <a:r>
              <a:rPr lang="en-US" altLang="en-US" dirty="0"/>
              <a:t>Plus consider pending I/O to / from process memory space</a:t>
            </a:r>
          </a:p>
          <a:p>
            <a:r>
              <a:rPr lang="en-US" altLang="en-US" dirty="0"/>
              <a:t>Modified versions of swapping are found on many systems (i.e., UNIX, Linux, and Windows)</a:t>
            </a:r>
          </a:p>
          <a:p>
            <a:pPr lvl="1"/>
            <a:r>
              <a:rPr lang="en-US" altLang="en-US" dirty="0"/>
              <a:t>Swapping normally disabled</a:t>
            </a:r>
          </a:p>
          <a:p>
            <a:pPr lvl="1"/>
            <a:r>
              <a:rPr lang="en-US" altLang="en-US" dirty="0"/>
              <a:t>Started if more than threshold amount of memory allocated</a:t>
            </a:r>
          </a:p>
          <a:p>
            <a:pPr lvl="1"/>
            <a:r>
              <a:rPr lang="en-US" altLang="en-US" dirty="0"/>
              <a:t>Disabled again once memory demand reduced below threshold</a:t>
            </a:r>
          </a:p>
          <a:p>
            <a:pPr>
              <a:buFont typeface="Monotype Sorts" pitchFamily="-84" charset="2"/>
              <a:buNone/>
            </a:pPr>
            <a:endParaRPr lang="en-US" alt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421CF3F-82BB-4386-898B-2EEB6506DDD6}"/>
              </a:ext>
            </a:extLst>
          </p:cNvPr>
          <p:cNvSpPr>
            <a:spLocks noGrp="1" noChangeArrowheads="1"/>
          </p:cNvSpPr>
          <p:nvPr>
            <p:ph type="title"/>
          </p:nvPr>
        </p:nvSpPr>
        <p:spPr>
          <a:xfrm>
            <a:off x="2341564" y="229218"/>
            <a:ext cx="7869237" cy="576262"/>
          </a:xfrm>
        </p:spPr>
        <p:txBody>
          <a:bodyPr>
            <a:normAutofit fontScale="90000"/>
          </a:bodyPr>
          <a:lstStyle/>
          <a:p>
            <a:pPr eaLnBrk="1" hangingPunct="1"/>
            <a:r>
              <a:rPr lang="en-US" altLang="en-US" dirty="0"/>
              <a:t>Schematic View of Swapping</a:t>
            </a:r>
            <a:endParaRPr lang="en-US" altLang="en-US" sz="2400" dirty="0"/>
          </a:p>
        </p:txBody>
      </p:sp>
      <p:pic>
        <p:nvPicPr>
          <p:cNvPr id="56323" name="Picture 4" descr="8">
            <a:extLst>
              <a:ext uri="{FF2B5EF4-FFF2-40B4-BE49-F238E27FC236}">
                <a16:creationId xmlns:a16="http://schemas.microsoft.com/office/drawing/2014/main" id="{0F3A3C22-04AE-4A1C-8813-C9697C3F0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1400176"/>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14E85D12-A179-49DD-AB72-1C6EAAF20EF7}"/>
              </a:ext>
            </a:extLst>
          </p:cNvPr>
          <p:cNvSpPr>
            <a:spLocks noGrp="1" noChangeArrowheads="1"/>
          </p:cNvSpPr>
          <p:nvPr>
            <p:ph type="title"/>
          </p:nvPr>
        </p:nvSpPr>
        <p:spPr>
          <a:xfrm>
            <a:off x="2584450" y="228830"/>
            <a:ext cx="6764338" cy="576262"/>
          </a:xfrm>
        </p:spPr>
        <p:txBody>
          <a:bodyPr>
            <a:normAutofit fontScale="90000"/>
          </a:bodyPr>
          <a:lstStyle/>
          <a:p>
            <a:pPr eaLnBrk="1" hangingPunct="1"/>
            <a:r>
              <a:rPr lang="en-US" altLang="en-US" dirty="0"/>
              <a:t>Background</a:t>
            </a:r>
          </a:p>
        </p:txBody>
      </p:sp>
      <p:sp>
        <p:nvSpPr>
          <p:cNvPr id="6147" name="Rectangle 1027">
            <a:extLst>
              <a:ext uri="{FF2B5EF4-FFF2-40B4-BE49-F238E27FC236}">
                <a16:creationId xmlns:a16="http://schemas.microsoft.com/office/drawing/2014/main" id="{3919CD36-C961-4D2E-8F87-B9EA333CBE98}"/>
              </a:ext>
            </a:extLst>
          </p:cNvPr>
          <p:cNvSpPr>
            <a:spLocks noGrp="1" noChangeArrowheads="1"/>
          </p:cNvSpPr>
          <p:nvPr>
            <p:ph type="body" idx="1"/>
          </p:nvPr>
        </p:nvSpPr>
        <p:spPr>
          <a:xfrm>
            <a:off x="2373086" y="1208088"/>
            <a:ext cx="7669763" cy="4483100"/>
          </a:xfrm>
        </p:spPr>
        <p:txBody>
          <a:bodyPr>
            <a:normAutofit fontScale="92500" lnSpcReduction="20000"/>
          </a:bodyPr>
          <a:lstStyle/>
          <a:p>
            <a:r>
              <a:rPr lang="en-US" altLang="en-US" dirty="0"/>
              <a:t>Program must be brought (from disk)  into memory and placed within a process for it to be run</a:t>
            </a:r>
            <a:endParaRPr lang="en-US" altLang="en-US" sz="800" dirty="0"/>
          </a:p>
          <a:p>
            <a:r>
              <a:rPr lang="en-US" altLang="en-US" dirty="0"/>
              <a:t>Main memory and registers are only storage CPU can access directly</a:t>
            </a:r>
          </a:p>
          <a:p>
            <a:r>
              <a:rPr lang="en-US" altLang="en-US" dirty="0"/>
              <a:t>Memory unit only sees a stream of:</a:t>
            </a:r>
          </a:p>
          <a:p>
            <a:pPr lvl="1"/>
            <a:r>
              <a:rPr lang="en-US" altLang="en-US" dirty="0"/>
              <a:t>addresses + read requests, or </a:t>
            </a:r>
          </a:p>
          <a:p>
            <a:pPr lvl="1"/>
            <a:r>
              <a:rPr lang="en-US" altLang="en-US" dirty="0"/>
              <a:t>address + data and write requests</a:t>
            </a:r>
            <a:endParaRPr lang="en-US" altLang="en-US" sz="800" dirty="0"/>
          </a:p>
          <a:p>
            <a:r>
              <a:rPr lang="en-US" altLang="en-US" dirty="0"/>
              <a:t>Register access is done in one CPU clock (or less)</a:t>
            </a:r>
            <a:endParaRPr lang="en-US" altLang="en-US" sz="800" dirty="0"/>
          </a:p>
          <a:p>
            <a:r>
              <a:rPr lang="en-US" altLang="en-US" dirty="0"/>
              <a:t>Main memory can take many cycles, causing a </a:t>
            </a:r>
            <a:r>
              <a:rPr lang="en-US" altLang="en-US" b="1" dirty="0">
                <a:solidFill>
                  <a:srgbClr val="006699"/>
                </a:solidFill>
                <a:latin typeface="+mj-lt"/>
              </a:rPr>
              <a:t>stall</a:t>
            </a:r>
          </a:p>
          <a:p>
            <a:r>
              <a:rPr lang="en-US" altLang="en-US" b="1" dirty="0">
                <a:solidFill>
                  <a:srgbClr val="006699"/>
                </a:solidFill>
                <a:latin typeface="+mj-lt"/>
              </a:rPr>
              <a:t>Cache</a:t>
            </a:r>
            <a:r>
              <a:rPr lang="en-US" altLang="en-US" dirty="0">
                <a:solidFill>
                  <a:srgbClr val="3366FF"/>
                </a:solidFill>
              </a:rPr>
              <a:t> </a:t>
            </a:r>
            <a:r>
              <a:rPr lang="en-US" altLang="en-US" dirty="0"/>
              <a:t>sits between main memory and CPU registers</a:t>
            </a:r>
            <a:endParaRPr lang="en-US" altLang="en-US" sz="800" dirty="0"/>
          </a:p>
          <a:p>
            <a:r>
              <a:rPr lang="en-US" altLang="en-US" dirty="0"/>
              <a:t>Protection of memory required to ensure correct operation</a:t>
            </a:r>
          </a:p>
          <a:p>
            <a:pPr>
              <a:buFont typeface="Monotype Sorts" pitchFamily="-84" charset="2"/>
              <a:buNone/>
            </a:pPr>
            <a:endParaRPr lang="en-US"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1B4CCF7-D569-436F-9724-6E9FF23A82A4}"/>
              </a:ext>
            </a:extLst>
          </p:cNvPr>
          <p:cNvSpPr>
            <a:spLocks noChangeArrowheads="1"/>
          </p:cNvSpPr>
          <p:nvPr/>
        </p:nvSpPr>
        <p:spPr bwMode="auto">
          <a:xfrm>
            <a:off x="1347788" y="5424488"/>
            <a:ext cx="9448801"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altLang="en-US" sz="2400">
                <a:latin typeface="Arial" panose="020B0604020202020204" pitchFamily="34" charset="0"/>
              </a:rPr>
              <a:t>Figure 3-4. Memory allocation changes as processes come into memory and leave it. The shaded regions are unused memory.</a:t>
            </a:r>
          </a:p>
        </p:txBody>
      </p:sp>
      <p:sp>
        <p:nvSpPr>
          <p:cNvPr id="8195" name="Rectangle 3">
            <a:extLst>
              <a:ext uri="{FF2B5EF4-FFF2-40B4-BE49-F238E27FC236}">
                <a16:creationId xmlns:a16="http://schemas.microsoft.com/office/drawing/2014/main" id="{A80F894A-2A35-4B5B-8647-AB13AD297673}"/>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3600" dirty="0">
                <a:solidFill>
                  <a:srgbClr val="FF0000"/>
                </a:solidFill>
                <a:latin typeface="Arial" panose="020B0604020202020204" pitchFamily="34" charset="0"/>
              </a:rPr>
              <a:t>Example</a:t>
            </a:r>
          </a:p>
        </p:txBody>
      </p:sp>
      <p:sp>
        <p:nvSpPr>
          <p:cNvPr id="8196" name="Rectangle 4">
            <a:extLst>
              <a:ext uri="{FF2B5EF4-FFF2-40B4-BE49-F238E27FC236}">
                <a16:creationId xmlns:a16="http://schemas.microsoft.com/office/drawing/2014/main" id="{14C84694-DA25-4EAC-9E1D-6B8AD4A2A97F}"/>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8197" name="Picture 6" descr="D:\b\b4\IBM\03-04.jpg">
            <a:extLst>
              <a:ext uri="{FF2B5EF4-FFF2-40B4-BE49-F238E27FC236}">
                <a16:creationId xmlns:a16="http://schemas.microsoft.com/office/drawing/2014/main" id="{BAFC320A-E801-4BC2-9357-CA937989D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1" y="1365250"/>
            <a:ext cx="8169275"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FCB718E-2448-4AE3-AF86-1040A1B72800}"/>
              </a:ext>
            </a:extLst>
          </p:cNvPr>
          <p:cNvSpPr>
            <a:spLocks noChangeArrowheads="1"/>
          </p:cNvSpPr>
          <p:nvPr/>
        </p:nvSpPr>
        <p:spPr bwMode="auto">
          <a:xfrm>
            <a:off x="1524000" y="5592763"/>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altLang="en-US" sz="2400">
                <a:latin typeface="Arial" panose="020B0604020202020204" pitchFamily="34" charset="0"/>
              </a:rPr>
              <a:t>Figure 3-5. (a) Allocating space for growing data segment. (b) Allocating space for growing stack, growing data segment.</a:t>
            </a:r>
          </a:p>
        </p:txBody>
      </p:sp>
      <p:sp>
        <p:nvSpPr>
          <p:cNvPr id="9219" name="Rectangle 3">
            <a:extLst>
              <a:ext uri="{FF2B5EF4-FFF2-40B4-BE49-F238E27FC236}">
                <a16:creationId xmlns:a16="http://schemas.microsoft.com/office/drawing/2014/main" id="{A004CB20-D208-4B90-AE16-C8D5333FD4C7}"/>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3600" dirty="0">
                <a:solidFill>
                  <a:srgbClr val="FF0000"/>
                </a:solidFill>
                <a:latin typeface="Arial" panose="020B0604020202020204" pitchFamily="34" charset="0"/>
              </a:rPr>
              <a:t>Example</a:t>
            </a:r>
          </a:p>
        </p:txBody>
      </p:sp>
      <p:sp>
        <p:nvSpPr>
          <p:cNvPr id="9220" name="Rectangle 4">
            <a:extLst>
              <a:ext uri="{FF2B5EF4-FFF2-40B4-BE49-F238E27FC236}">
                <a16:creationId xmlns:a16="http://schemas.microsoft.com/office/drawing/2014/main" id="{E3268E0B-CB27-42B9-9D82-EE39F44AD433}"/>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9221" name="Picture 6" descr="D:\b\b4\IBM\03-05.jpg">
            <a:extLst>
              <a:ext uri="{FF2B5EF4-FFF2-40B4-BE49-F238E27FC236}">
                <a16:creationId xmlns:a16="http://schemas.microsoft.com/office/drawing/2014/main" id="{4800B23B-DA59-4117-926D-4FC7D4C6F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913" y="1276350"/>
            <a:ext cx="5580062"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4EE2D75-F00C-4821-BFCD-43E32B37D967}"/>
              </a:ext>
            </a:extLst>
          </p:cNvPr>
          <p:cNvSpPr>
            <a:spLocks noChangeArrowheads="1"/>
          </p:cNvSpPr>
          <p:nvPr/>
        </p:nvSpPr>
        <p:spPr bwMode="auto">
          <a:xfrm>
            <a:off x="1524000" y="4841875"/>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altLang="en-US" sz="2400">
                <a:latin typeface="Arial" panose="020B0604020202020204" pitchFamily="34" charset="0"/>
              </a:rPr>
              <a:t>Figure 3-6. (a) A part of memory with five processes and three holes. The tick marks show the memory allocation units. The shaded regions (0 in the bitmap) are free. (b) The corresponding bitmap. (c) The same information as a list.</a:t>
            </a:r>
          </a:p>
        </p:txBody>
      </p:sp>
      <p:sp>
        <p:nvSpPr>
          <p:cNvPr id="10243" name="Rectangle 3">
            <a:extLst>
              <a:ext uri="{FF2B5EF4-FFF2-40B4-BE49-F238E27FC236}">
                <a16:creationId xmlns:a16="http://schemas.microsoft.com/office/drawing/2014/main" id="{549EA5AC-EBDB-4386-92F1-6F55E6C091E2}"/>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3600">
                <a:solidFill>
                  <a:srgbClr val="FF0000"/>
                </a:solidFill>
                <a:latin typeface="Arial" panose="020B0604020202020204" pitchFamily="34" charset="0"/>
              </a:rPr>
              <a:t>Memory Management with Bitmaps</a:t>
            </a:r>
          </a:p>
        </p:txBody>
      </p:sp>
      <p:sp>
        <p:nvSpPr>
          <p:cNvPr id="10244" name="Rectangle 4">
            <a:extLst>
              <a:ext uri="{FF2B5EF4-FFF2-40B4-BE49-F238E27FC236}">
                <a16:creationId xmlns:a16="http://schemas.microsoft.com/office/drawing/2014/main" id="{22835554-6445-405D-A8D6-69B91328C6CE}"/>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10245" name="Picture 6" descr="D:\b\b4\IBM\03-06.jpg">
            <a:extLst>
              <a:ext uri="{FF2B5EF4-FFF2-40B4-BE49-F238E27FC236}">
                <a16:creationId xmlns:a16="http://schemas.microsoft.com/office/drawing/2014/main" id="{182DB674-4B35-4D8C-8890-E7F826652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1266826"/>
            <a:ext cx="804545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0B7D844-8BD6-404F-BC8C-FC800E690531}"/>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altLang="en-US" sz="2400">
                <a:latin typeface="Arial" panose="020B0604020202020204" pitchFamily="34" charset="0"/>
              </a:rPr>
              <a:t>Figure 3-7. Four neighbor combinations </a:t>
            </a:r>
            <a:br>
              <a:rPr lang="en-US" altLang="en-US" sz="2400">
                <a:latin typeface="Arial" panose="020B0604020202020204" pitchFamily="34" charset="0"/>
              </a:rPr>
            </a:br>
            <a:r>
              <a:rPr lang="en-US" altLang="en-US" sz="2400">
                <a:latin typeface="Arial" panose="020B0604020202020204" pitchFamily="34" charset="0"/>
              </a:rPr>
              <a:t>for the terminating process, X.</a:t>
            </a:r>
          </a:p>
        </p:txBody>
      </p:sp>
      <p:sp>
        <p:nvSpPr>
          <p:cNvPr id="11267" name="Rectangle 3">
            <a:extLst>
              <a:ext uri="{FF2B5EF4-FFF2-40B4-BE49-F238E27FC236}">
                <a16:creationId xmlns:a16="http://schemas.microsoft.com/office/drawing/2014/main" id="{8AC9982B-885F-4AB1-9413-D5343798E7B2}"/>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3600">
                <a:solidFill>
                  <a:srgbClr val="FF0000"/>
                </a:solidFill>
                <a:latin typeface="Arial" panose="020B0604020202020204" pitchFamily="34" charset="0"/>
              </a:rPr>
              <a:t>Memory Management with Linked Lists</a:t>
            </a:r>
          </a:p>
        </p:txBody>
      </p:sp>
      <p:sp>
        <p:nvSpPr>
          <p:cNvPr id="11268" name="Rectangle 4">
            <a:extLst>
              <a:ext uri="{FF2B5EF4-FFF2-40B4-BE49-F238E27FC236}">
                <a16:creationId xmlns:a16="http://schemas.microsoft.com/office/drawing/2014/main" id="{B2D6141D-5CDF-4643-8374-DB66EC237B91}"/>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11269" name="Picture 6" descr="D:\b\b4\IBM\03-07.jpg">
            <a:extLst>
              <a:ext uri="{FF2B5EF4-FFF2-40B4-BE49-F238E27FC236}">
                <a16:creationId xmlns:a16="http://schemas.microsoft.com/office/drawing/2014/main" id="{17C391EE-D6EA-471C-A6A7-D53EB4D80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550" y="1843089"/>
            <a:ext cx="77089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82EDC249-C4AD-41C4-880C-E8A3ACCA383F}"/>
              </a:ext>
            </a:extLst>
          </p:cNvPr>
          <p:cNvSpPr>
            <a:spLocks noGrp="1"/>
          </p:cNvSpPr>
          <p:nvPr>
            <p:ph type="title"/>
          </p:nvPr>
        </p:nvSpPr>
        <p:spPr>
          <a:xfrm>
            <a:off x="2393951" y="241336"/>
            <a:ext cx="8037513" cy="576262"/>
          </a:xfrm>
        </p:spPr>
        <p:txBody>
          <a:bodyPr/>
          <a:lstStyle/>
          <a:p>
            <a:r>
              <a:rPr lang="en-US" altLang="en-US" sz="3000" dirty="0"/>
              <a:t>Context Switch Time including Swapping</a:t>
            </a:r>
          </a:p>
        </p:txBody>
      </p:sp>
      <p:sp>
        <p:nvSpPr>
          <p:cNvPr id="57347" name="Content Placeholder 2">
            <a:extLst>
              <a:ext uri="{FF2B5EF4-FFF2-40B4-BE49-F238E27FC236}">
                <a16:creationId xmlns:a16="http://schemas.microsoft.com/office/drawing/2014/main" id="{28066BB3-D576-4F4E-8D24-67AEA3D6A5EC}"/>
              </a:ext>
            </a:extLst>
          </p:cNvPr>
          <p:cNvSpPr>
            <a:spLocks noGrp="1"/>
          </p:cNvSpPr>
          <p:nvPr>
            <p:ph idx="1"/>
          </p:nvPr>
        </p:nvSpPr>
        <p:spPr>
          <a:xfrm>
            <a:off x="2393951" y="1112838"/>
            <a:ext cx="7686221" cy="4754562"/>
          </a:xfrm>
        </p:spPr>
        <p:txBody>
          <a:bodyPr>
            <a:normAutofit fontScale="92500" lnSpcReduction="20000"/>
          </a:bodyPr>
          <a:lstStyle/>
          <a:p>
            <a:r>
              <a:rPr lang="en-US" altLang="en-US" dirty="0"/>
              <a:t>If next processes to be put on CPU is not in memory, need to swap out a process and swap in target process</a:t>
            </a:r>
          </a:p>
          <a:p>
            <a:r>
              <a:rPr lang="en-US" altLang="en-US" dirty="0"/>
              <a:t>Context switch time can then be very high</a:t>
            </a:r>
          </a:p>
          <a:p>
            <a:r>
              <a:rPr lang="en-US" altLang="en-US" dirty="0"/>
              <a:t>100MB process swapping to hard disk with transfer rate of 50MB/sec</a:t>
            </a:r>
          </a:p>
          <a:p>
            <a:pPr lvl="1"/>
            <a:r>
              <a:rPr lang="en-US" altLang="en-US" dirty="0"/>
              <a:t>Swap out time of 2000 </a:t>
            </a:r>
            <a:r>
              <a:rPr lang="en-US" altLang="en-US" dirty="0" err="1"/>
              <a:t>ms</a:t>
            </a:r>
            <a:endParaRPr lang="en-US" altLang="en-US" dirty="0"/>
          </a:p>
          <a:p>
            <a:pPr lvl="1"/>
            <a:r>
              <a:rPr lang="en-US" altLang="en-US" dirty="0"/>
              <a:t>Plus swap in of same sized process</a:t>
            </a:r>
          </a:p>
          <a:p>
            <a:pPr lvl="1"/>
            <a:r>
              <a:rPr lang="en-US" altLang="en-US" dirty="0"/>
              <a:t>Total context switch swapping component time of 4000ms (4 seconds)</a:t>
            </a:r>
          </a:p>
          <a:p>
            <a:r>
              <a:rPr lang="en-US" altLang="en-US" dirty="0"/>
              <a:t>Can reduce if reduce size of memory swapped – by knowing how much memory really being used</a:t>
            </a:r>
          </a:p>
          <a:p>
            <a:pPr lvl="1"/>
            <a:r>
              <a:rPr lang="en-US" altLang="en-US" dirty="0"/>
              <a:t>System calls to inform OS of memory use via </a:t>
            </a:r>
            <a:r>
              <a:rPr lang="en-US" altLang="en-US" dirty="0" err="1">
                <a:latin typeface="Courier New" panose="02070309020205020404" pitchFamily="49" charset="0"/>
                <a:cs typeface="Courier New" panose="02070309020205020404" pitchFamily="49" charset="0"/>
              </a:rPr>
              <a:t>request_memory</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dirty="0" err="1">
                <a:latin typeface="Courier New" panose="02070309020205020404" pitchFamily="49" charset="0"/>
                <a:cs typeface="Courier New" panose="02070309020205020404" pitchFamily="49" charset="0"/>
              </a:rPr>
              <a:t>release_memory</a:t>
            </a:r>
            <a:r>
              <a:rPr lang="en-US" altLang="en-US" dirty="0">
                <a:latin typeface="Courier New" panose="02070309020205020404" pitchFamily="49" charset="0"/>
                <a:cs typeface="Courier New" panose="02070309020205020404" pitchFamily="49"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E6FCBF9-24F1-4406-894F-17942C5BC74D}"/>
              </a:ext>
            </a:extLst>
          </p:cNvPr>
          <p:cNvSpPr>
            <a:spLocks noGrp="1"/>
          </p:cNvSpPr>
          <p:nvPr>
            <p:ph type="title"/>
          </p:nvPr>
        </p:nvSpPr>
        <p:spPr>
          <a:xfrm>
            <a:off x="2570810" y="232005"/>
            <a:ext cx="7635875" cy="576262"/>
          </a:xfrm>
        </p:spPr>
        <p:txBody>
          <a:bodyPr/>
          <a:lstStyle/>
          <a:p>
            <a:r>
              <a:rPr lang="en-US" altLang="en-US" sz="2800" dirty="0"/>
              <a:t>Context Switch Time and Swapping (Cont.)</a:t>
            </a:r>
          </a:p>
        </p:txBody>
      </p:sp>
      <p:sp>
        <p:nvSpPr>
          <p:cNvPr id="58371" name="Content Placeholder 2">
            <a:extLst>
              <a:ext uri="{FF2B5EF4-FFF2-40B4-BE49-F238E27FC236}">
                <a16:creationId xmlns:a16="http://schemas.microsoft.com/office/drawing/2014/main" id="{24681AA8-7211-4633-A995-73D1EB5808C8}"/>
              </a:ext>
            </a:extLst>
          </p:cNvPr>
          <p:cNvSpPr>
            <a:spLocks noGrp="1"/>
          </p:cNvSpPr>
          <p:nvPr>
            <p:ph idx="1"/>
          </p:nvPr>
        </p:nvSpPr>
        <p:spPr>
          <a:xfrm>
            <a:off x="2345095" y="1160463"/>
            <a:ext cx="7635875" cy="4754562"/>
          </a:xfrm>
        </p:spPr>
        <p:txBody>
          <a:bodyPr/>
          <a:lstStyle/>
          <a:p>
            <a:r>
              <a:rPr lang="en-US" altLang="en-US" dirty="0"/>
              <a:t>Other constraints as well on swapping</a:t>
            </a:r>
          </a:p>
          <a:p>
            <a:pPr lvl="1"/>
            <a:r>
              <a:rPr lang="en-US" altLang="en-US" dirty="0"/>
              <a:t>Pending I/O – can’t swap out as I/O would occur to wrong process</a:t>
            </a:r>
          </a:p>
          <a:p>
            <a:pPr lvl="1"/>
            <a:r>
              <a:rPr lang="en-US" altLang="en-US" dirty="0"/>
              <a:t>Or always transfer I/O to kernel space, then to I/O device</a:t>
            </a:r>
          </a:p>
          <a:p>
            <a:pPr lvl="2"/>
            <a:r>
              <a:rPr lang="en-US" altLang="en-US" dirty="0"/>
              <a:t>Known as </a:t>
            </a:r>
            <a:r>
              <a:rPr lang="en-US" altLang="en-US" b="1" dirty="0">
                <a:solidFill>
                  <a:srgbClr val="006699"/>
                </a:solidFill>
                <a:latin typeface="+mj-lt"/>
              </a:rPr>
              <a:t>double</a:t>
            </a:r>
            <a:r>
              <a:rPr lang="en-US" altLang="en-US" b="1" dirty="0">
                <a:solidFill>
                  <a:srgbClr val="3366FF"/>
                </a:solidFill>
              </a:rPr>
              <a:t> </a:t>
            </a:r>
            <a:r>
              <a:rPr lang="en-US" altLang="en-US" b="1" dirty="0">
                <a:solidFill>
                  <a:srgbClr val="006699"/>
                </a:solidFill>
                <a:latin typeface="+mj-lt"/>
              </a:rPr>
              <a:t>buffering</a:t>
            </a:r>
            <a:r>
              <a:rPr lang="en-US" altLang="en-US" dirty="0"/>
              <a:t>, adds overhead</a:t>
            </a:r>
          </a:p>
          <a:p>
            <a:r>
              <a:rPr lang="en-US" altLang="en-US" dirty="0"/>
              <a:t>Standard swapping not used in modern operating systems</a:t>
            </a:r>
          </a:p>
          <a:p>
            <a:pPr lvl="1"/>
            <a:r>
              <a:rPr lang="en-US" altLang="en-US" dirty="0"/>
              <a:t>But modified version common</a:t>
            </a:r>
          </a:p>
          <a:p>
            <a:pPr lvl="2"/>
            <a:r>
              <a:rPr lang="en-US" altLang="en-US" dirty="0"/>
              <a:t>Swap only when free memory extremely low</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E547A1C-BA00-4FD5-B75F-1BA0C14CB239}"/>
              </a:ext>
            </a:extLst>
          </p:cNvPr>
          <p:cNvSpPr>
            <a:spLocks noGrp="1" noChangeArrowheads="1"/>
          </p:cNvSpPr>
          <p:nvPr>
            <p:ph type="title"/>
          </p:nvPr>
        </p:nvSpPr>
        <p:spPr>
          <a:xfrm>
            <a:off x="2083838" y="184150"/>
            <a:ext cx="8438113" cy="615950"/>
          </a:xfrm>
        </p:spPr>
        <p:txBody>
          <a:bodyPr>
            <a:normAutofit fontScale="90000"/>
          </a:bodyPr>
          <a:lstStyle/>
          <a:p>
            <a:pPr eaLnBrk="1" hangingPunct="1"/>
            <a:br>
              <a:rPr lang="en-US" altLang="en-US" dirty="0"/>
            </a:br>
            <a:r>
              <a:rPr lang="en-US" altLang="en-US" dirty="0"/>
              <a:t>Variable Partition</a:t>
            </a:r>
          </a:p>
        </p:txBody>
      </p:sp>
      <p:sp>
        <p:nvSpPr>
          <p:cNvPr id="21507" name="Rectangle 3">
            <a:extLst>
              <a:ext uri="{FF2B5EF4-FFF2-40B4-BE49-F238E27FC236}">
                <a16:creationId xmlns:a16="http://schemas.microsoft.com/office/drawing/2014/main" id="{4B12B19D-5F62-4569-A4AE-2840954F1ED4}"/>
              </a:ext>
            </a:extLst>
          </p:cNvPr>
          <p:cNvSpPr>
            <a:spLocks noGrp="1" noChangeArrowheads="1"/>
          </p:cNvSpPr>
          <p:nvPr>
            <p:ph type="body" idx="1"/>
          </p:nvPr>
        </p:nvSpPr>
        <p:spPr>
          <a:xfrm>
            <a:off x="2311401" y="1076326"/>
            <a:ext cx="7770813" cy="3262313"/>
          </a:xfrm>
        </p:spPr>
        <p:txBody>
          <a:bodyPr/>
          <a:lstStyle/>
          <a:p>
            <a:r>
              <a:rPr lang="en-US" altLang="en-US" dirty="0"/>
              <a:t>Multiple-partition allocation</a:t>
            </a:r>
          </a:p>
          <a:p>
            <a:pPr lvl="1"/>
            <a:r>
              <a:rPr lang="en-US" altLang="en-US" sz="1600" dirty="0"/>
              <a:t>Degree of multiprogramming limited by number of partitions</a:t>
            </a:r>
          </a:p>
          <a:p>
            <a:pPr lvl="1"/>
            <a:r>
              <a:rPr lang="en-US" altLang="en-US" b="1" dirty="0">
                <a:solidFill>
                  <a:srgbClr val="006699"/>
                </a:solidFill>
                <a:latin typeface="+mj-lt"/>
              </a:rPr>
              <a:t>Variable-partition</a:t>
            </a:r>
            <a:r>
              <a:rPr lang="en-US" altLang="en-US" sz="1600" b="1" dirty="0">
                <a:solidFill>
                  <a:srgbClr val="0000FF"/>
                </a:solidFill>
              </a:rPr>
              <a:t> </a:t>
            </a:r>
            <a:r>
              <a:rPr lang="en-US" altLang="en-US" sz="1600" dirty="0"/>
              <a:t>sizes for efficiency (sized to a given process’ needs)</a:t>
            </a:r>
          </a:p>
          <a:p>
            <a:pPr lvl="1"/>
            <a:r>
              <a:rPr lang="en-US" altLang="en-US" b="1" dirty="0">
                <a:solidFill>
                  <a:srgbClr val="006699"/>
                </a:solidFill>
                <a:latin typeface="+mj-lt"/>
              </a:rPr>
              <a:t>Hole</a:t>
            </a:r>
            <a:r>
              <a:rPr lang="en-US" altLang="en-US" sz="1600" dirty="0"/>
              <a:t> – block of available memory; holes of various size are scattered throughout memory</a:t>
            </a:r>
          </a:p>
          <a:p>
            <a:pPr lvl="1"/>
            <a:r>
              <a:rPr lang="en-US" altLang="en-US" sz="1600" dirty="0"/>
              <a:t>When a process arrives, it is allocated memory from a hole large enough to accommodate it</a:t>
            </a:r>
          </a:p>
          <a:p>
            <a:pPr lvl="1"/>
            <a:r>
              <a:rPr lang="en-US" altLang="en-US" sz="1600" dirty="0"/>
              <a:t>Process exiting frees its partition, adjacent free partitions combined</a:t>
            </a:r>
          </a:p>
          <a:p>
            <a:pPr lvl="1"/>
            <a:r>
              <a:rPr lang="en-US" altLang="en-US" sz="1600" dirty="0"/>
              <a:t>Operating system maintains information about:</a:t>
            </a:r>
            <a:br>
              <a:rPr lang="en-US" altLang="en-US" sz="1600" dirty="0"/>
            </a:br>
            <a:r>
              <a:rPr lang="en-US" altLang="en-US" sz="1600" dirty="0"/>
              <a:t>a) allocated partitions    b) free partitions (hole)</a:t>
            </a:r>
          </a:p>
        </p:txBody>
      </p:sp>
      <p:pic>
        <p:nvPicPr>
          <p:cNvPr id="21508" name="Picture 5" descr="W:\os-book\OS10\slide-dir\os-figures\9_07.jpg">
            <a:extLst>
              <a:ext uri="{FF2B5EF4-FFF2-40B4-BE49-F238E27FC236}">
                <a16:creationId xmlns:a16="http://schemas.microsoft.com/office/drawing/2014/main" id="{6DDB2633-499B-427F-A2B7-19B399A98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126" y="4446588"/>
            <a:ext cx="4899025"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1A741CD-CC0B-4B8D-B4DA-1C981F6F7248}"/>
              </a:ext>
            </a:extLst>
          </p:cNvPr>
          <p:cNvSpPr>
            <a:spLocks noGrp="1" noChangeArrowheads="1"/>
          </p:cNvSpPr>
          <p:nvPr>
            <p:ph type="title"/>
          </p:nvPr>
        </p:nvSpPr>
        <p:spPr>
          <a:xfrm>
            <a:off x="2513886" y="235762"/>
            <a:ext cx="7772400" cy="576262"/>
          </a:xfrm>
        </p:spPr>
        <p:txBody>
          <a:bodyPr>
            <a:normAutofit fontScale="90000"/>
          </a:bodyPr>
          <a:lstStyle/>
          <a:p>
            <a:pPr eaLnBrk="1" hangingPunct="1"/>
            <a:r>
              <a:rPr lang="en-US" altLang="en-US" dirty="0"/>
              <a:t>Dynamic Storage-Allocation Problem</a:t>
            </a:r>
          </a:p>
        </p:txBody>
      </p:sp>
      <p:sp>
        <p:nvSpPr>
          <p:cNvPr id="22531" name="Rectangle 3">
            <a:extLst>
              <a:ext uri="{FF2B5EF4-FFF2-40B4-BE49-F238E27FC236}">
                <a16:creationId xmlns:a16="http://schemas.microsoft.com/office/drawing/2014/main" id="{046846F0-F200-438E-8BA7-F729921F7A72}"/>
              </a:ext>
            </a:extLst>
          </p:cNvPr>
          <p:cNvSpPr>
            <a:spLocks noGrp="1" noChangeArrowheads="1"/>
          </p:cNvSpPr>
          <p:nvPr>
            <p:ph type="body" idx="1"/>
          </p:nvPr>
        </p:nvSpPr>
        <p:spPr>
          <a:xfrm>
            <a:off x="3003551" y="1709739"/>
            <a:ext cx="7001977" cy="2605087"/>
          </a:xfrm>
        </p:spPr>
        <p:txBody>
          <a:bodyPr>
            <a:normAutofit fontScale="85000" lnSpcReduction="20000"/>
          </a:bodyPr>
          <a:lstStyle/>
          <a:p>
            <a:pPr>
              <a:lnSpc>
                <a:spcPct val="90000"/>
              </a:lnSpc>
            </a:pPr>
            <a:r>
              <a:rPr lang="en-US" altLang="en-US" b="1" dirty="0">
                <a:solidFill>
                  <a:srgbClr val="006699"/>
                </a:solidFill>
                <a:latin typeface="+mj-lt"/>
              </a:rPr>
              <a:t>First-fit</a:t>
            </a:r>
            <a:r>
              <a:rPr lang="en-US" altLang="en-US" dirty="0"/>
              <a:t>:  Allocate the </a:t>
            </a:r>
            <a:r>
              <a:rPr lang="en-US" altLang="en-US" b="1" i="1" dirty="0"/>
              <a:t>first</a:t>
            </a:r>
            <a:r>
              <a:rPr lang="en-US" altLang="en-US" dirty="0"/>
              <a:t> hole that is big enough</a:t>
            </a:r>
          </a:p>
          <a:p>
            <a:pPr>
              <a:lnSpc>
                <a:spcPct val="90000"/>
              </a:lnSpc>
            </a:pPr>
            <a:r>
              <a:rPr lang="en-US" altLang="en-US" b="1" dirty="0">
                <a:solidFill>
                  <a:srgbClr val="006699"/>
                </a:solidFill>
                <a:latin typeface="+mj-lt"/>
              </a:rPr>
              <a:t>Best-fit</a:t>
            </a:r>
            <a:r>
              <a:rPr lang="en-US" altLang="en-US" dirty="0"/>
              <a:t>:  Allocate the </a:t>
            </a:r>
            <a:r>
              <a:rPr lang="en-US" altLang="en-US" b="1" i="1" dirty="0"/>
              <a:t>smallest</a:t>
            </a:r>
            <a:r>
              <a:rPr lang="en-US" altLang="en-US" dirty="0"/>
              <a:t> hole that is big enough; must search entire list, unless ordered by size  </a:t>
            </a:r>
          </a:p>
          <a:p>
            <a:pPr lvl="1">
              <a:lnSpc>
                <a:spcPct val="90000"/>
              </a:lnSpc>
            </a:pPr>
            <a:r>
              <a:rPr lang="en-US" altLang="en-US" dirty="0"/>
              <a:t>Produces the smallest leftover hole</a:t>
            </a:r>
          </a:p>
          <a:p>
            <a:pPr>
              <a:lnSpc>
                <a:spcPct val="90000"/>
              </a:lnSpc>
            </a:pPr>
            <a:r>
              <a:rPr lang="en-US" altLang="en-US" b="1" dirty="0">
                <a:solidFill>
                  <a:srgbClr val="006699"/>
                </a:solidFill>
                <a:latin typeface="+mj-lt"/>
              </a:rPr>
              <a:t>Worst-fit</a:t>
            </a:r>
            <a:r>
              <a:rPr lang="en-US" altLang="en-US" dirty="0"/>
              <a:t>:  Allocate the </a:t>
            </a:r>
            <a:r>
              <a:rPr lang="en-US" altLang="en-US" b="1" i="1" dirty="0"/>
              <a:t>largest</a:t>
            </a:r>
            <a:r>
              <a:rPr lang="en-US" altLang="en-US" dirty="0"/>
              <a:t> hole; must also search entire list  </a:t>
            </a:r>
          </a:p>
          <a:p>
            <a:pPr lvl="1">
              <a:lnSpc>
                <a:spcPct val="90000"/>
              </a:lnSpc>
            </a:pPr>
            <a:r>
              <a:rPr lang="en-US" altLang="en-US" dirty="0"/>
              <a:t>Produces the largest leftover hole</a:t>
            </a:r>
          </a:p>
        </p:txBody>
      </p:sp>
      <p:sp>
        <p:nvSpPr>
          <p:cNvPr id="22532" name="Text Box 4">
            <a:extLst>
              <a:ext uri="{FF2B5EF4-FFF2-40B4-BE49-F238E27FC236}">
                <a16:creationId xmlns:a16="http://schemas.microsoft.com/office/drawing/2014/main" id="{21455A16-B9AD-4BA3-B8E6-118DAB62A415}"/>
              </a:ext>
            </a:extLst>
          </p:cNvPr>
          <p:cNvSpPr txBox="1">
            <a:spLocks noChangeArrowheads="1"/>
          </p:cNvSpPr>
          <p:nvPr/>
        </p:nvSpPr>
        <p:spPr bwMode="auto">
          <a:xfrm>
            <a:off x="2513886" y="1164447"/>
            <a:ext cx="6108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dirty="0">
                <a:latin typeface="Helvetica" panose="020B0604020202020204" pitchFamily="34" charset="0"/>
              </a:rPr>
              <a:t>How to satisfy a request of size </a:t>
            </a:r>
            <a:r>
              <a:rPr lang="en-US" altLang="en-US" b="1" i="1" dirty="0">
                <a:latin typeface="Helvetica" panose="020B0604020202020204" pitchFamily="34" charset="0"/>
              </a:rPr>
              <a:t>n</a:t>
            </a:r>
            <a:r>
              <a:rPr lang="en-US" altLang="en-US" dirty="0">
                <a:latin typeface="Helvetica" panose="020B0604020202020204" pitchFamily="34" charset="0"/>
              </a:rPr>
              <a:t> from a list of free holes?</a:t>
            </a:r>
          </a:p>
        </p:txBody>
      </p:sp>
      <p:sp>
        <p:nvSpPr>
          <p:cNvPr id="22533" name="Text Box 5">
            <a:extLst>
              <a:ext uri="{FF2B5EF4-FFF2-40B4-BE49-F238E27FC236}">
                <a16:creationId xmlns:a16="http://schemas.microsoft.com/office/drawing/2014/main" id="{6E8A16A6-712F-4B6F-B60A-954775598F68}"/>
              </a:ext>
            </a:extLst>
          </p:cNvPr>
          <p:cNvSpPr txBox="1">
            <a:spLocks noChangeArrowheads="1"/>
          </p:cNvSpPr>
          <p:nvPr/>
        </p:nvSpPr>
        <p:spPr bwMode="auto">
          <a:xfrm>
            <a:off x="2615456" y="4314826"/>
            <a:ext cx="722212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dirty="0">
                <a:latin typeface="Helvetica" panose="020B0604020202020204" pitchFamily="34" charset="0"/>
              </a:rPr>
              <a:t>First-fit and best-fit better than worst-fit in terms of speed and storage utilization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534D9BC0-752C-49BF-81BD-50A1A3166DAB}"/>
              </a:ext>
            </a:extLst>
          </p:cNvPr>
          <p:cNvSpPr>
            <a:spLocks noGrp="1" noChangeArrowheads="1"/>
          </p:cNvSpPr>
          <p:nvPr>
            <p:ph type="title"/>
          </p:nvPr>
        </p:nvSpPr>
        <p:spPr>
          <a:xfrm>
            <a:off x="2379664" y="236380"/>
            <a:ext cx="7831137" cy="576263"/>
          </a:xfrm>
        </p:spPr>
        <p:txBody>
          <a:bodyPr>
            <a:normAutofit fontScale="90000"/>
          </a:bodyPr>
          <a:lstStyle/>
          <a:p>
            <a:pPr eaLnBrk="1" hangingPunct="1"/>
            <a:r>
              <a:rPr lang="en-US" altLang="en-US" dirty="0"/>
              <a:t>Fragmentation</a:t>
            </a:r>
          </a:p>
        </p:txBody>
      </p:sp>
      <p:sp>
        <p:nvSpPr>
          <p:cNvPr id="23555" name="Rectangle 1027">
            <a:extLst>
              <a:ext uri="{FF2B5EF4-FFF2-40B4-BE49-F238E27FC236}">
                <a16:creationId xmlns:a16="http://schemas.microsoft.com/office/drawing/2014/main" id="{C8EC98FB-DB12-4D53-B1D8-DA0D6EC9FEE0}"/>
              </a:ext>
            </a:extLst>
          </p:cNvPr>
          <p:cNvSpPr>
            <a:spLocks noGrp="1" noChangeArrowheads="1"/>
          </p:cNvSpPr>
          <p:nvPr>
            <p:ph type="body" idx="1"/>
          </p:nvPr>
        </p:nvSpPr>
        <p:spPr>
          <a:xfrm>
            <a:off x="2379663" y="1114425"/>
            <a:ext cx="7663186" cy="4999038"/>
          </a:xfrm>
        </p:spPr>
        <p:txBody>
          <a:bodyPr/>
          <a:lstStyle/>
          <a:p>
            <a:r>
              <a:rPr lang="en-US" altLang="en-US" b="1" dirty="0">
                <a:solidFill>
                  <a:srgbClr val="006699"/>
                </a:solidFill>
                <a:latin typeface="+mj-lt"/>
              </a:rPr>
              <a:t>External</a:t>
            </a:r>
            <a:r>
              <a:rPr lang="en-US" altLang="en-US" b="1" dirty="0">
                <a:solidFill>
                  <a:srgbClr val="3366FF"/>
                </a:solidFill>
              </a:rPr>
              <a:t> </a:t>
            </a:r>
            <a:r>
              <a:rPr lang="en-US" altLang="en-US" b="1" dirty="0">
                <a:solidFill>
                  <a:srgbClr val="006699"/>
                </a:solidFill>
                <a:latin typeface="+mj-lt"/>
              </a:rPr>
              <a:t>Fragmentation</a:t>
            </a:r>
            <a:r>
              <a:rPr lang="en-US" altLang="en-US" dirty="0">
                <a:solidFill>
                  <a:srgbClr val="3366FF"/>
                </a:solidFill>
              </a:rPr>
              <a:t> </a:t>
            </a:r>
            <a:r>
              <a:rPr lang="en-US" altLang="en-US" dirty="0"/>
              <a:t>– total memory space exists to satisfy a request, but it is not contiguous</a:t>
            </a:r>
            <a:endParaRPr lang="en-US" altLang="en-US" b="1" dirty="0">
              <a:solidFill>
                <a:srgbClr val="3366FF"/>
              </a:solidFill>
            </a:endParaRPr>
          </a:p>
          <a:p>
            <a:r>
              <a:rPr lang="en-US" altLang="en-US" b="1" dirty="0">
                <a:solidFill>
                  <a:srgbClr val="006699"/>
                </a:solidFill>
                <a:latin typeface="+mj-lt"/>
              </a:rPr>
              <a:t>Internal</a:t>
            </a:r>
            <a:r>
              <a:rPr lang="en-US" altLang="en-US" b="1" dirty="0">
                <a:solidFill>
                  <a:srgbClr val="3366FF"/>
                </a:solidFill>
              </a:rPr>
              <a:t> </a:t>
            </a:r>
            <a:r>
              <a:rPr lang="en-US" altLang="en-US" b="1" dirty="0">
                <a:solidFill>
                  <a:srgbClr val="006699"/>
                </a:solidFill>
                <a:latin typeface="+mj-lt"/>
              </a:rPr>
              <a:t>Fragmentation</a:t>
            </a:r>
            <a:r>
              <a:rPr lang="en-US" altLang="en-US" dirty="0">
                <a:solidFill>
                  <a:srgbClr val="3366FF"/>
                </a:solidFill>
              </a:rPr>
              <a:t> </a:t>
            </a:r>
            <a:r>
              <a:rPr lang="en-US" altLang="en-US" dirty="0"/>
              <a:t>– allocated memory may be slightly larger than requested memory; this size difference is memory internal to a partition, but not being used</a:t>
            </a:r>
          </a:p>
          <a:p>
            <a:r>
              <a:rPr lang="en-US" altLang="en-US" dirty="0"/>
              <a:t>First fit analysis reveals that given </a:t>
            </a:r>
            <a:r>
              <a:rPr lang="en-US" altLang="en-US" i="1" dirty="0"/>
              <a:t>N</a:t>
            </a:r>
            <a:r>
              <a:rPr lang="en-US" altLang="en-US" dirty="0"/>
              <a:t> blocks allocated, 0.5 </a:t>
            </a:r>
            <a:r>
              <a:rPr lang="en-US" altLang="en-US" i="1" dirty="0"/>
              <a:t>N</a:t>
            </a:r>
            <a:r>
              <a:rPr lang="en-US" altLang="en-US" dirty="0"/>
              <a:t> blocks lost to fragmentation</a:t>
            </a:r>
          </a:p>
          <a:p>
            <a:pPr lvl="1"/>
            <a:r>
              <a:rPr lang="en-US" altLang="en-US" dirty="0"/>
              <a:t>1/3 may be unusable -&gt; </a:t>
            </a:r>
            <a:r>
              <a:rPr lang="en-US" altLang="en-US" b="1" dirty="0">
                <a:solidFill>
                  <a:srgbClr val="006699"/>
                </a:solidFill>
                <a:latin typeface="+mj-lt"/>
              </a:rPr>
              <a:t>50-percent</a:t>
            </a:r>
            <a:r>
              <a:rPr lang="en-US" altLang="en-US" b="1" dirty="0">
                <a:solidFill>
                  <a:srgbClr val="3366FF"/>
                </a:solidFill>
              </a:rPr>
              <a:t> </a:t>
            </a:r>
            <a:r>
              <a:rPr lang="en-US" altLang="en-US" b="1" dirty="0">
                <a:solidFill>
                  <a:srgbClr val="006699"/>
                </a:solidFill>
                <a:latin typeface="+mj-lt"/>
              </a:rPr>
              <a:t>rule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08491A6-3C3E-4138-B669-0D4F9036684F}"/>
              </a:ext>
            </a:extLst>
          </p:cNvPr>
          <p:cNvSpPr>
            <a:spLocks noGrp="1"/>
          </p:cNvSpPr>
          <p:nvPr>
            <p:ph type="title"/>
          </p:nvPr>
        </p:nvSpPr>
        <p:spPr>
          <a:xfrm>
            <a:off x="1981200" y="248494"/>
            <a:ext cx="8229600" cy="576263"/>
          </a:xfrm>
        </p:spPr>
        <p:txBody>
          <a:bodyPr>
            <a:normAutofit fontScale="90000"/>
          </a:bodyPr>
          <a:lstStyle/>
          <a:p>
            <a:r>
              <a:rPr lang="en-US" altLang="en-US" dirty="0"/>
              <a:t>Fragmentation (Cont.)</a:t>
            </a:r>
          </a:p>
        </p:txBody>
      </p:sp>
      <p:sp>
        <p:nvSpPr>
          <p:cNvPr id="24579" name="Content Placeholder 2">
            <a:extLst>
              <a:ext uri="{FF2B5EF4-FFF2-40B4-BE49-F238E27FC236}">
                <a16:creationId xmlns:a16="http://schemas.microsoft.com/office/drawing/2014/main" id="{73A91733-AB03-41FF-84D0-DFF0EF0FE2D4}"/>
              </a:ext>
            </a:extLst>
          </p:cNvPr>
          <p:cNvSpPr>
            <a:spLocks noGrp="1"/>
          </p:cNvSpPr>
          <p:nvPr>
            <p:ph idx="1"/>
          </p:nvPr>
        </p:nvSpPr>
        <p:spPr>
          <a:xfrm>
            <a:off x="2373086" y="1154114"/>
            <a:ext cx="7651102" cy="4530725"/>
          </a:xfrm>
        </p:spPr>
        <p:txBody>
          <a:bodyPr/>
          <a:lstStyle/>
          <a:p>
            <a:r>
              <a:rPr lang="en-US" altLang="en-US" dirty="0"/>
              <a:t>Reduce external fragmentation by </a:t>
            </a:r>
            <a:r>
              <a:rPr lang="en-US" altLang="en-US" b="1" dirty="0">
                <a:solidFill>
                  <a:srgbClr val="006699"/>
                </a:solidFill>
                <a:latin typeface="+mj-lt"/>
              </a:rPr>
              <a:t>compaction</a:t>
            </a:r>
          </a:p>
          <a:p>
            <a:pPr lvl="1"/>
            <a:r>
              <a:rPr lang="en-US" altLang="en-US" dirty="0"/>
              <a:t>Shuffle memory contents to place all free memory together in one large block</a:t>
            </a:r>
          </a:p>
          <a:p>
            <a:pPr lvl="1"/>
            <a:r>
              <a:rPr lang="en-US" altLang="en-US" dirty="0"/>
              <a:t>Compaction is possible </a:t>
            </a:r>
            <a:r>
              <a:rPr lang="en-US" altLang="en-US" i="1" dirty="0"/>
              <a:t>only</a:t>
            </a:r>
            <a:r>
              <a:rPr lang="en-US" altLang="en-US" dirty="0"/>
              <a:t> if relocation is dynamic, and is done at execution time</a:t>
            </a:r>
          </a:p>
          <a:p>
            <a:pPr lvl="1"/>
            <a:r>
              <a:rPr lang="en-US" altLang="en-US" dirty="0"/>
              <a:t>I/O problem</a:t>
            </a:r>
          </a:p>
          <a:p>
            <a:pPr lvl="2"/>
            <a:r>
              <a:rPr lang="en-US" altLang="en-US" dirty="0"/>
              <a:t>Latch job in memory while it is involved in I/O</a:t>
            </a:r>
          </a:p>
          <a:p>
            <a:pPr lvl="2"/>
            <a:r>
              <a:rPr lang="en-US" altLang="en-US" dirty="0"/>
              <a:t>Do I/O only into OS buffers</a:t>
            </a:r>
          </a:p>
          <a:p>
            <a:r>
              <a:rPr lang="en-US" altLang="en-US" dirty="0"/>
              <a:t>Now consider that backing store has same fragmentation 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14E41B2-11AC-4FD5-B37F-CBC918A28C56}"/>
              </a:ext>
            </a:extLst>
          </p:cNvPr>
          <p:cNvSpPr>
            <a:spLocks noChangeArrowheads="1"/>
          </p:cNvSpPr>
          <p:nvPr/>
        </p:nvSpPr>
        <p:spPr bwMode="auto">
          <a:xfrm>
            <a:off x="1524000" y="5387975"/>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altLang="en-US" sz="2400">
                <a:latin typeface="Arial" panose="020B0604020202020204" pitchFamily="34" charset="0"/>
              </a:rPr>
              <a:t>Figure 3-1. Three simple ways of organizing memory with an operating system and one user process. </a:t>
            </a:r>
          </a:p>
        </p:txBody>
      </p:sp>
      <p:sp>
        <p:nvSpPr>
          <p:cNvPr id="5123" name="Rectangle 3">
            <a:extLst>
              <a:ext uri="{FF2B5EF4-FFF2-40B4-BE49-F238E27FC236}">
                <a16:creationId xmlns:a16="http://schemas.microsoft.com/office/drawing/2014/main" id="{DE7EC569-ACBE-49E3-B531-B00073BD4BEA}"/>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3600">
                <a:solidFill>
                  <a:srgbClr val="FF0000"/>
                </a:solidFill>
                <a:latin typeface="Arial" panose="020B0604020202020204" pitchFamily="34" charset="0"/>
              </a:rPr>
              <a:t>No Memory Abstraction</a:t>
            </a:r>
          </a:p>
        </p:txBody>
      </p:sp>
      <p:sp>
        <p:nvSpPr>
          <p:cNvPr id="5124" name="Rectangle 4">
            <a:extLst>
              <a:ext uri="{FF2B5EF4-FFF2-40B4-BE49-F238E27FC236}">
                <a16:creationId xmlns:a16="http://schemas.microsoft.com/office/drawing/2014/main" id="{807198D1-FE5F-4EA0-9C8E-5BE365D8C160}"/>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5125" name="Picture 6" descr="D:\b\b4\IBM\03-01.jpg">
            <a:extLst>
              <a:ext uri="{FF2B5EF4-FFF2-40B4-BE49-F238E27FC236}">
                <a16:creationId xmlns:a16="http://schemas.microsoft.com/office/drawing/2014/main" id="{CEA5387A-653D-40C9-8BDC-3E42D9A64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4" y="1716089"/>
            <a:ext cx="722947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E725BB56-A638-4160-B622-2B266E8E7972}"/>
              </a:ext>
            </a:extLst>
          </p:cNvPr>
          <p:cNvSpPr>
            <a:spLocks noGrp="1" noChangeArrowheads="1"/>
          </p:cNvSpPr>
          <p:nvPr>
            <p:ph type="title"/>
          </p:nvPr>
        </p:nvSpPr>
        <p:spPr>
          <a:xfrm>
            <a:off x="1981200" y="236380"/>
            <a:ext cx="8229600" cy="576263"/>
          </a:xfrm>
        </p:spPr>
        <p:txBody>
          <a:bodyPr>
            <a:normAutofit fontScale="90000"/>
          </a:bodyPr>
          <a:lstStyle/>
          <a:p>
            <a:pPr eaLnBrk="1" hangingPunct="1"/>
            <a:r>
              <a:rPr lang="en-US" altLang="en-US" dirty="0"/>
              <a:t>Paging</a:t>
            </a:r>
          </a:p>
        </p:txBody>
      </p:sp>
      <p:sp>
        <p:nvSpPr>
          <p:cNvPr id="25603" name="Rectangle 1027">
            <a:extLst>
              <a:ext uri="{FF2B5EF4-FFF2-40B4-BE49-F238E27FC236}">
                <a16:creationId xmlns:a16="http://schemas.microsoft.com/office/drawing/2014/main" id="{441B5E44-FE32-44C1-BCFC-248B4940F17D}"/>
              </a:ext>
            </a:extLst>
          </p:cNvPr>
          <p:cNvSpPr>
            <a:spLocks noGrp="1" noChangeArrowheads="1"/>
          </p:cNvSpPr>
          <p:nvPr>
            <p:ph type="body" idx="1"/>
          </p:nvPr>
        </p:nvSpPr>
        <p:spPr>
          <a:xfrm>
            <a:off x="2345094" y="1128714"/>
            <a:ext cx="7484706" cy="4764087"/>
          </a:xfrm>
        </p:spPr>
        <p:txBody>
          <a:bodyPr>
            <a:normAutofit fontScale="77500" lnSpcReduction="20000"/>
          </a:bodyPr>
          <a:lstStyle/>
          <a:p>
            <a:r>
              <a:rPr lang="en-US" altLang="en-US" dirty="0"/>
              <a:t>Physical  address space of a process can be noncontiguous; process is allocated physical memory whenever the latter is available</a:t>
            </a:r>
          </a:p>
          <a:p>
            <a:pPr lvl="1"/>
            <a:r>
              <a:rPr lang="en-US" altLang="en-US" dirty="0"/>
              <a:t>Avoids external fragmentation</a:t>
            </a:r>
          </a:p>
          <a:p>
            <a:pPr lvl="1"/>
            <a:r>
              <a:rPr lang="en-US" altLang="en-US" dirty="0"/>
              <a:t>Avoids problem of varying sized memory chunks</a:t>
            </a:r>
            <a:endParaRPr lang="en-US" altLang="en-US" sz="800" dirty="0"/>
          </a:p>
          <a:p>
            <a:r>
              <a:rPr lang="en-US" altLang="en-US" dirty="0"/>
              <a:t>Divide physical memory into fixed-sized blocks called </a:t>
            </a:r>
            <a:r>
              <a:rPr lang="en-US" altLang="en-US" b="1" dirty="0">
                <a:solidFill>
                  <a:srgbClr val="006699"/>
                </a:solidFill>
                <a:latin typeface="+mj-lt"/>
              </a:rPr>
              <a:t>frames</a:t>
            </a:r>
          </a:p>
          <a:p>
            <a:pPr lvl="1"/>
            <a:r>
              <a:rPr lang="en-US" altLang="en-US" dirty="0">
                <a:solidFill>
                  <a:srgbClr val="000000"/>
                </a:solidFill>
              </a:rPr>
              <a:t>Size </a:t>
            </a:r>
            <a:r>
              <a:rPr lang="en-US" altLang="en-US" dirty="0"/>
              <a:t>is power of 2, between 512 bytes and 16 Mbytes</a:t>
            </a:r>
            <a:endParaRPr lang="en-US" altLang="en-US" sz="800" dirty="0"/>
          </a:p>
          <a:p>
            <a:r>
              <a:rPr lang="en-US" altLang="en-US" dirty="0"/>
              <a:t>Divide logical memory into blocks of same size called </a:t>
            </a:r>
            <a:r>
              <a:rPr lang="en-US" altLang="en-US" b="1" dirty="0">
                <a:solidFill>
                  <a:srgbClr val="006699"/>
                </a:solidFill>
                <a:latin typeface="+mj-lt"/>
              </a:rPr>
              <a:t>pages</a:t>
            </a:r>
          </a:p>
          <a:p>
            <a:r>
              <a:rPr lang="en-US" altLang="en-US" dirty="0"/>
              <a:t>Keep track of all free frames</a:t>
            </a:r>
            <a:endParaRPr lang="en-US" altLang="en-US" sz="800" dirty="0"/>
          </a:p>
          <a:p>
            <a:r>
              <a:rPr lang="en-US" altLang="en-US" dirty="0"/>
              <a:t>To run a program of size </a:t>
            </a:r>
            <a:r>
              <a:rPr lang="en-US" altLang="en-US" b="1" i="1" dirty="0"/>
              <a:t>N</a:t>
            </a:r>
            <a:r>
              <a:rPr lang="en-US" altLang="en-US" i="1" dirty="0"/>
              <a:t> </a:t>
            </a:r>
            <a:r>
              <a:rPr lang="en-US" altLang="en-US" dirty="0"/>
              <a:t>pages, need to find </a:t>
            </a:r>
            <a:r>
              <a:rPr lang="en-US" altLang="en-US" b="1" i="1" dirty="0"/>
              <a:t>N</a:t>
            </a:r>
            <a:r>
              <a:rPr lang="en-US" altLang="en-US" dirty="0"/>
              <a:t> free frames and load program</a:t>
            </a:r>
            <a:endParaRPr lang="en-US" altLang="en-US" sz="800" dirty="0"/>
          </a:p>
          <a:p>
            <a:r>
              <a:rPr lang="en-US" altLang="en-US" dirty="0"/>
              <a:t>Set up a </a:t>
            </a: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table</a:t>
            </a:r>
            <a:r>
              <a:rPr lang="en-US" altLang="en-US" dirty="0"/>
              <a:t> to translate logical to physical addresses</a:t>
            </a:r>
            <a:endParaRPr lang="en-US" altLang="en-US" sz="800" dirty="0"/>
          </a:p>
          <a:p>
            <a:r>
              <a:rPr lang="en-US" altLang="en-US" dirty="0"/>
              <a:t>Backing store likewise split into pages</a:t>
            </a:r>
          </a:p>
          <a:p>
            <a:r>
              <a:rPr lang="en-US" altLang="en-US" dirty="0"/>
              <a:t>Still have Internal fragmentation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98153A1-FF40-4BB7-A0C5-ECE8397D386E}"/>
              </a:ext>
            </a:extLst>
          </p:cNvPr>
          <p:cNvSpPr>
            <a:spLocks noChangeArrowheads="1"/>
          </p:cNvSpPr>
          <p:nvPr/>
        </p:nvSpPr>
        <p:spPr bwMode="auto">
          <a:xfrm>
            <a:off x="1524000" y="5141913"/>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altLang="en-US" sz="2400">
                <a:latin typeface="Arial" panose="020B0604020202020204" pitchFamily="34" charset="0"/>
              </a:rPr>
              <a:t>Figure 3-8. The position and function of the MMU – shown as being a part of the CPU chip (it  commonly is nowadays). Logically it could be a separate chip, was in years gone by.</a:t>
            </a:r>
          </a:p>
        </p:txBody>
      </p:sp>
      <p:sp>
        <p:nvSpPr>
          <p:cNvPr id="12292" name="Rectangle 4">
            <a:extLst>
              <a:ext uri="{FF2B5EF4-FFF2-40B4-BE49-F238E27FC236}">
                <a16:creationId xmlns:a16="http://schemas.microsoft.com/office/drawing/2014/main" id="{794560E3-44B6-4B31-AF3C-6EABDEFB92C8}"/>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12293" name="Picture 6" descr="D:\b\b4\IBM\03-08.jpg">
            <a:extLst>
              <a:ext uri="{FF2B5EF4-FFF2-40B4-BE49-F238E27FC236}">
                <a16:creationId xmlns:a16="http://schemas.microsoft.com/office/drawing/2014/main" id="{8A236848-D6DD-44BE-AFAC-F3380FABF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3" y="1012825"/>
            <a:ext cx="623570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576DB622-C30C-459E-B80D-9EEFF320C26D}"/>
              </a:ext>
            </a:extLst>
          </p:cNvPr>
          <p:cNvSpPr>
            <a:spLocks noGrp="1" noChangeArrowheads="1"/>
          </p:cNvSpPr>
          <p:nvPr>
            <p:ph type="title"/>
          </p:nvPr>
        </p:nvSpPr>
        <p:spPr>
          <a:xfrm>
            <a:off x="2370138" y="236380"/>
            <a:ext cx="7840662" cy="576263"/>
          </a:xfrm>
        </p:spPr>
        <p:txBody>
          <a:bodyPr>
            <a:normAutofit fontScale="90000"/>
          </a:bodyPr>
          <a:lstStyle/>
          <a:p>
            <a:pPr eaLnBrk="1" hangingPunct="1"/>
            <a:r>
              <a:rPr lang="en-US" altLang="en-US" dirty="0"/>
              <a:t>Address Translation Scheme</a:t>
            </a:r>
          </a:p>
        </p:txBody>
      </p:sp>
      <p:sp>
        <p:nvSpPr>
          <p:cNvPr id="33795" name="Rectangle 1027">
            <a:extLst>
              <a:ext uri="{FF2B5EF4-FFF2-40B4-BE49-F238E27FC236}">
                <a16:creationId xmlns:a16="http://schemas.microsoft.com/office/drawing/2014/main" id="{42BA3A11-5083-4DE6-80B0-272DB2FBA097}"/>
              </a:ext>
            </a:extLst>
          </p:cNvPr>
          <p:cNvSpPr>
            <a:spLocks noGrp="1" noChangeArrowheads="1"/>
          </p:cNvSpPr>
          <p:nvPr>
            <p:ph type="body" idx="1"/>
          </p:nvPr>
        </p:nvSpPr>
        <p:spPr>
          <a:xfrm>
            <a:off x="2365376" y="1125538"/>
            <a:ext cx="7299325" cy="4483100"/>
          </a:xfrm>
        </p:spPr>
        <p:txBody>
          <a:bodyPr>
            <a:normAutofit lnSpcReduction="10000"/>
          </a:bodyPr>
          <a:lstStyle/>
          <a:p>
            <a:pPr>
              <a:defRPr/>
            </a:pPr>
            <a:r>
              <a:rPr lang="en-US" altLang="en-US" dirty="0"/>
              <a:t>Address generated by CPU is divided into:</a:t>
            </a:r>
          </a:p>
          <a:p>
            <a:pPr lvl="1">
              <a:defRPr/>
            </a:pP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number</a:t>
            </a:r>
            <a:r>
              <a:rPr lang="en-US" altLang="en-US" b="1" dirty="0">
                <a:solidFill>
                  <a:srgbClr val="3366FF"/>
                </a:solidFill>
              </a:rPr>
              <a:t> </a:t>
            </a:r>
            <a:r>
              <a:rPr lang="en-US" altLang="en-US" dirty="0"/>
              <a:t>(</a:t>
            </a:r>
            <a:r>
              <a:rPr lang="en-US" altLang="en-US" b="1" i="1" dirty="0">
                <a:solidFill>
                  <a:srgbClr val="006699"/>
                </a:solidFill>
                <a:latin typeface="+mj-lt"/>
              </a:rPr>
              <a:t>p</a:t>
            </a:r>
            <a:r>
              <a:rPr lang="en-US" altLang="en-US" dirty="0"/>
              <a:t>)</a:t>
            </a:r>
            <a:r>
              <a:rPr lang="en-US" altLang="en-US" dirty="0">
                <a:solidFill>
                  <a:srgbClr val="3366FF"/>
                </a:solidFill>
              </a:rPr>
              <a:t> </a:t>
            </a:r>
            <a:r>
              <a:rPr lang="en-US" altLang="en-US" dirty="0"/>
              <a:t>– used as an index into a </a:t>
            </a: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table</a:t>
            </a:r>
            <a:r>
              <a:rPr lang="en-US" altLang="en-US" b="1" dirty="0">
                <a:solidFill>
                  <a:srgbClr val="3366FF"/>
                </a:solidFill>
              </a:rPr>
              <a:t> </a:t>
            </a:r>
            <a:r>
              <a:rPr lang="en-US" altLang="en-US" dirty="0"/>
              <a:t>which contains base address of each page in physical memory</a:t>
            </a:r>
          </a:p>
          <a:p>
            <a:pPr lvl="1">
              <a:defRPr/>
            </a:pP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offset</a:t>
            </a:r>
            <a:r>
              <a:rPr lang="en-US" altLang="en-US" b="1" dirty="0">
                <a:solidFill>
                  <a:srgbClr val="3366FF"/>
                </a:solidFill>
              </a:rPr>
              <a:t> </a:t>
            </a:r>
            <a:r>
              <a:rPr lang="en-US" altLang="en-US" dirty="0"/>
              <a:t>(</a:t>
            </a:r>
            <a:r>
              <a:rPr lang="en-US" altLang="en-US" b="1" i="1" dirty="0">
                <a:solidFill>
                  <a:srgbClr val="006699"/>
                </a:solidFill>
                <a:latin typeface="+mj-lt"/>
              </a:rPr>
              <a:t>d</a:t>
            </a:r>
            <a:r>
              <a:rPr lang="en-US" altLang="en-US" dirty="0"/>
              <a:t>)</a:t>
            </a:r>
            <a:r>
              <a:rPr lang="en-US" altLang="en-US" dirty="0">
                <a:solidFill>
                  <a:srgbClr val="3366FF"/>
                </a:solidFill>
              </a:rPr>
              <a:t> </a:t>
            </a:r>
            <a:r>
              <a:rPr lang="en-US" altLang="en-US" dirty="0"/>
              <a:t>– combined with base address to define the physical memory address that is sent to the memory unit</a:t>
            </a:r>
          </a:p>
          <a:p>
            <a:pPr lvl="1">
              <a:defRPr/>
            </a:pPr>
            <a:endParaRPr lang="en-US" altLang="en-US" dirty="0"/>
          </a:p>
          <a:p>
            <a:pPr lvl="1">
              <a:defRPr/>
            </a:pPr>
            <a:endParaRPr lang="en-US" altLang="en-US" dirty="0"/>
          </a:p>
          <a:p>
            <a:pPr marL="457200" lvl="1" indent="0">
              <a:buNone/>
              <a:defRPr/>
            </a:pPr>
            <a:endParaRPr lang="en-US" altLang="en-US" dirty="0"/>
          </a:p>
          <a:p>
            <a:pPr lvl="1">
              <a:defRPr/>
            </a:pPr>
            <a:endParaRPr lang="en-US" altLang="en-US" dirty="0"/>
          </a:p>
          <a:p>
            <a:pPr lvl="1">
              <a:defRPr/>
            </a:pPr>
            <a:r>
              <a:rPr lang="en-US" altLang="en-US" dirty="0"/>
              <a:t>For given logical address space 2</a:t>
            </a:r>
            <a:r>
              <a:rPr lang="en-US" altLang="en-US" i="1" baseline="30000" dirty="0"/>
              <a:t>m </a:t>
            </a:r>
            <a:r>
              <a:rPr lang="en-US" altLang="en-US" dirty="0"/>
              <a:t>and page size</a:t>
            </a:r>
            <a:r>
              <a:rPr lang="en-US" altLang="en-US" baseline="30000" dirty="0"/>
              <a:t> </a:t>
            </a:r>
            <a:r>
              <a:rPr lang="en-US" altLang="en-US" i="1" dirty="0"/>
              <a:t>2</a:t>
            </a:r>
            <a:r>
              <a:rPr lang="en-US" altLang="en-US" baseline="30000" dirty="0"/>
              <a:t>n</a:t>
            </a:r>
          </a:p>
        </p:txBody>
      </p:sp>
      <p:pic>
        <p:nvPicPr>
          <p:cNvPr id="26628" name="Picture 3">
            <a:extLst>
              <a:ext uri="{FF2B5EF4-FFF2-40B4-BE49-F238E27FC236}">
                <a16:creationId xmlns:a16="http://schemas.microsoft.com/office/drawing/2014/main" id="{69904815-E7B7-455B-B35E-A1E6ACF08A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367088"/>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EF58487-042D-466C-B9C3-00E5052CDEC4}"/>
              </a:ext>
            </a:extLst>
          </p:cNvPr>
          <p:cNvSpPr>
            <a:spLocks noGrp="1" noChangeArrowheads="1"/>
          </p:cNvSpPr>
          <p:nvPr>
            <p:ph type="title"/>
          </p:nvPr>
        </p:nvSpPr>
        <p:spPr>
          <a:xfrm>
            <a:off x="2273300" y="223292"/>
            <a:ext cx="7937500" cy="576263"/>
          </a:xfrm>
        </p:spPr>
        <p:txBody>
          <a:bodyPr>
            <a:normAutofit fontScale="90000"/>
          </a:bodyPr>
          <a:lstStyle/>
          <a:p>
            <a:pPr eaLnBrk="1" hangingPunct="1"/>
            <a:r>
              <a:rPr lang="en-US" altLang="en-US" dirty="0"/>
              <a:t>Paging Hardware</a:t>
            </a:r>
          </a:p>
        </p:txBody>
      </p:sp>
      <p:pic>
        <p:nvPicPr>
          <p:cNvPr id="27651" name="Picture 7" descr="C:\Users\as668\Desktop\9_08.jpg">
            <a:extLst>
              <a:ext uri="{FF2B5EF4-FFF2-40B4-BE49-F238E27FC236}">
                <a16:creationId xmlns:a16="http://schemas.microsoft.com/office/drawing/2014/main" id="{D7F6073E-F3FF-45ED-A7D7-18DC33404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6" y="1666876"/>
            <a:ext cx="6589713"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449B79E3-F191-44B4-954F-BE958071C149}"/>
              </a:ext>
            </a:extLst>
          </p:cNvPr>
          <p:cNvSpPr>
            <a:spLocks noGrp="1" noChangeArrowheads="1"/>
          </p:cNvSpPr>
          <p:nvPr>
            <p:ph type="title"/>
          </p:nvPr>
        </p:nvSpPr>
        <p:spPr>
          <a:xfrm>
            <a:off x="2460819" y="167340"/>
            <a:ext cx="8229600" cy="644525"/>
          </a:xfrm>
        </p:spPr>
        <p:txBody>
          <a:bodyPr/>
          <a:lstStyle/>
          <a:p>
            <a:pPr eaLnBrk="1" hangingPunct="1"/>
            <a:r>
              <a:rPr lang="en-US" altLang="en-US" sz="2600" dirty="0"/>
              <a:t>Paging Model of Logical and  Physical Memory</a:t>
            </a:r>
          </a:p>
        </p:txBody>
      </p:sp>
      <p:pic>
        <p:nvPicPr>
          <p:cNvPr id="28675" name="Picture 1030">
            <a:extLst>
              <a:ext uri="{FF2B5EF4-FFF2-40B4-BE49-F238E27FC236}">
                <a16:creationId xmlns:a16="http://schemas.microsoft.com/office/drawing/2014/main" id="{A17EFDC3-16BC-41C6-9509-A54864929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13" y="1203326"/>
            <a:ext cx="493871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627C9DD-1BF9-4605-A223-3B7680AC886E}"/>
              </a:ext>
            </a:extLst>
          </p:cNvPr>
          <p:cNvSpPr>
            <a:spLocks noGrp="1"/>
          </p:cNvSpPr>
          <p:nvPr>
            <p:ph type="title"/>
          </p:nvPr>
        </p:nvSpPr>
        <p:spPr>
          <a:xfrm>
            <a:off x="2012950" y="232623"/>
            <a:ext cx="8229600" cy="576263"/>
          </a:xfrm>
        </p:spPr>
        <p:txBody>
          <a:bodyPr>
            <a:normAutofit fontScale="90000"/>
          </a:bodyPr>
          <a:lstStyle/>
          <a:p>
            <a:r>
              <a:rPr lang="en-US" altLang="en-US" dirty="0"/>
              <a:t>Paging Example </a:t>
            </a:r>
          </a:p>
        </p:txBody>
      </p:sp>
      <p:sp>
        <p:nvSpPr>
          <p:cNvPr id="29699" name="Content Placeholder 2">
            <a:extLst>
              <a:ext uri="{FF2B5EF4-FFF2-40B4-BE49-F238E27FC236}">
                <a16:creationId xmlns:a16="http://schemas.microsoft.com/office/drawing/2014/main" id="{D53A6D79-A0D1-42C5-8E0A-4AF4B4E95529}"/>
              </a:ext>
            </a:extLst>
          </p:cNvPr>
          <p:cNvSpPr>
            <a:spLocks noGrp="1"/>
          </p:cNvSpPr>
          <p:nvPr>
            <p:ph idx="1"/>
          </p:nvPr>
        </p:nvSpPr>
        <p:spPr>
          <a:xfrm>
            <a:off x="2354425" y="1138239"/>
            <a:ext cx="7604449" cy="4821237"/>
          </a:xfrm>
        </p:spPr>
        <p:txBody>
          <a:bodyPr/>
          <a:lstStyle/>
          <a:p>
            <a:r>
              <a:rPr lang="en-US" altLang="en-US" dirty="0"/>
              <a:t>Logical address:  n = 2 and  m = 4. Using a page size of 4 bytes and a physical memory of 32 bytes (8 pages)</a:t>
            </a:r>
          </a:p>
        </p:txBody>
      </p:sp>
      <p:pic>
        <p:nvPicPr>
          <p:cNvPr id="29700" name="Picture 6">
            <a:extLst>
              <a:ext uri="{FF2B5EF4-FFF2-40B4-BE49-F238E27FC236}">
                <a16:creationId xmlns:a16="http://schemas.microsoft.com/office/drawing/2014/main" id="{5AE8FE82-D7E1-4A71-B46E-996A46A93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900" y="2014539"/>
            <a:ext cx="3384550"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1C42DCF-3AEE-42B0-9D55-FB1937751EBF}"/>
              </a:ext>
            </a:extLst>
          </p:cNvPr>
          <p:cNvSpPr>
            <a:spLocks noGrp="1"/>
          </p:cNvSpPr>
          <p:nvPr>
            <p:ph type="title"/>
          </p:nvPr>
        </p:nvSpPr>
        <p:spPr>
          <a:xfrm>
            <a:off x="2490594" y="175468"/>
            <a:ext cx="7491607" cy="636588"/>
          </a:xfrm>
        </p:spPr>
        <p:txBody>
          <a:bodyPr/>
          <a:lstStyle/>
          <a:p>
            <a:r>
              <a:rPr lang="en-US" altLang="en-US" sz="2600" dirty="0"/>
              <a:t>Paging -- Calculating internal fragmentation</a:t>
            </a:r>
          </a:p>
        </p:txBody>
      </p:sp>
      <p:sp>
        <p:nvSpPr>
          <p:cNvPr id="30723" name="Content Placeholder 2">
            <a:extLst>
              <a:ext uri="{FF2B5EF4-FFF2-40B4-BE49-F238E27FC236}">
                <a16:creationId xmlns:a16="http://schemas.microsoft.com/office/drawing/2014/main" id="{1E5EBE8C-22E3-4150-941E-4711C5E7D5AD}"/>
              </a:ext>
            </a:extLst>
          </p:cNvPr>
          <p:cNvSpPr>
            <a:spLocks noGrp="1"/>
          </p:cNvSpPr>
          <p:nvPr>
            <p:ph idx="1"/>
          </p:nvPr>
        </p:nvSpPr>
        <p:spPr>
          <a:xfrm>
            <a:off x="2350197" y="1112044"/>
            <a:ext cx="7491607" cy="4633912"/>
          </a:xfrm>
        </p:spPr>
        <p:txBody>
          <a:bodyPr>
            <a:normAutofit fontScale="92500" lnSpcReduction="10000"/>
          </a:bodyPr>
          <a:lstStyle/>
          <a:p>
            <a:r>
              <a:rPr lang="en-US" altLang="en-US" dirty="0"/>
              <a:t>Page size = 2,048 bytes</a:t>
            </a:r>
          </a:p>
          <a:p>
            <a:r>
              <a:rPr lang="en-US" altLang="en-US" dirty="0"/>
              <a:t>Process size = 72,766 bytes</a:t>
            </a:r>
          </a:p>
          <a:p>
            <a:r>
              <a:rPr lang="en-US" altLang="en-US" dirty="0"/>
              <a:t>35 pages + 1,086 bytes</a:t>
            </a:r>
          </a:p>
          <a:p>
            <a:r>
              <a:rPr lang="en-US" altLang="en-US" dirty="0"/>
              <a:t>Internal fragmentation of 2,048 - 1,086 = 962 bytes</a:t>
            </a:r>
          </a:p>
          <a:p>
            <a:r>
              <a:rPr lang="en-US" altLang="en-US" dirty="0"/>
              <a:t>Worst case fragmentation = 1 frame – 1 byte</a:t>
            </a:r>
          </a:p>
          <a:p>
            <a:r>
              <a:rPr lang="en-US" altLang="en-US" dirty="0"/>
              <a:t>On average fragmentation = 1 / 2 frame size</a:t>
            </a:r>
          </a:p>
          <a:p>
            <a:r>
              <a:rPr lang="en-US" altLang="en-US" dirty="0"/>
              <a:t>So small frame sizes desirable?</a:t>
            </a:r>
          </a:p>
          <a:p>
            <a:r>
              <a:rPr lang="en-US" altLang="en-US" dirty="0"/>
              <a:t>But each page table entry takes memory to track</a:t>
            </a:r>
          </a:p>
          <a:p>
            <a:r>
              <a:rPr lang="en-US" altLang="en-US" dirty="0"/>
              <a:t>Page sizes growing over time</a:t>
            </a:r>
          </a:p>
          <a:p>
            <a:pPr lvl="1"/>
            <a:r>
              <a:rPr lang="en-US" altLang="en-US" dirty="0"/>
              <a:t>Solaris supports two page sizes – 8 KB and 4 MB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11DB5D7-2090-4EB1-A4E3-DD891DD5BBF3}"/>
              </a:ext>
            </a:extLst>
          </p:cNvPr>
          <p:cNvSpPr>
            <a:spLocks noGrp="1" noChangeArrowheads="1"/>
          </p:cNvSpPr>
          <p:nvPr>
            <p:ph type="title"/>
          </p:nvPr>
        </p:nvSpPr>
        <p:spPr>
          <a:xfrm>
            <a:off x="1981200" y="236380"/>
            <a:ext cx="8229600" cy="576263"/>
          </a:xfrm>
        </p:spPr>
        <p:txBody>
          <a:bodyPr>
            <a:normAutofit fontScale="90000"/>
          </a:bodyPr>
          <a:lstStyle/>
          <a:p>
            <a:pPr eaLnBrk="1" hangingPunct="1"/>
            <a:r>
              <a:rPr lang="en-US" altLang="en-US" dirty="0"/>
              <a:t>Free Frames</a:t>
            </a:r>
          </a:p>
        </p:txBody>
      </p:sp>
      <p:sp>
        <p:nvSpPr>
          <p:cNvPr id="31747" name="Text Box 4">
            <a:extLst>
              <a:ext uri="{FF2B5EF4-FFF2-40B4-BE49-F238E27FC236}">
                <a16:creationId xmlns:a16="http://schemas.microsoft.com/office/drawing/2014/main" id="{2B35E02C-51CA-48A4-B94E-7860BD0EEC7C}"/>
              </a:ext>
            </a:extLst>
          </p:cNvPr>
          <p:cNvSpPr txBox="1">
            <a:spLocks noChangeArrowheads="1"/>
          </p:cNvSpPr>
          <p:nvPr/>
        </p:nvSpPr>
        <p:spPr bwMode="auto">
          <a:xfrm>
            <a:off x="3824289" y="5721350"/>
            <a:ext cx="190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Before allocation</a:t>
            </a:r>
          </a:p>
        </p:txBody>
      </p:sp>
      <p:sp>
        <p:nvSpPr>
          <p:cNvPr id="31748" name="Text Box 5">
            <a:extLst>
              <a:ext uri="{FF2B5EF4-FFF2-40B4-BE49-F238E27FC236}">
                <a16:creationId xmlns:a16="http://schemas.microsoft.com/office/drawing/2014/main" id="{6981FAE5-4311-453C-B15C-45797AB0C7A9}"/>
              </a:ext>
            </a:extLst>
          </p:cNvPr>
          <p:cNvSpPr txBox="1">
            <a:spLocks noChangeArrowheads="1"/>
          </p:cNvSpPr>
          <p:nvPr/>
        </p:nvSpPr>
        <p:spPr bwMode="auto">
          <a:xfrm>
            <a:off x="6867526" y="5734050"/>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After allocation</a:t>
            </a:r>
          </a:p>
        </p:txBody>
      </p:sp>
      <p:pic>
        <p:nvPicPr>
          <p:cNvPr id="31749" name="Picture 7">
            <a:extLst>
              <a:ext uri="{FF2B5EF4-FFF2-40B4-BE49-F238E27FC236}">
                <a16:creationId xmlns:a16="http://schemas.microsoft.com/office/drawing/2014/main" id="{9684D19C-89A5-46D5-A831-8E02C3B93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26" y="1244600"/>
            <a:ext cx="5903913"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0F89E33-0E54-4551-A82B-37622A289F14}"/>
              </a:ext>
            </a:extLst>
          </p:cNvPr>
          <p:cNvSpPr>
            <a:spLocks noGrp="1" noChangeArrowheads="1"/>
          </p:cNvSpPr>
          <p:nvPr>
            <p:ph type="title"/>
          </p:nvPr>
        </p:nvSpPr>
        <p:spPr>
          <a:xfrm>
            <a:off x="2170113" y="235762"/>
            <a:ext cx="8229600" cy="576262"/>
          </a:xfrm>
        </p:spPr>
        <p:txBody>
          <a:bodyPr>
            <a:normAutofit fontScale="90000"/>
          </a:bodyPr>
          <a:lstStyle/>
          <a:p>
            <a:pPr eaLnBrk="1" hangingPunct="1"/>
            <a:r>
              <a:rPr lang="en-US" altLang="en-US" dirty="0"/>
              <a:t>Implementation of Page Table</a:t>
            </a:r>
          </a:p>
        </p:txBody>
      </p:sp>
      <p:sp>
        <p:nvSpPr>
          <p:cNvPr id="32771" name="Rectangle 3">
            <a:extLst>
              <a:ext uri="{FF2B5EF4-FFF2-40B4-BE49-F238E27FC236}">
                <a16:creationId xmlns:a16="http://schemas.microsoft.com/office/drawing/2014/main" id="{FB578CE8-E6A7-4D4B-8099-B7E1B8DD66E8}"/>
              </a:ext>
            </a:extLst>
          </p:cNvPr>
          <p:cNvSpPr>
            <a:spLocks noGrp="1" noChangeArrowheads="1"/>
          </p:cNvSpPr>
          <p:nvPr>
            <p:ph type="body" idx="1"/>
          </p:nvPr>
        </p:nvSpPr>
        <p:spPr>
          <a:xfrm>
            <a:off x="2326434" y="1146175"/>
            <a:ext cx="7725746" cy="4686300"/>
          </a:xfrm>
        </p:spPr>
        <p:txBody>
          <a:bodyPr>
            <a:normAutofit lnSpcReduction="10000"/>
          </a:bodyPr>
          <a:lstStyle/>
          <a:p>
            <a:r>
              <a:rPr lang="en-US" altLang="en-US" dirty="0"/>
              <a:t>Page table is kept in main memory</a:t>
            </a:r>
          </a:p>
          <a:p>
            <a:pPr lvl="1"/>
            <a:r>
              <a:rPr lang="en-US" altLang="en-US" b="1" dirty="0">
                <a:solidFill>
                  <a:srgbClr val="006699"/>
                </a:solidFill>
                <a:latin typeface="+mj-lt"/>
              </a:rPr>
              <a:t>Page-table</a:t>
            </a:r>
            <a:r>
              <a:rPr lang="en-US" altLang="en-US" b="1" dirty="0">
                <a:solidFill>
                  <a:srgbClr val="3366FF"/>
                </a:solidFill>
              </a:rPr>
              <a:t> </a:t>
            </a:r>
            <a:r>
              <a:rPr lang="en-US" altLang="en-US" b="1" dirty="0">
                <a:solidFill>
                  <a:srgbClr val="006699"/>
                </a:solidFill>
                <a:latin typeface="+mj-lt"/>
              </a:rPr>
              <a:t>base</a:t>
            </a:r>
            <a:r>
              <a:rPr lang="en-US" altLang="en-US" b="1" dirty="0">
                <a:solidFill>
                  <a:srgbClr val="3366FF"/>
                </a:solidFill>
              </a:rPr>
              <a:t> </a:t>
            </a:r>
            <a:r>
              <a:rPr lang="en-US" altLang="en-US" b="1" dirty="0">
                <a:solidFill>
                  <a:srgbClr val="006699"/>
                </a:solidFill>
                <a:latin typeface="+mj-lt"/>
              </a:rPr>
              <a:t>register</a:t>
            </a:r>
            <a:r>
              <a:rPr lang="en-US" altLang="en-US" b="1" dirty="0">
                <a:solidFill>
                  <a:srgbClr val="3366FF"/>
                </a:solidFill>
              </a:rPr>
              <a:t> </a:t>
            </a:r>
            <a:r>
              <a:rPr lang="en-US" altLang="en-US" dirty="0"/>
              <a:t>(</a:t>
            </a:r>
            <a:r>
              <a:rPr lang="en-US" altLang="en-US" b="1" dirty="0">
                <a:solidFill>
                  <a:srgbClr val="006699"/>
                </a:solidFill>
                <a:latin typeface="+mj-lt"/>
              </a:rPr>
              <a:t>PTBR</a:t>
            </a:r>
            <a:r>
              <a:rPr lang="en-US" altLang="en-US" dirty="0"/>
              <a:t>)</a:t>
            </a:r>
            <a:r>
              <a:rPr lang="en-US" altLang="en-US" dirty="0">
                <a:solidFill>
                  <a:srgbClr val="3366FF"/>
                </a:solidFill>
              </a:rPr>
              <a:t> </a:t>
            </a:r>
            <a:r>
              <a:rPr lang="en-US" altLang="en-US" dirty="0"/>
              <a:t>points to the page table</a:t>
            </a:r>
          </a:p>
          <a:p>
            <a:pPr lvl="1"/>
            <a:r>
              <a:rPr lang="en-US" altLang="en-US" b="1" dirty="0">
                <a:solidFill>
                  <a:srgbClr val="006699"/>
                </a:solidFill>
                <a:latin typeface="+mj-lt"/>
              </a:rPr>
              <a:t>Page-table</a:t>
            </a:r>
            <a:r>
              <a:rPr lang="en-US" altLang="en-US" b="1" dirty="0">
                <a:solidFill>
                  <a:srgbClr val="3366FF"/>
                </a:solidFill>
              </a:rPr>
              <a:t> </a:t>
            </a:r>
            <a:r>
              <a:rPr lang="en-US" altLang="en-US" b="1" dirty="0">
                <a:solidFill>
                  <a:srgbClr val="006699"/>
                </a:solidFill>
                <a:latin typeface="+mj-lt"/>
              </a:rPr>
              <a:t>length</a:t>
            </a:r>
            <a:r>
              <a:rPr lang="en-US" altLang="en-US" b="1" dirty="0">
                <a:solidFill>
                  <a:srgbClr val="3366FF"/>
                </a:solidFill>
              </a:rPr>
              <a:t> </a:t>
            </a:r>
            <a:r>
              <a:rPr lang="en-US" altLang="en-US" b="1" dirty="0">
                <a:solidFill>
                  <a:srgbClr val="006699"/>
                </a:solidFill>
                <a:latin typeface="+mj-lt"/>
              </a:rPr>
              <a:t>register</a:t>
            </a:r>
            <a:r>
              <a:rPr lang="en-US" altLang="en-US" b="1" dirty="0">
                <a:solidFill>
                  <a:srgbClr val="3366FF"/>
                </a:solidFill>
              </a:rPr>
              <a:t> </a:t>
            </a:r>
            <a:r>
              <a:rPr lang="en-US" altLang="en-US" dirty="0"/>
              <a:t>(</a:t>
            </a:r>
            <a:r>
              <a:rPr lang="en-US" altLang="en-US" b="1" dirty="0">
                <a:solidFill>
                  <a:srgbClr val="006699"/>
                </a:solidFill>
                <a:latin typeface="+mj-lt"/>
              </a:rPr>
              <a:t>PTLR</a:t>
            </a:r>
            <a:r>
              <a:rPr lang="en-US" altLang="en-US" dirty="0"/>
              <a:t>)</a:t>
            </a:r>
            <a:r>
              <a:rPr lang="en-US" altLang="en-US" dirty="0">
                <a:solidFill>
                  <a:srgbClr val="3366FF"/>
                </a:solidFill>
              </a:rPr>
              <a:t> </a:t>
            </a:r>
            <a:r>
              <a:rPr lang="en-US" altLang="en-US" dirty="0"/>
              <a:t>indicates size of the page table</a:t>
            </a:r>
          </a:p>
          <a:p>
            <a:r>
              <a:rPr lang="en-US" altLang="en-US" dirty="0"/>
              <a:t>In this scheme every data/instruction access requires two memory accesses</a:t>
            </a:r>
          </a:p>
          <a:p>
            <a:pPr lvl="1"/>
            <a:r>
              <a:rPr lang="en-US" altLang="en-US" dirty="0"/>
              <a:t>One for the page table and one for the data / instruction</a:t>
            </a:r>
          </a:p>
          <a:p>
            <a:r>
              <a:rPr lang="en-US" altLang="en-US" dirty="0"/>
              <a:t>The two-memory access problem can be solved by the use of a special fast-lookup hardware cache called  </a:t>
            </a:r>
            <a:r>
              <a:rPr lang="en-US" altLang="en-US" b="1" dirty="0">
                <a:solidFill>
                  <a:srgbClr val="006699"/>
                </a:solidFill>
                <a:latin typeface="+mj-lt"/>
              </a:rPr>
              <a:t>translation</a:t>
            </a:r>
            <a:r>
              <a:rPr lang="en-US" altLang="en-US" b="1" dirty="0">
                <a:solidFill>
                  <a:srgbClr val="3366FF"/>
                </a:solidFill>
              </a:rPr>
              <a:t> </a:t>
            </a:r>
            <a:r>
              <a:rPr lang="en-US" altLang="en-US" b="1" dirty="0">
                <a:solidFill>
                  <a:srgbClr val="006699"/>
                </a:solidFill>
                <a:latin typeface="+mj-lt"/>
              </a:rPr>
              <a:t>look-aside</a:t>
            </a:r>
            <a:r>
              <a:rPr lang="en-US" altLang="en-US" b="1" dirty="0">
                <a:solidFill>
                  <a:srgbClr val="3366FF"/>
                </a:solidFill>
              </a:rPr>
              <a:t> </a:t>
            </a:r>
            <a:r>
              <a:rPr lang="en-US" altLang="en-US" b="1" dirty="0">
                <a:solidFill>
                  <a:srgbClr val="006699"/>
                </a:solidFill>
                <a:latin typeface="+mj-lt"/>
              </a:rPr>
              <a:t>buffers</a:t>
            </a:r>
            <a:r>
              <a:rPr lang="en-US" altLang="en-US" b="1" dirty="0">
                <a:solidFill>
                  <a:srgbClr val="3366FF"/>
                </a:solidFill>
              </a:rPr>
              <a:t> </a:t>
            </a:r>
            <a:r>
              <a:rPr lang="en-US" altLang="en-US" dirty="0"/>
              <a:t>(</a:t>
            </a:r>
            <a:r>
              <a:rPr lang="en-US" altLang="en-US" b="1" dirty="0">
                <a:solidFill>
                  <a:srgbClr val="006699"/>
                </a:solidFill>
                <a:latin typeface="+mj-lt"/>
              </a:rPr>
              <a:t>TLBs</a:t>
            </a:r>
            <a:r>
              <a:rPr lang="en-US" altLang="en-US" dirty="0"/>
              <a:t>) (also called </a:t>
            </a:r>
            <a:r>
              <a:rPr lang="en-US" altLang="en-US" b="1" dirty="0">
                <a:solidFill>
                  <a:srgbClr val="006699"/>
                </a:solidFill>
                <a:latin typeface="+mj-lt"/>
              </a:rPr>
              <a:t>associative</a:t>
            </a:r>
            <a:r>
              <a:rPr lang="en-US" altLang="en-US" b="1" dirty="0">
                <a:solidFill>
                  <a:srgbClr val="3366FF"/>
                </a:solidFill>
              </a:rPr>
              <a:t> </a:t>
            </a:r>
            <a:r>
              <a:rPr lang="en-US" altLang="en-US" b="1" dirty="0">
                <a:solidFill>
                  <a:srgbClr val="006699"/>
                </a:solidFill>
                <a:latin typeface="+mj-lt"/>
              </a:rPr>
              <a:t>memory</a:t>
            </a:r>
            <a:r>
              <a:rPr lang="en-US" alt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230AB13-6435-4378-B830-FECCFE605468}"/>
              </a:ext>
            </a:extLst>
          </p:cNvPr>
          <p:cNvSpPr>
            <a:spLocks noGrp="1" noChangeArrowheads="1"/>
          </p:cNvSpPr>
          <p:nvPr>
            <p:ph type="title"/>
          </p:nvPr>
        </p:nvSpPr>
        <p:spPr>
          <a:xfrm>
            <a:off x="2055846" y="222674"/>
            <a:ext cx="8360228" cy="576262"/>
          </a:xfrm>
        </p:spPr>
        <p:txBody>
          <a:bodyPr>
            <a:normAutofit fontScale="90000"/>
          </a:bodyPr>
          <a:lstStyle/>
          <a:p>
            <a:pPr eaLnBrk="1" hangingPunct="1"/>
            <a:r>
              <a:rPr lang="en-US" altLang="en-US" dirty="0"/>
              <a:t>Translation Look-Aside Buffer </a:t>
            </a:r>
          </a:p>
        </p:txBody>
      </p:sp>
      <p:sp>
        <p:nvSpPr>
          <p:cNvPr id="33795" name="Rectangle 3">
            <a:extLst>
              <a:ext uri="{FF2B5EF4-FFF2-40B4-BE49-F238E27FC236}">
                <a16:creationId xmlns:a16="http://schemas.microsoft.com/office/drawing/2014/main" id="{EB8310ED-D6D5-4E0C-8BB0-4E773523DA81}"/>
              </a:ext>
            </a:extLst>
          </p:cNvPr>
          <p:cNvSpPr>
            <a:spLocks noGrp="1" noChangeArrowheads="1"/>
          </p:cNvSpPr>
          <p:nvPr>
            <p:ph type="body" idx="1"/>
          </p:nvPr>
        </p:nvSpPr>
        <p:spPr>
          <a:xfrm>
            <a:off x="2317102" y="1146176"/>
            <a:ext cx="7144399" cy="4606925"/>
          </a:xfrm>
        </p:spPr>
        <p:txBody>
          <a:bodyPr/>
          <a:lstStyle/>
          <a:p>
            <a:r>
              <a:rPr lang="en-US" altLang="en-US" dirty="0"/>
              <a:t>Some TLBs store</a:t>
            </a:r>
            <a:r>
              <a:rPr lang="en-US" altLang="en-US" b="1" dirty="0"/>
              <a:t> </a:t>
            </a:r>
            <a:r>
              <a:rPr lang="en-US" altLang="en-US" b="1" dirty="0">
                <a:solidFill>
                  <a:srgbClr val="006699"/>
                </a:solidFill>
                <a:latin typeface="+mj-lt"/>
              </a:rPr>
              <a:t>address-space</a:t>
            </a:r>
            <a:r>
              <a:rPr lang="en-US" altLang="en-US" b="1" dirty="0">
                <a:solidFill>
                  <a:srgbClr val="3366FF"/>
                </a:solidFill>
              </a:rPr>
              <a:t> </a:t>
            </a:r>
            <a:r>
              <a:rPr lang="en-US" altLang="en-US" b="1" dirty="0">
                <a:solidFill>
                  <a:srgbClr val="006699"/>
                </a:solidFill>
                <a:latin typeface="+mj-lt"/>
              </a:rPr>
              <a:t>identifiers</a:t>
            </a:r>
            <a:r>
              <a:rPr lang="en-US" altLang="en-US" b="1" dirty="0">
                <a:solidFill>
                  <a:srgbClr val="3366FF"/>
                </a:solidFill>
              </a:rPr>
              <a:t> </a:t>
            </a:r>
            <a:r>
              <a:rPr lang="en-US" altLang="en-US" dirty="0"/>
              <a:t>(</a:t>
            </a:r>
            <a:r>
              <a:rPr lang="en-US" altLang="en-US" b="1" dirty="0">
                <a:solidFill>
                  <a:srgbClr val="006699"/>
                </a:solidFill>
                <a:latin typeface="+mj-lt"/>
              </a:rPr>
              <a:t>ASIDs</a:t>
            </a:r>
            <a:r>
              <a:rPr lang="en-US" altLang="en-US" dirty="0"/>
              <a:t>)</a:t>
            </a:r>
            <a:r>
              <a:rPr lang="en-US" altLang="en-US" b="1" dirty="0">
                <a:solidFill>
                  <a:srgbClr val="3366FF"/>
                </a:solidFill>
              </a:rPr>
              <a:t> </a:t>
            </a:r>
            <a:r>
              <a:rPr lang="en-US" altLang="en-US" dirty="0"/>
              <a:t>in each TLB entry – uniquely identifies each process to provide address-space protection for that process</a:t>
            </a:r>
          </a:p>
          <a:p>
            <a:pPr lvl="1"/>
            <a:r>
              <a:rPr lang="en-US" altLang="en-US" dirty="0"/>
              <a:t>Otherwise need to flush at every context switch</a:t>
            </a:r>
          </a:p>
          <a:p>
            <a:r>
              <a:rPr lang="en-US" altLang="en-US" dirty="0"/>
              <a:t>TLBs typically small (64 to 1,024 entries)</a:t>
            </a:r>
          </a:p>
          <a:p>
            <a:r>
              <a:rPr lang="en-US" altLang="en-US" dirty="0"/>
              <a:t>On a TLB miss, value is loaded into the TLB for faster access next time</a:t>
            </a:r>
          </a:p>
          <a:p>
            <a:pPr lvl="1"/>
            <a:r>
              <a:rPr lang="en-US" altLang="en-US" dirty="0"/>
              <a:t>Replacement policies must be considered</a:t>
            </a:r>
          </a:p>
          <a:p>
            <a:pPr lvl="1"/>
            <a:r>
              <a:rPr lang="en-US" altLang="en-US" dirty="0"/>
              <a:t>Some entries can be</a:t>
            </a:r>
            <a:r>
              <a:rPr lang="en-US" altLang="en-US" b="1" dirty="0">
                <a:solidFill>
                  <a:srgbClr val="3366FF"/>
                </a:solidFill>
              </a:rPr>
              <a:t> </a:t>
            </a:r>
            <a:r>
              <a:rPr lang="en-US" altLang="en-US" b="1" dirty="0">
                <a:solidFill>
                  <a:srgbClr val="006699"/>
                </a:solidFill>
                <a:latin typeface="+mj-lt"/>
              </a:rPr>
              <a:t>wired</a:t>
            </a:r>
            <a:r>
              <a:rPr lang="en-US" altLang="en-US" b="1" dirty="0">
                <a:solidFill>
                  <a:srgbClr val="3366FF"/>
                </a:solidFill>
              </a:rPr>
              <a:t> </a:t>
            </a:r>
            <a:r>
              <a:rPr lang="en-US" altLang="en-US" b="1" dirty="0">
                <a:solidFill>
                  <a:srgbClr val="006699"/>
                </a:solidFill>
                <a:latin typeface="+mj-lt"/>
              </a:rPr>
              <a:t>down</a:t>
            </a:r>
            <a:r>
              <a:rPr lang="en-US" altLang="en-US" b="1" dirty="0">
                <a:solidFill>
                  <a:srgbClr val="3366FF"/>
                </a:solidFill>
              </a:rPr>
              <a:t> </a:t>
            </a:r>
            <a:r>
              <a:rPr lang="en-US" altLang="en-US" dirty="0"/>
              <a:t>for permanent fast access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F64A6FD-7A5B-4846-90EF-D62B5140C789}"/>
              </a:ext>
            </a:extLst>
          </p:cNvPr>
          <p:cNvSpPr>
            <a:spLocks noChangeArrowheads="1"/>
          </p:cNvSpPr>
          <p:nvPr/>
        </p:nvSpPr>
        <p:spPr bwMode="auto">
          <a:xfrm>
            <a:off x="1524000" y="5495925"/>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altLang="en-US" sz="2400">
                <a:latin typeface="Arial" panose="020B0604020202020204" pitchFamily="34" charset="0"/>
              </a:rPr>
              <a:t>Figure 3-2. Illustration of the relocation problem. </a:t>
            </a:r>
            <a:br>
              <a:rPr lang="en-US" altLang="en-US" sz="2400">
                <a:latin typeface="Arial" panose="020B0604020202020204" pitchFamily="34" charset="0"/>
              </a:rPr>
            </a:br>
            <a:endParaRPr lang="en-US" altLang="en-US" sz="2400">
              <a:latin typeface="Arial" panose="020B0604020202020204" pitchFamily="34" charset="0"/>
            </a:endParaRPr>
          </a:p>
        </p:txBody>
      </p:sp>
      <p:sp>
        <p:nvSpPr>
          <p:cNvPr id="6147" name="Rectangle 3">
            <a:extLst>
              <a:ext uri="{FF2B5EF4-FFF2-40B4-BE49-F238E27FC236}">
                <a16:creationId xmlns:a16="http://schemas.microsoft.com/office/drawing/2014/main" id="{87B7AF67-2C58-44E9-963A-960E3D737E57}"/>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3600">
                <a:solidFill>
                  <a:srgbClr val="FF0000"/>
                </a:solidFill>
                <a:latin typeface="Arial" panose="020B0604020202020204" pitchFamily="34" charset="0"/>
              </a:rPr>
              <a:t>Multiple Programs  Without Memory Abstraction</a:t>
            </a:r>
          </a:p>
        </p:txBody>
      </p:sp>
      <p:sp>
        <p:nvSpPr>
          <p:cNvPr id="6148" name="Rectangle 4">
            <a:extLst>
              <a:ext uri="{FF2B5EF4-FFF2-40B4-BE49-F238E27FC236}">
                <a16:creationId xmlns:a16="http://schemas.microsoft.com/office/drawing/2014/main" id="{F6750BB5-AEBB-4487-B15A-5023B89D4850}"/>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6149" name="Picture 6" descr="D:\b\b4\IBM\03-02.jpg">
            <a:extLst>
              <a:ext uri="{FF2B5EF4-FFF2-40B4-BE49-F238E27FC236}">
                <a16:creationId xmlns:a16="http://schemas.microsoft.com/office/drawing/2014/main" id="{1C132B06-6CC2-49BD-ADE8-35B17F786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901" y="1446213"/>
            <a:ext cx="4225925"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0">
            <a:extLst>
              <a:ext uri="{FF2B5EF4-FFF2-40B4-BE49-F238E27FC236}">
                <a16:creationId xmlns:a16="http://schemas.microsoft.com/office/drawing/2014/main" id="{A7C684B0-80FB-46D4-B8E4-5BAFFE7E2C8E}"/>
              </a:ext>
            </a:extLst>
          </p:cNvPr>
          <p:cNvSpPr>
            <a:spLocks noGrp="1" noChangeArrowheads="1"/>
          </p:cNvSpPr>
          <p:nvPr>
            <p:ph type="title"/>
          </p:nvPr>
        </p:nvSpPr>
        <p:spPr>
          <a:xfrm>
            <a:off x="1981200" y="232005"/>
            <a:ext cx="8229600" cy="576262"/>
          </a:xfrm>
        </p:spPr>
        <p:txBody>
          <a:bodyPr>
            <a:normAutofit fontScale="90000"/>
          </a:bodyPr>
          <a:lstStyle/>
          <a:p>
            <a:pPr eaLnBrk="1" hangingPunct="1"/>
            <a:r>
              <a:rPr lang="en-US" altLang="en-US" dirty="0"/>
              <a:t>Hardware</a:t>
            </a:r>
          </a:p>
        </p:txBody>
      </p:sp>
      <p:sp>
        <p:nvSpPr>
          <p:cNvPr id="34819" name="Rectangle 2051">
            <a:extLst>
              <a:ext uri="{FF2B5EF4-FFF2-40B4-BE49-F238E27FC236}">
                <a16:creationId xmlns:a16="http://schemas.microsoft.com/office/drawing/2014/main" id="{E7B29C5B-AFCD-4031-B6DE-A755EE36ADBD}"/>
              </a:ext>
            </a:extLst>
          </p:cNvPr>
          <p:cNvSpPr>
            <a:spLocks noGrp="1" noChangeArrowheads="1"/>
          </p:cNvSpPr>
          <p:nvPr>
            <p:ph type="body" idx="1"/>
          </p:nvPr>
        </p:nvSpPr>
        <p:spPr>
          <a:xfrm>
            <a:off x="2335763" y="1211263"/>
            <a:ext cx="7735078" cy="4483100"/>
          </a:xfrm>
        </p:spPr>
        <p:txBody>
          <a:bodyPr/>
          <a:lstStyle/>
          <a:p>
            <a:r>
              <a:rPr lang="en-US" altLang="en-US" dirty="0"/>
              <a:t>Associative memory – parallel search </a:t>
            </a:r>
          </a:p>
          <a:p>
            <a:endParaRPr lang="en-US" altLang="en-US" dirty="0"/>
          </a:p>
          <a:p>
            <a:endParaRPr lang="en-US" altLang="en-US" dirty="0"/>
          </a:p>
          <a:p>
            <a:endParaRPr lang="en-US" altLang="en-US" dirty="0"/>
          </a:p>
          <a:p>
            <a:endParaRPr lang="en-US" altLang="en-US" dirty="0"/>
          </a:p>
          <a:p>
            <a:pPr>
              <a:buFont typeface="Monotype Sorts" pitchFamily="-84" charset="2"/>
              <a:buNone/>
            </a:pPr>
            <a:endParaRPr lang="en-US" altLang="en-US" dirty="0"/>
          </a:p>
          <a:p>
            <a:r>
              <a:rPr lang="en-US" altLang="en-US" dirty="0"/>
              <a:t>Address translation (p, d)</a:t>
            </a:r>
          </a:p>
          <a:p>
            <a:pPr marL="627063" lvl="1"/>
            <a:r>
              <a:rPr lang="en-US" altLang="en-US" dirty="0"/>
              <a:t>If p is in associative register, get frame # out</a:t>
            </a:r>
          </a:p>
          <a:p>
            <a:pPr marL="627063" lvl="1"/>
            <a:r>
              <a:rPr lang="en-US" altLang="en-US" dirty="0"/>
              <a:t>Otherwise get frame # from page table in memory</a:t>
            </a:r>
          </a:p>
          <a:p>
            <a:pPr marL="627063" lvl="1"/>
            <a:endParaRPr lang="en-US" altLang="en-US" dirty="0"/>
          </a:p>
        </p:txBody>
      </p:sp>
      <p:pic>
        <p:nvPicPr>
          <p:cNvPr id="34820" name="Picture 1">
            <a:extLst>
              <a:ext uri="{FF2B5EF4-FFF2-40B4-BE49-F238E27FC236}">
                <a16:creationId xmlns:a16="http://schemas.microsoft.com/office/drawing/2014/main" id="{1BA7F075-72DD-4E05-B0C4-AC7DAF33AA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6676" y="1693864"/>
            <a:ext cx="29432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034F0B9-0ADC-441A-ABA1-37FF750921FD}"/>
              </a:ext>
            </a:extLst>
          </p:cNvPr>
          <p:cNvSpPr>
            <a:spLocks noGrp="1" noChangeArrowheads="1"/>
          </p:cNvSpPr>
          <p:nvPr>
            <p:ph type="title"/>
          </p:nvPr>
        </p:nvSpPr>
        <p:spPr>
          <a:xfrm>
            <a:off x="2012950" y="238549"/>
            <a:ext cx="8229600" cy="576262"/>
          </a:xfrm>
        </p:spPr>
        <p:txBody>
          <a:bodyPr>
            <a:normAutofit fontScale="90000"/>
          </a:bodyPr>
          <a:lstStyle/>
          <a:p>
            <a:pPr eaLnBrk="1" hangingPunct="1"/>
            <a:r>
              <a:rPr lang="en-US" altLang="en-US" dirty="0"/>
              <a:t>Paging Hardware With TLB</a:t>
            </a:r>
            <a:endParaRPr lang="en-US" altLang="en-US" sz="2400" dirty="0"/>
          </a:p>
        </p:txBody>
      </p:sp>
      <p:pic>
        <p:nvPicPr>
          <p:cNvPr id="35843" name="Picture 5">
            <a:extLst>
              <a:ext uri="{FF2B5EF4-FFF2-40B4-BE49-F238E27FC236}">
                <a16:creationId xmlns:a16="http://schemas.microsoft.com/office/drawing/2014/main" id="{0D2FCA98-0A3D-46E7-B9FC-5E2B1E864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6" y="1284288"/>
            <a:ext cx="5637213"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1C10ED-0838-45BF-9D06-E530E5EF268D}"/>
              </a:ext>
            </a:extLst>
          </p:cNvPr>
          <p:cNvSpPr>
            <a:spLocks noGrp="1" noChangeArrowheads="1"/>
          </p:cNvSpPr>
          <p:nvPr>
            <p:ph type="title"/>
          </p:nvPr>
        </p:nvSpPr>
        <p:spPr>
          <a:xfrm>
            <a:off x="1981200" y="236380"/>
            <a:ext cx="8229600" cy="576263"/>
          </a:xfrm>
        </p:spPr>
        <p:txBody>
          <a:bodyPr>
            <a:normAutofit fontScale="90000"/>
          </a:bodyPr>
          <a:lstStyle/>
          <a:p>
            <a:pPr eaLnBrk="1" hangingPunct="1"/>
            <a:r>
              <a:rPr lang="en-US" altLang="en-US" dirty="0"/>
              <a:t>Effective Access Time</a:t>
            </a:r>
          </a:p>
        </p:txBody>
      </p:sp>
      <p:sp>
        <p:nvSpPr>
          <p:cNvPr id="49155" name="Rectangle 3">
            <a:extLst>
              <a:ext uri="{FF2B5EF4-FFF2-40B4-BE49-F238E27FC236}">
                <a16:creationId xmlns:a16="http://schemas.microsoft.com/office/drawing/2014/main" id="{D1905E63-D1E4-48E6-BE3E-4EFB204C389B}"/>
              </a:ext>
            </a:extLst>
          </p:cNvPr>
          <p:cNvSpPr>
            <a:spLocks noGrp="1" noChangeArrowheads="1"/>
          </p:cNvSpPr>
          <p:nvPr>
            <p:ph type="body" idx="1"/>
          </p:nvPr>
        </p:nvSpPr>
        <p:spPr>
          <a:xfrm>
            <a:off x="2345095" y="1231638"/>
            <a:ext cx="7772400" cy="4835558"/>
          </a:xfrm>
        </p:spPr>
        <p:txBody>
          <a:bodyPr>
            <a:normAutofit fontScale="92500" lnSpcReduction="20000"/>
          </a:bodyPr>
          <a:lstStyle/>
          <a:p>
            <a:pPr marL="342900" lvl="1" indent="-342900">
              <a:buClr>
                <a:srgbClr val="993300"/>
              </a:buClr>
              <a:buFont typeface="Wingdings" panose="05000000000000000000" pitchFamily="2" charset="2"/>
              <a:buChar char="§"/>
              <a:tabLst>
                <a:tab pos="2062163" algn="l"/>
                <a:tab pos="2566988" algn="l"/>
              </a:tabLst>
              <a:defRPr/>
            </a:pPr>
            <a:r>
              <a:rPr lang="en-US" altLang="en-US" dirty="0">
                <a:sym typeface="Symbol" pitchFamily="18" charset="2"/>
              </a:rPr>
              <a:t>Hit ratio – percentage of times that a page number is found in the  TLB</a:t>
            </a:r>
          </a:p>
          <a:p>
            <a:pPr>
              <a:tabLst>
                <a:tab pos="2062163" algn="l"/>
                <a:tab pos="2566988" algn="l"/>
              </a:tabLst>
              <a:defRPr/>
            </a:pPr>
            <a:r>
              <a:rPr lang="en-US" altLang="en-US" dirty="0"/>
              <a:t>An </a:t>
            </a:r>
            <a:r>
              <a:rPr lang="en-US" altLang="en-US" dirty="0">
                <a:sym typeface="Symbol" pitchFamily="18" charset="2"/>
              </a:rPr>
              <a:t>80% hit ratio means that we find the desired  page number  in the TLB 80% of the time.</a:t>
            </a:r>
            <a:endParaRPr lang="en-US" altLang="en-US" dirty="0"/>
          </a:p>
          <a:p>
            <a:pPr>
              <a:tabLst>
                <a:tab pos="2062163" algn="l"/>
                <a:tab pos="2566988" algn="l"/>
              </a:tabLst>
              <a:defRPr/>
            </a:pPr>
            <a:r>
              <a:rPr lang="en-US" altLang="en-US" dirty="0"/>
              <a:t>Suppose that 10 nanoseconds to access memory.  </a:t>
            </a:r>
          </a:p>
          <a:p>
            <a:pPr lvl="1">
              <a:tabLst>
                <a:tab pos="2062163" algn="l"/>
                <a:tab pos="2566988" algn="l"/>
              </a:tabLst>
              <a:defRPr/>
            </a:pPr>
            <a:r>
              <a:rPr lang="en-US" altLang="en-US" dirty="0"/>
              <a:t>If we find the desired page in TLB then a mapped-memory access take 10 ns</a:t>
            </a:r>
          </a:p>
          <a:p>
            <a:pPr lvl="1">
              <a:tabLst>
                <a:tab pos="2062163" algn="l"/>
                <a:tab pos="2566988" algn="l"/>
              </a:tabLst>
              <a:defRPr/>
            </a:pPr>
            <a:r>
              <a:rPr lang="en-US" altLang="en-US" dirty="0"/>
              <a:t>Otherwise we need two memory access so it is 20 ns</a:t>
            </a:r>
          </a:p>
          <a:p>
            <a:pPr>
              <a:tabLst>
                <a:tab pos="2062163" algn="l"/>
                <a:tab pos="2566988" algn="l"/>
              </a:tabLst>
              <a:defRPr/>
            </a:pPr>
            <a:r>
              <a:rPr lang="en-US" altLang="en-US" b="1" dirty="0">
                <a:solidFill>
                  <a:srgbClr val="006699"/>
                </a:solidFill>
                <a:latin typeface="+mj-lt"/>
                <a:sym typeface="Symbol" pitchFamily="18" charset="2"/>
              </a:rPr>
              <a:t>Effective</a:t>
            </a:r>
            <a:r>
              <a:rPr lang="en-US" altLang="en-US" b="1" dirty="0">
                <a:solidFill>
                  <a:srgbClr val="3366FF"/>
                </a:solidFill>
                <a:sym typeface="Symbol" pitchFamily="18" charset="2"/>
              </a:rPr>
              <a:t> </a:t>
            </a:r>
            <a:r>
              <a:rPr lang="en-US" altLang="en-US" b="1" dirty="0">
                <a:solidFill>
                  <a:srgbClr val="006699"/>
                </a:solidFill>
                <a:latin typeface="+mj-lt"/>
                <a:sym typeface="Symbol" pitchFamily="18" charset="2"/>
              </a:rPr>
              <a:t>Access</a:t>
            </a:r>
            <a:r>
              <a:rPr lang="en-US" altLang="en-US" b="1" dirty="0">
                <a:solidFill>
                  <a:srgbClr val="3366FF"/>
                </a:solidFill>
                <a:sym typeface="Symbol" pitchFamily="18" charset="2"/>
              </a:rPr>
              <a:t> </a:t>
            </a:r>
            <a:r>
              <a:rPr lang="en-US" altLang="en-US" b="1" dirty="0">
                <a:solidFill>
                  <a:srgbClr val="006699"/>
                </a:solidFill>
                <a:latin typeface="+mj-lt"/>
                <a:sym typeface="Symbol" pitchFamily="18" charset="2"/>
              </a:rPr>
              <a:t>Time</a:t>
            </a:r>
            <a:r>
              <a:rPr lang="en-US" altLang="en-US" dirty="0">
                <a:solidFill>
                  <a:srgbClr val="3366FF"/>
                </a:solidFill>
                <a:sym typeface="Symbol" pitchFamily="18" charset="2"/>
              </a:rPr>
              <a:t> </a:t>
            </a:r>
            <a:r>
              <a:rPr lang="en-US" altLang="en-US" dirty="0">
                <a:sym typeface="Symbol" pitchFamily="18" charset="2"/>
              </a:rPr>
              <a:t>(</a:t>
            </a:r>
            <a:r>
              <a:rPr lang="en-US" altLang="en-US" b="1" dirty="0">
                <a:solidFill>
                  <a:srgbClr val="006699"/>
                </a:solidFill>
                <a:latin typeface="+mj-lt"/>
                <a:sym typeface="Symbol" pitchFamily="18" charset="2"/>
              </a:rPr>
              <a:t>EAT</a:t>
            </a:r>
            <a:r>
              <a:rPr lang="en-US" altLang="en-US" dirty="0">
                <a:sym typeface="Symbol" pitchFamily="18" charset="2"/>
              </a:rPr>
              <a:t>)</a:t>
            </a:r>
          </a:p>
          <a:p>
            <a:pPr>
              <a:buNone/>
              <a:tabLst>
                <a:tab pos="2062163" algn="l"/>
                <a:tab pos="2566988" algn="l"/>
              </a:tabLst>
              <a:defRPr/>
            </a:pPr>
            <a:r>
              <a:rPr lang="en-US" altLang="en-US" dirty="0"/>
              <a:t>	               EAT = </a:t>
            </a:r>
            <a:r>
              <a:rPr lang="en-US" altLang="en-US" dirty="0">
                <a:sym typeface="Symbol" pitchFamily="18" charset="2"/>
              </a:rPr>
              <a:t>0.80 x 10 + 0.20 x 20 = 12 </a:t>
            </a:r>
            <a:r>
              <a:rPr lang="en-US" altLang="en-US" dirty="0"/>
              <a:t> nanoseconds</a:t>
            </a:r>
          </a:p>
          <a:p>
            <a:pPr>
              <a:buNone/>
              <a:tabLst>
                <a:tab pos="2062163" algn="l"/>
                <a:tab pos="2566988" algn="l"/>
              </a:tabLst>
              <a:defRPr/>
            </a:pPr>
            <a:r>
              <a:rPr lang="en-US" altLang="en-US" dirty="0"/>
              <a:t>       implying 20% slowdown in access time</a:t>
            </a:r>
          </a:p>
          <a:p>
            <a:pPr>
              <a:tabLst>
                <a:tab pos="2062163" algn="l"/>
                <a:tab pos="2566988" algn="l"/>
              </a:tabLst>
              <a:defRPr/>
            </a:pPr>
            <a:r>
              <a:rPr lang="en-US" altLang="en-US" dirty="0">
                <a:sym typeface="Symbol" pitchFamily="18" charset="2"/>
              </a:rPr>
              <a:t>Consider  amore realistic hit ratio of 99%, </a:t>
            </a:r>
          </a:p>
          <a:p>
            <a:pPr lvl="1">
              <a:buNone/>
              <a:tabLst>
                <a:tab pos="2062163" algn="l"/>
                <a:tab pos="2566988" algn="l"/>
              </a:tabLst>
              <a:defRPr/>
            </a:pPr>
            <a:r>
              <a:rPr lang="en-US" altLang="en-US" dirty="0">
                <a:sym typeface="Symbol" pitchFamily="18" charset="2"/>
              </a:rPr>
              <a:t>     EAT = 0.99 x 10 + 0.01 x 20 = 10.1ns</a:t>
            </a:r>
          </a:p>
          <a:p>
            <a:pPr>
              <a:buNone/>
              <a:tabLst>
                <a:tab pos="2062163" algn="l"/>
                <a:tab pos="2566988" algn="l"/>
              </a:tabLst>
              <a:defRPr/>
            </a:pPr>
            <a:r>
              <a:rPr lang="en-US" altLang="en-US" dirty="0"/>
              <a:t>      implying  only 1% slowdown in access time.</a:t>
            </a:r>
          </a:p>
          <a:p>
            <a:pPr>
              <a:buNone/>
              <a:tabLst>
                <a:tab pos="2062163" algn="l"/>
                <a:tab pos="2566988" algn="l"/>
              </a:tabLst>
              <a:defRPr/>
            </a:pPr>
            <a:endParaRPr lang="en-US" altLang="en-US" dirty="0"/>
          </a:p>
          <a:p>
            <a:pPr lvl="1">
              <a:tabLst>
                <a:tab pos="2062163" algn="l"/>
                <a:tab pos="2566988" algn="l"/>
              </a:tabLst>
              <a:defRPr/>
            </a:pPr>
            <a:endParaRPr lang="en-US" altLang="en-US" dirty="0">
              <a:sym typeface="Symbol" pitchFamily="18" charset="2"/>
            </a:endParaRPr>
          </a:p>
          <a:p>
            <a:pPr>
              <a:buNone/>
              <a:tabLst>
                <a:tab pos="2062163" algn="l"/>
                <a:tab pos="2566988" algn="l"/>
              </a:tabLst>
              <a:defRPr/>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0">
            <a:extLst>
              <a:ext uri="{FF2B5EF4-FFF2-40B4-BE49-F238E27FC236}">
                <a16:creationId xmlns:a16="http://schemas.microsoft.com/office/drawing/2014/main" id="{81EB7566-C4A8-46A0-8405-B237E98989F1}"/>
              </a:ext>
            </a:extLst>
          </p:cNvPr>
          <p:cNvSpPr>
            <a:spLocks noGrp="1" noChangeArrowheads="1"/>
          </p:cNvSpPr>
          <p:nvPr>
            <p:ph type="title"/>
          </p:nvPr>
        </p:nvSpPr>
        <p:spPr>
          <a:xfrm>
            <a:off x="1981200" y="247880"/>
            <a:ext cx="8229600" cy="576262"/>
          </a:xfrm>
        </p:spPr>
        <p:txBody>
          <a:bodyPr>
            <a:normAutofit fontScale="90000"/>
          </a:bodyPr>
          <a:lstStyle/>
          <a:p>
            <a:pPr eaLnBrk="1" hangingPunct="1"/>
            <a:r>
              <a:rPr lang="en-US" altLang="en-US" dirty="0"/>
              <a:t>Memory Protection</a:t>
            </a:r>
          </a:p>
        </p:txBody>
      </p:sp>
      <p:sp>
        <p:nvSpPr>
          <p:cNvPr id="37891" name="Rectangle 2051">
            <a:extLst>
              <a:ext uri="{FF2B5EF4-FFF2-40B4-BE49-F238E27FC236}">
                <a16:creationId xmlns:a16="http://schemas.microsoft.com/office/drawing/2014/main" id="{243E4155-B2C5-48A3-9386-D371D820EF99}"/>
              </a:ext>
            </a:extLst>
          </p:cNvPr>
          <p:cNvSpPr>
            <a:spLocks noGrp="1" noChangeArrowheads="1"/>
          </p:cNvSpPr>
          <p:nvPr>
            <p:ph type="body" idx="1"/>
          </p:nvPr>
        </p:nvSpPr>
        <p:spPr>
          <a:xfrm>
            <a:off x="2354425" y="1157288"/>
            <a:ext cx="7651102" cy="4468812"/>
          </a:xfrm>
        </p:spPr>
        <p:txBody>
          <a:bodyPr>
            <a:normAutofit fontScale="92500" lnSpcReduction="10000"/>
          </a:bodyPr>
          <a:lstStyle/>
          <a:p>
            <a:r>
              <a:rPr lang="en-US" altLang="en-US" dirty="0"/>
              <a:t>Memory protection implemented by associating protection bit with each frame to indicate if read-only or read-write access is allowed</a:t>
            </a:r>
          </a:p>
          <a:p>
            <a:pPr lvl="1"/>
            <a:r>
              <a:rPr lang="en-US" altLang="en-US" dirty="0"/>
              <a:t>Can also add more bits to indicate page execute-only, and so on</a:t>
            </a:r>
          </a:p>
          <a:p>
            <a:r>
              <a:rPr lang="en-US" altLang="en-US" b="1" dirty="0">
                <a:solidFill>
                  <a:srgbClr val="006699"/>
                </a:solidFill>
                <a:latin typeface="+mj-lt"/>
              </a:rPr>
              <a:t>Valid-invalid</a:t>
            </a:r>
            <a:r>
              <a:rPr lang="en-US" altLang="en-US" dirty="0">
                <a:solidFill>
                  <a:srgbClr val="3366FF"/>
                </a:solidFill>
              </a:rPr>
              <a:t> </a:t>
            </a:r>
            <a:r>
              <a:rPr lang="en-US" altLang="en-US" dirty="0"/>
              <a:t>bit attached to each entry in the page table:</a:t>
            </a:r>
          </a:p>
          <a:p>
            <a:pPr lvl="1"/>
            <a:r>
              <a:rPr lang="ja-JP" altLang="en-US" dirty="0"/>
              <a:t>“</a:t>
            </a:r>
            <a:r>
              <a:rPr lang="en-US" altLang="ja-JP" dirty="0"/>
              <a:t>valid</a:t>
            </a:r>
            <a:r>
              <a:rPr lang="ja-JP" altLang="en-US" dirty="0"/>
              <a:t>”</a:t>
            </a:r>
            <a:r>
              <a:rPr lang="en-US" altLang="ja-JP" dirty="0"/>
              <a:t> indicates that the associated page is in the process</a:t>
            </a:r>
            <a:r>
              <a:rPr lang="ja-JP" altLang="en-US" dirty="0"/>
              <a:t>’</a:t>
            </a:r>
            <a:r>
              <a:rPr lang="en-US" altLang="ja-JP" dirty="0"/>
              <a:t> logical address space, and is thus a legal page</a:t>
            </a:r>
          </a:p>
          <a:p>
            <a:pPr lvl="1"/>
            <a:r>
              <a:rPr lang="ja-JP" altLang="en-US" dirty="0"/>
              <a:t>“</a:t>
            </a:r>
            <a:r>
              <a:rPr lang="en-US" altLang="ja-JP" dirty="0"/>
              <a:t>invalid</a:t>
            </a:r>
            <a:r>
              <a:rPr lang="ja-JP" altLang="en-US" dirty="0"/>
              <a:t>”</a:t>
            </a:r>
            <a:r>
              <a:rPr lang="en-US" altLang="ja-JP" dirty="0"/>
              <a:t> indicates that the page is not in the process</a:t>
            </a:r>
            <a:r>
              <a:rPr lang="ja-JP" altLang="en-US" dirty="0"/>
              <a:t>’</a:t>
            </a:r>
            <a:r>
              <a:rPr lang="en-US" altLang="ja-JP" dirty="0"/>
              <a:t> logical address space</a:t>
            </a:r>
          </a:p>
          <a:p>
            <a:pPr lvl="1"/>
            <a:r>
              <a:rPr lang="en-US" altLang="en-US" dirty="0"/>
              <a:t>Or use </a:t>
            </a:r>
            <a:r>
              <a:rPr lang="en-US" altLang="en-US" b="1" dirty="0">
                <a:solidFill>
                  <a:srgbClr val="006699"/>
                </a:solidFill>
                <a:latin typeface="+mj-lt"/>
              </a:rPr>
              <a:t>page-table</a:t>
            </a:r>
            <a:r>
              <a:rPr lang="en-US" altLang="en-US" b="1" dirty="0">
                <a:solidFill>
                  <a:srgbClr val="3366FF"/>
                </a:solidFill>
              </a:rPr>
              <a:t> </a:t>
            </a:r>
            <a:r>
              <a:rPr lang="en-US" altLang="en-US" b="1" dirty="0">
                <a:solidFill>
                  <a:srgbClr val="006699"/>
                </a:solidFill>
                <a:latin typeface="+mj-lt"/>
              </a:rPr>
              <a:t>length</a:t>
            </a:r>
            <a:r>
              <a:rPr lang="en-US" altLang="en-US" b="1" dirty="0">
                <a:solidFill>
                  <a:srgbClr val="3366FF"/>
                </a:solidFill>
              </a:rPr>
              <a:t> </a:t>
            </a:r>
            <a:r>
              <a:rPr lang="en-US" altLang="en-US" b="1" dirty="0">
                <a:solidFill>
                  <a:srgbClr val="006699"/>
                </a:solidFill>
                <a:latin typeface="+mj-lt"/>
              </a:rPr>
              <a:t>register</a:t>
            </a:r>
            <a:r>
              <a:rPr lang="en-US" altLang="en-US" b="1" dirty="0">
                <a:solidFill>
                  <a:srgbClr val="3366FF"/>
                </a:solidFill>
              </a:rPr>
              <a:t> </a:t>
            </a:r>
            <a:r>
              <a:rPr lang="en-US" altLang="en-US" dirty="0"/>
              <a:t>(</a:t>
            </a:r>
            <a:r>
              <a:rPr lang="en-US" altLang="en-US" b="1" dirty="0">
                <a:solidFill>
                  <a:srgbClr val="006699"/>
                </a:solidFill>
                <a:latin typeface="+mj-lt"/>
              </a:rPr>
              <a:t>PTLR</a:t>
            </a:r>
            <a:r>
              <a:rPr lang="en-US" altLang="en-US" dirty="0"/>
              <a:t>)</a:t>
            </a:r>
          </a:p>
          <a:p>
            <a:r>
              <a:rPr lang="en-US" altLang="en-US" dirty="0"/>
              <a:t>Any violations result in a trap to the kernel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145B4E6-5DED-4B37-B9F1-D64E18F15EDD}"/>
              </a:ext>
            </a:extLst>
          </p:cNvPr>
          <p:cNvSpPr>
            <a:spLocks noGrp="1" noChangeArrowheads="1"/>
          </p:cNvSpPr>
          <p:nvPr>
            <p:ph type="title"/>
          </p:nvPr>
        </p:nvSpPr>
        <p:spPr>
          <a:xfrm>
            <a:off x="2233128" y="-95603"/>
            <a:ext cx="8112611" cy="903288"/>
          </a:xfrm>
        </p:spPr>
        <p:txBody>
          <a:bodyPr/>
          <a:lstStyle/>
          <a:p>
            <a:pPr eaLnBrk="1" hangingPunct="1"/>
            <a:r>
              <a:rPr lang="en-US" altLang="en-US" sz="2800" dirty="0"/>
              <a:t>Valid (v) or Invalid (i) Bit In A Page Table</a:t>
            </a:r>
          </a:p>
        </p:txBody>
      </p:sp>
      <p:pic>
        <p:nvPicPr>
          <p:cNvPr id="38915" name="Picture 5">
            <a:extLst>
              <a:ext uri="{FF2B5EF4-FFF2-40B4-BE49-F238E27FC236}">
                <a16:creationId xmlns:a16="http://schemas.microsoft.com/office/drawing/2014/main" id="{51286D0E-48B1-4A77-B77D-2A6859C88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0" y="1252538"/>
            <a:ext cx="50990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F10CB49-6696-48D8-BFA4-27A9B40BF62F}"/>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altLang="en-US" sz="2400">
                <a:latin typeface="Arial" panose="020B0604020202020204" pitchFamily="34" charset="0"/>
              </a:rPr>
              <a:t>Figure 3-12. A TLB to speed up paging.</a:t>
            </a:r>
          </a:p>
        </p:txBody>
      </p:sp>
      <p:sp>
        <p:nvSpPr>
          <p:cNvPr id="17411" name="Rectangle 3">
            <a:extLst>
              <a:ext uri="{FF2B5EF4-FFF2-40B4-BE49-F238E27FC236}">
                <a16:creationId xmlns:a16="http://schemas.microsoft.com/office/drawing/2014/main" id="{DFDE6C46-D426-4712-B43B-388029265EE7}"/>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3600">
                <a:solidFill>
                  <a:srgbClr val="FF0000"/>
                </a:solidFill>
                <a:latin typeface="Arial" panose="020B0604020202020204" pitchFamily="34" charset="0"/>
              </a:rPr>
              <a:t>Translation Lookaside Buffers</a:t>
            </a:r>
          </a:p>
        </p:txBody>
      </p:sp>
      <p:sp>
        <p:nvSpPr>
          <p:cNvPr id="17412" name="Rectangle 4">
            <a:extLst>
              <a:ext uri="{FF2B5EF4-FFF2-40B4-BE49-F238E27FC236}">
                <a16:creationId xmlns:a16="http://schemas.microsoft.com/office/drawing/2014/main" id="{C2C098B9-6959-48CC-9062-7E583AA3E11D}"/>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17413" name="Picture 6" descr="D:\b\b4\IBM\03-12.jpg">
            <a:extLst>
              <a:ext uri="{FF2B5EF4-FFF2-40B4-BE49-F238E27FC236}">
                <a16:creationId xmlns:a16="http://schemas.microsoft.com/office/drawing/2014/main" id="{D11D6FE0-9EC6-401B-8E50-64D8EEF6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479550"/>
            <a:ext cx="79248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746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DEFE685-145A-4C0B-A720-11CA19CD5768}"/>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20000"/>
              </a:spcBef>
            </a:pPr>
            <a:r>
              <a:rPr lang="en-US" altLang="en-US" sz="2400">
                <a:latin typeface="Arial" panose="020B0604020202020204" pitchFamily="34" charset="0"/>
              </a:rPr>
              <a:t>Figure 3-11. A typical page table entry.</a:t>
            </a:r>
          </a:p>
        </p:txBody>
      </p:sp>
      <p:sp>
        <p:nvSpPr>
          <p:cNvPr id="15363" name="Rectangle 3">
            <a:extLst>
              <a:ext uri="{FF2B5EF4-FFF2-40B4-BE49-F238E27FC236}">
                <a16:creationId xmlns:a16="http://schemas.microsoft.com/office/drawing/2014/main" id="{648E602F-51EA-45EE-A193-1CBF6FA14957}"/>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3600">
                <a:solidFill>
                  <a:srgbClr val="FF0000"/>
                </a:solidFill>
                <a:latin typeface="Arial" panose="020B0604020202020204" pitchFamily="34" charset="0"/>
              </a:rPr>
              <a:t>Structure of Page Table Entry</a:t>
            </a:r>
          </a:p>
        </p:txBody>
      </p:sp>
      <p:sp>
        <p:nvSpPr>
          <p:cNvPr id="15364" name="Rectangle 4">
            <a:extLst>
              <a:ext uri="{FF2B5EF4-FFF2-40B4-BE49-F238E27FC236}">
                <a16:creationId xmlns:a16="http://schemas.microsoft.com/office/drawing/2014/main" id="{826E6BD2-D858-4061-8580-388CB946B904}"/>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15365" name="Picture 6" descr="D:\b\b4\IBM\03-11.jpg">
            <a:extLst>
              <a:ext uri="{FF2B5EF4-FFF2-40B4-BE49-F238E27FC236}">
                <a16:creationId xmlns:a16="http://schemas.microsoft.com/office/drawing/2014/main" id="{C2E7929B-9CF0-47B4-8084-BC5F6264D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1" y="2108200"/>
            <a:ext cx="762952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921CA97-CF77-4743-9E98-4A047BEE3367}"/>
              </a:ext>
            </a:extLst>
          </p:cNvPr>
          <p:cNvSpPr>
            <a:spLocks noGrp="1" noChangeArrowheads="1"/>
          </p:cNvSpPr>
          <p:nvPr>
            <p:ph type="title"/>
          </p:nvPr>
        </p:nvSpPr>
        <p:spPr>
          <a:xfrm>
            <a:off x="1981200" y="247880"/>
            <a:ext cx="8229600" cy="576262"/>
          </a:xfrm>
        </p:spPr>
        <p:txBody>
          <a:bodyPr>
            <a:normAutofit fontScale="90000"/>
          </a:bodyPr>
          <a:lstStyle/>
          <a:p>
            <a:pPr eaLnBrk="1" hangingPunct="1"/>
            <a:r>
              <a:rPr lang="en-US" altLang="en-US" dirty="0"/>
              <a:t>Shared Pages</a:t>
            </a:r>
          </a:p>
        </p:txBody>
      </p:sp>
      <p:sp>
        <p:nvSpPr>
          <p:cNvPr id="39939" name="Rectangle 3">
            <a:extLst>
              <a:ext uri="{FF2B5EF4-FFF2-40B4-BE49-F238E27FC236}">
                <a16:creationId xmlns:a16="http://schemas.microsoft.com/office/drawing/2014/main" id="{D36A1277-493F-4EAE-9460-2793BEE19806}"/>
              </a:ext>
            </a:extLst>
          </p:cNvPr>
          <p:cNvSpPr>
            <a:spLocks noGrp="1" noChangeArrowheads="1"/>
          </p:cNvSpPr>
          <p:nvPr>
            <p:ph type="body" idx="1"/>
          </p:nvPr>
        </p:nvSpPr>
        <p:spPr>
          <a:xfrm>
            <a:off x="2326433" y="1113421"/>
            <a:ext cx="7734788" cy="4483100"/>
          </a:xfrm>
        </p:spPr>
        <p:txBody>
          <a:bodyPr>
            <a:normAutofit lnSpcReduction="10000"/>
          </a:bodyPr>
          <a:lstStyle/>
          <a:p>
            <a:r>
              <a:rPr lang="en-US" altLang="en-US" b="1" dirty="0">
                <a:solidFill>
                  <a:srgbClr val="006699"/>
                </a:solidFill>
                <a:latin typeface="+mj-lt"/>
              </a:rPr>
              <a:t>Shared</a:t>
            </a:r>
            <a:r>
              <a:rPr lang="en-US" altLang="en-US" b="1" dirty="0">
                <a:solidFill>
                  <a:srgbClr val="3366FF"/>
                </a:solidFill>
              </a:rPr>
              <a:t> </a:t>
            </a:r>
            <a:r>
              <a:rPr lang="en-US" altLang="en-US" b="1" dirty="0">
                <a:solidFill>
                  <a:srgbClr val="006699"/>
                </a:solidFill>
                <a:latin typeface="+mj-lt"/>
              </a:rPr>
              <a:t>code</a:t>
            </a:r>
          </a:p>
          <a:p>
            <a:pPr lvl="1"/>
            <a:r>
              <a:rPr lang="en-US" altLang="en-US" dirty="0"/>
              <a:t>One copy of read-only (</a:t>
            </a:r>
            <a:r>
              <a:rPr lang="en-US" altLang="en-US" b="1" dirty="0">
                <a:solidFill>
                  <a:srgbClr val="006699"/>
                </a:solidFill>
                <a:latin typeface="+mj-lt"/>
              </a:rPr>
              <a:t>reentrant</a:t>
            </a:r>
            <a:r>
              <a:rPr lang="en-US" altLang="en-US" dirty="0"/>
              <a:t>) code shared among processes (i.e., text editors, compilers, window systems)</a:t>
            </a:r>
          </a:p>
          <a:p>
            <a:pPr lvl="1"/>
            <a:r>
              <a:rPr lang="en-US" altLang="en-US" dirty="0"/>
              <a:t>Similar to multiple threads sharing the same process space</a:t>
            </a:r>
          </a:p>
          <a:p>
            <a:pPr lvl="1"/>
            <a:r>
              <a:rPr lang="en-US" altLang="en-US" dirty="0"/>
              <a:t>Also useful for interprocess communication if sharing of read-write pages is allowed</a:t>
            </a:r>
          </a:p>
          <a:p>
            <a:r>
              <a:rPr lang="en-US" altLang="en-US" b="1" dirty="0">
                <a:solidFill>
                  <a:srgbClr val="006699"/>
                </a:solidFill>
                <a:latin typeface="+mj-lt"/>
              </a:rPr>
              <a:t>Private</a:t>
            </a:r>
            <a:r>
              <a:rPr lang="en-US" altLang="en-US" b="1" dirty="0">
                <a:solidFill>
                  <a:srgbClr val="3366FF"/>
                </a:solidFill>
              </a:rPr>
              <a:t> </a:t>
            </a:r>
            <a:r>
              <a:rPr lang="en-US" altLang="en-US" b="1" dirty="0">
                <a:solidFill>
                  <a:srgbClr val="006699"/>
                </a:solidFill>
                <a:latin typeface="+mj-lt"/>
              </a:rPr>
              <a:t>code</a:t>
            </a:r>
            <a:r>
              <a:rPr lang="en-US" altLang="en-US" b="1" dirty="0">
                <a:solidFill>
                  <a:srgbClr val="3366FF"/>
                </a:solidFill>
              </a:rPr>
              <a:t> </a:t>
            </a:r>
            <a:r>
              <a:rPr lang="en-US" altLang="en-US" b="1" dirty="0">
                <a:solidFill>
                  <a:srgbClr val="006699"/>
                </a:solidFill>
                <a:latin typeface="+mj-lt"/>
              </a:rPr>
              <a:t>and</a:t>
            </a:r>
            <a:r>
              <a:rPr lang="en-US" altLang="en-US" b="1" dirty="0">
                <a:solidFill>
                  <a:srgbClr val="3366FF"/>
                </a:solidFill>
              </a:rPr>
              <a:t> </a:t>
            </a:r>
            <a:r>
              <a:rPr lang="en-US" altLang="en-US" b="1" dirty="0">
                <a:solidFill>
                  <a:srgbClr val="006699"/>
                </a:solidFill>
                <a:latin typeface="+mj-lt"/>
              </a:rPr>
              <a:t>data</a:t>
            </a:r>
            <a:r>
              <a:rPr lang="en-US" altLang="en-US" dirty="0">
                <a:solidFill>
                  <a:srgbClr val="3366FF"/>
                </a:solidFill>
              </a:rPr>
              <a:t> </a:t>
            </a:r>
          </a:p>
          <a:p>
            <a:pPr lvl="1"/>
            <a:r>
              <a:rPr lang="en-US" altLang="en-US" dirty="0"/>
              <a:t>Each process keeps a separate copy of the code and data</a:t>
            </a:r>
          </a:p>
          <a:p>
            <a:pPr lvl="1"/>
            <a:r>
              <a:rPr lang="en-US" altLang="en-US" dirty="0"/>
              <a:t>The pages for the private code and data can appear anywhere in the logical address space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518330E-1EFB-4794-938C-DE2C8EE9418F}"/>
              </a:ext>
            </a:extLst>
          </p:cNvPr>
          <p:cNvSpPr>
            <a:spLocks noGrp="1" noChangeArrowheads="1"/>
          </p:cNvSpPr>
          <p:nvPr>
            <p:ph type="title"/>
          </p:nvPr>
        </p:nvSpPr>
        <p:spPr>
          <a:xfrm>
            <a:off x="2506664" y="245093"/>
            <a:ext cx="7704137" cy="576262"/>
          </a:xfrm>
        </p:spPr>
        <p:txBody>
          <a:bodyPr>
            <a:normAutofit fontScale="90000"/>
          </a:bodyPr>
          <a:lstStyle/>
          <a:p>
            <a:pPr eaLnBrk="1" hangingPunct="1"/>
            <a:r>
              <a:rPr lang="en-US" altLang="en-US" dirty="0"/>
              <a:t>Shared Pages Example</a:t>
            </a:r>
            <a:endParaRPr lang="en-US" altLang="en-US" sz="2400" dirty="0"/>
          </a:p>
        </p:txBody>
      </p:sp>
      <p:pic>
        <p:nvPicPr>
          <p:cNvPr id="40963" name="Picture 5" descr="W:\os-book\OS10\slide-dir\os-figures\9_14.jpg">
            <a:extLst>
              <a:ext uri="{FF2B5EF4-FFF2-40B4-BE49-F238E27FC236}">
                <a16:creationId xmlns:a16="http://schemas.microsoft.com/office/drawing/2014/main" id="{8CF5A6BC-36FF-41D3-9A9A-0B6C47B07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313" y="1212850"/>
            <a:ext cx="3973512"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1523499-02A6-403C-B92E-2686134FCA88}"/>
              </a:ext>
            </a:extLst>
          </p:cNvPr>
          <p:cNvSpPr>
            <a:spLocks noGrp="1" noChangeArrowheads="1"/>
          </p:cNvSpPr>
          <p:nvPr>
            <p:ph type="title"/>
          </p:nvPr>
        </p:nvSpPr>
        <p:spPr>
          <a:xfrm>
            <a:off x="2044700" y="247880"/>
            <a:ext cx="8229600" cy="576262"/>
          </a:xfrm>
        </p:spPr>
        <p:txBody>
          <a:bodyPr>
            <a:normAutofit fontScale="90000"/>
          </a:bodyPr>
          <a:lstStyle/>
          <a:p>
            <a:pPr eaLnBrk="1" hangingPunct="1"/>
            <a:r>
              <a:rPr lang="en-US" altLang="en-US" dirty="0"/>
              <a:t>Structure of the Page Table</a:t>
            </a:r>
          </a:p>
        </p:txBody>
      </p:sp>
      <p:sp>
        <p:nvSpPr>
          <p:cNvPr id="41987" name="Rectangle 3">
            <a:extLst>
              <a:ext uri="{FF2B5EF4-FFF2-40B4-BE49-F238E27FC236}">
                <a16:creationId xmlns:a16="http://schemas.microsoft.com/office/drawing/2014/main" id="{861A38E1-D15D-4FD3-BA70-E6E5B690F313}"/>
              </a:ext>
            </a:extLst>
          </p:cNvPr>
          <p:cNvSpPr>
            <a:spLocks noGrp="1" noChangeArrowheads="1"/>
          </p:cNvSpPr>
          <p:nvPr>
            <p:ph type="body" idx="1"/>
          </p:nvPr>
        </p:nvSpPr>
        <p:spPr>
          <a:xfrm>
            <a:off x="2335764" y="1227138"/>
            <a:ext cx="7697755" cy="4483100"/>
          </a:xfrm>
        </p:spPr>
        <p:txBody>
          <a:bodyPr>
            <a:normAutofit fontScale="92500" lnSpcReduction="10000"/>
          </a:bodyPr>
          <a:lstStyle/>
          <a:p>
            <a:r>
              <a:rPr lang="en-US" altLang="en-US" dirty="0"/>
              <a:t>Memory structures for paging can get huge using straight-forward methods</a:t>
            </a:r>
          </a:p>
          <a:p>
            <a:pPr lvl="1"/>
            <a:r>
              <a:rPr lang="en-US" altLang="en-US" dirty="0"/>
              <a:t>Consider a 32-bit logical address space as on modern computers</a:t>
            </a:r>
          </a:p>
          <a:p>
            <a:pPr lvl="1"/>
            <a:r>
              <a:rPr lang="en-US" altLang="en-US" dirty="0"/>
              <a:t>Page size of 4 KB (2</a:t>
            </a:r>
            <a:r>
              <a:rPr lang="en-US" altLang="en-US" baseline="30000" dirty="0"/>
              <a:t>12</a:t>
            </a:r>
            <a:r>
              <a:rPr lang="en-US" altLang="en-US" dirty="0"/>
              <a:t>)</a:t>
            </a:r>
          </a:p>
          <a:p>
            <a:pPr lvl="1"/>
            <a:r>
              <a:rPr lang="en-US" altLang="en-US" dirty="0"/>
              <a:t>Page table would have 1 million entries (2</a:t>
            </a:r>
            <a:r>
              <a:rPr lang="en-US" altLang="en-US" baseline="30000" dirty="0"/>
              <a:t>32</a:t>
            </a:r>
            <a:r>
              <a:rPr lang="en-US" altLang="en-US" dirty="0"/>
              <a:t> / 2</a:t>
            </a:r>
            <a:r>
              <a:rPr lang="en-US" altLang="en-US" baseline="30000" dirty="0"/>
              <a:t>12</a:t>
            </a:r>
            <a:r>
              <a:rPr lang="en-US" altLang="en-US" dirty="0"/>
              <a:t>)</a:t>
            </a:r>
          </a:p>
          <a:p>
            <a:pPr lvl="1"/>
            <a:r>
              <a:rPr lang="en-US" altLang="en-US" dirty="0"/>
              <a:t>If each entry is 4 bytes </a:t>
            </a:r>
            <a:r>
              <a:rPr lang="en-US" altLang="en-US" dirty="0">
                <a:sym typeface="Wingdings" panose="05000000000000000000" pitchFamily="2" charset="2"/>
              </a:rPr>
              <a:t></a:t>
            </a:r>
            <a:r>
              <a:rPr lang="en-US" altLang="en-US" dirty="0"/>
              <a:t> each process 4 MB of physical address space for the  page table alone</a:t>
            </a:r>
          </a:p>
          <a:p>
            <a:pPr lvl="2"/>
            <a:r>
              <a:rPr lang="en-US" altLang="en-US" dirty="0"/>
              <a:t>Don</a:t>
            </a:r>
            <a:r>
              <a:rPr lang="ja-JP" altLang="en-US" dirty="0"/>
              <a:t>’</a:t>
            </a:r>
            <a:r>
              <a:rPr lang="en-US" altLang="ja-JP" dirty="0"/>
              <a:t>t want to allocate that contiguously in main memory</a:t>
            </a:r>
          </a:p>
          <a:p>
            <a:pPr lvl="1"/>
            <a:r>
              <a:rPr lang="en-US" altLang="en-US" dirty="0"/>
              <a:t>One simple solution is to divide the page table into smaller units</a:t>
            </a:r>
          </a:p>
          <a:p>
            <a:pPr lvl="2"/>
            <a:r>
              <a:rPr lang="en-US" altLang="en-US" dirty="0"/>
              <a:t>Hierarchical Paging</a:t>
            </a:r>
          </a:p>
          <a:p>
            <a:pPr lvl="2"/>
            <a:r>
              <a:rPr lang="en-US" altLang="en-US" dirty="0"/>
              <a:t>Hashed Page Tables</a:t>
            </a:r>
          </a:p>
          <a:p>
            <a:pPr lvl="2"/>
            <a:r>
              <a:rPr lang="en-US" altLang="en-US" dirty="0"/>
              <a:t>Inverted Page Tables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801E473-0FDF-4EE4-A39B-F81CB92DE486}"/>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7171" name="Rectangle 4">
            <a:extLst>
              <a:ext uri="{FF2B5EF4-FFF2-40B4-BE49-F238E27FC236}">
                <a16:creationId xmlns:a16="http://schemas.microsoft.com/office/drawing/2014/main" id="{0CE4E103-0614-4759-9CC3-2536BD5624EA}"/>
              </a:ext>
            </a:extLst>
          </p:cNvPr>
          <p:cNvSpPr>
            <a:spLocks noChangeArrowheads="1"/>
          </p:cNvSpPr>
          <p:nvPr/>
        </p:nvSpPr>
        <p:spPr bwMode="auto">
          <a:xfrm>
            <a:off x="2079626" y="5819776"/>
            <a:ext cx="85883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l" eaLnBrk="1" hangingPunct="1">
              <a:spcBef>
                <a:spcPct val="20000"/>
              </a:spcBef>
            </a:pPr>
            <a:r>
              <a:rPr lang="en-US" altLang="en-US" sz="2400">
                <a:latin typeface="Arial" panose="020B0604020202020204" pitchFamily="34" charset="0"/>
              </a:rPr>
              <a:t>Figure 3-3. Base and limit registers can be used to give each process a separate address space.</a:t>
            </a:r>
          </a:p>
        </p:txBody>
      </p:sp>
      <p:sp>
        <p:nvSpPr>
          <p:cNvPr id="7172" name="Rectangle 5">
            <a:extLst>
              <a:ext uri="{FF2B5EF4-FFF2-40B4-BE49-F238E27FC236}">
                <a16:creationId xmlns:a16="http://schemas.microsoft.com/office/drawing/2014/main" id="{36733B51-C750-4B68-84AF-50E71C50A8A6}"/>
              </a:ext>
            </a:extLst>
          </p:cNvPr>
          <p:cNvSpPr>
            <a:spLocks noChangeArrowheads="1"/>
          </p:cNvSpPr>
          <p:nvPr/>
        </p:nvSpPr>
        <p:spPr bwMode="auto">
          <a:xfrm>
            <a:off x="3530600" y="0"/>
            <a:ext cx="64389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l" eaLnBrk="1" hangingPunct="1"/>
            <a:r>
              <a:rPr lang="en-US" altLang="en-US" sz="3600">
                <a:solidFill>
                  <a:srgbClr val="FF0000"/>
                </a:solidFill>
                <a:latin typeface="Arial" panose="020B0604020202020204" pitchFamily="34" charset="0"/>
              </a:rPr>
              <a:t>Base and Limit Registers</a:t>
            </a:r>
          </a:p>
        </p:txBody>
      </p:sp>
      <p:pic>
        <p:nvPicPr>
          <p:cNvPr id="7173" name="Picture 6" descr="D:\b\b4\IBM\03-03.jpg">
            <a:extLst>
              <a:ext uri="{FF2B5EF4-FFF2-40B4-BE49-F238E27FC236}">
                <a16:creationId xmlns:a16="http://schemas.microsoft.com/office/drawing/2014/main" id="{4973D69A-D0A5-4FCD-AE27-02DA7244B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164" y="762001"/>
            <a:ext cx="3254375"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5ECC631-B67D-4C84-91B9-1CB22DA15EDE}"/>
              </a:ext>
            </a:extLst>
          </p:cNvPr>
          <p:cNvSpPr>
            <a:spLocks noGrp="1" noChangeArrowheads="1"/>
          </p:cNvSpPr>
          <p:nvPr>
            <p:ph type="title"/>
          </p:nvPr>
        </p:nvSpPr>
        <p:spPr>
          <a:xfrm>
            <a:off x="1997075" y="232005"/>
            <a:ext cx="8229600" cy="576262"/>
          </a:xfrm>
        </p:spPr>
        <p:txBody>
          <a:bodyPr>
            <a:normAutofit fontScale="90000"/>
          </a:bodyPr>
          <a:lstStyle/>
          <a:p>
            <a:pPr eaLnBrk="1" hangingPunct="1"/>
            <a:r>
              <a:rPr lang="en-US" altLang="en-US" dirty="0"/>
              <a:t>Hierarchical Page Tables</a:t>
            </a:r>
          </a:p>
        </p:txBody>
      </p:sp>
      <p:sp>
        <p:nvSpPr>
          <p:cNvPr id="43011" name="Rectangle 3">
            <a:extLst>
              <a:ext uri="{FF2B5EF4-FFF2-40B4-BE49-F238E27FC236}">
                <a16:creationId xmlns:a16="http://schemas.microsoft.com/office/drawing/2014/main" id="{9C6AC61F-C673-44E2-9D0D-2FBC263F8271}"/>
              </a:ext>
            </a:extLst>
          </p:cNvPr>
          <p:cNvSpPr>
            <a:spLocks noGrp="1" noChangeArrowheads="1"/>
          </p:cNvSpPr>
          <p:nvPr>
            <p:ph type="body" idx="1"/>
          </p:nvPr>
        </p:nvSpPr>
        <p:spPr>
          <a:xfrm>
            <a:off x="2363755" y="1131888"/>
            <a:ext cx="7489858" cy="1096962"/>
          </a:xfrm>
        </p:spPr>
        <p:txBody>
          <a:bodyPr>
            <a:normAutofit fontScale="77500" lnSpcReduction="20000"/>
          </a:bodyPr>
          <a:lstStyle/>
          <a:p>
            <a:r>
              <a:rPr lang="en-US" altLang="en-US" dirty="0"/>
              <a:t>Break up the logical address space into multiple page tables</a:t>
            </a:r>
          </a:p>
          <a:p>
            <a:r>
              <a:rPr lang="en-US" altLang="en-US" dirty="0"/>
              <a:t>A simple technique is a two-level page table</a:t>
            </a:r>
          </a:p>
          <a:p>
            <a:r>
              <a:rPr lang="en-US" altLang="en-US" dirty="0"/>
              <a:t>We then page the page table</a:t>
            </a:r>
          </a:p>
        </p:txBody>
      </p:sp>
      <p:pic>
        <p:nvPicPr>
          <p:cNvPr id="43012" name="Picture 4" descr="8">
            <a:extLst>
              <a:ext uri="{FF2B5EF4-FFF2-40B4-BE49-F238E27FC236}">
                <a16:creationId xmlns:a16="http://schemas.microsoft.com/office/drawing/2014/main" id="{68A9E96F-FF85-481A-9476-DF391FB2B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2376488"/>
            <a:ext cx="35782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319ECB7-9550-4722-A785-B672C25C6916}"/>
              </a:ext>
            </a:extLst>
          </p:cNvPr>
          <p:cNvSpPr>
            <a:spLocks noGrp="1" noChangeArrowheads="1"/>
          </p:cNvSpPr>
          <p:nvPr>
            <p:ph type="title"/>
          </p:nvPr>
        </p:nvSpPr>
        <p:spPr>
          <a:xfrm>
            <a:off x="2479676" y="236380"/>
            <a:ext cx="7762875" cy="576263"/>
          </a:xfrm>
        </p:spPr>
        <p:txBody>
          <a:bodyPr>
            <a:normAutofit fontScale="90000"/>
          </a:bodyPr>
          <a:lstStyle/>
          <a:p>
            <a:pPr eaLnBrk="1" hangingPunct="1"/>
            <a:r>
              <a:rPr lang="en-US" altLang="en-US" dirty="0"/>
              <a:t>Two-Level Paging Example</a:t>
            </a:r>
          </a:p>
        </p:txBody>
      </p:sp>
      <p:sp>
        <p:nvSpPr>
          <p:cNvPr id="44035" name="Rectangle 3">
            <a:extLst>
              <a:ext uri="{FF2B5EF4-FFF2-40B4-BE49-F238E27FC236}">
                <a16:creationId xmlns:a16="http://schemas.microsoft.com/office/drawing/2014/main" id="{1EEF2C6C-3F02-4E7D-8B00-6261CF45E7FD}"/>
              </a:ext>
            </a:extLst>
          </p:cNvPr>
          <p:cNvSpPr>
            <a:spLocks noGrp="1" noChangeArrowheads="1"/>
          </p:cNvSpPr>
          <p:nvPr>
            <p:ph type="body" idx="1"/>
          </p:nvPr>
        </p:nvSpPr>
        <p:spPr>
          <a:xfrm>
            <a:off x="2373088" y="1085851"/>
            <a:ext cx="7679093" cy="5146675"/>
          </a:xfrm>
        </p:spPr>
        <p:txBody>
          <a:bodyPr>
            <a:normAutofit fontScale="85000" lnSpcReduction="20000"/>
          </a:bodyPr>
          <a:lstStyle/>
          <a:p>
            <a:pPr>
              <a:lnSpc>
                <a:spcPct val="90000"/>
              </a:lnSpc>
            </a:pPr>
            <a:r>
              <a:rPr lang="en-US" altLang="en-US" dirty="0"/>
              <a:t>A logical address (on 32-bit machine with 1K page size) is divided into:</a:t>
            </a:r>
          </a:p>
          <a:p>
            <a:pPr marL="627063" lvl="1"/>
            <a:r>
              <a:rPr lang="en-US" altLang="en-US" dirty="0"/>
              <a:t>a page number consisting of 22 bits</a:t>
            </a:r>
          </a:p>
          <a:p>
            <a:pPr marL="627063" lvl="1"/>
            <a:r>
              <a:rPr lang="en-US" altLang="en-US" dirty="0"/>
              <a:t>a page offset consisting of 10 bits</a:t>
            </a:r>
          </a:p>
          <a:p>
            <a:pPr marL="627063" lvl="1"/>
            <a:endParaRPr lang="en-US" altLang="en-US" sz="800" dirty="0"/>
          </a:p>
          <a:p>
            <a:pPr>
              <a:lnSpc>
                <a:spcPct val="90000"/>
              </a:lnSpc>
            </a:pPr>
            <a:r>
              <a:rPr lang="en-US" altLang="en-US" dirty="0"/>
              <a:t>Since the page table is paged, the page number is further divided into:</a:t>
            </a:r>
          </a:p>
          <a:p>
            <a:pPr marL="627063" lvl="1"/>
            <a:r>
              <a:rPr lang="en-US" altLang="en-US" dirty="0"/>
              <a:t>a 10-bit page number </a:t>
            </a:r>
          </a:p>
          <a:p>
            <a:pPr marL="627063" lvl="1"/>
            <a:r>
              <a:rPr lang="en-US" altLang="en-US" dirty="0"/>
              <a:t>a 12-bit page offset</a:t>
            </a:r>
          </a:p>
          <a:p>
            <a:pPr marL="627063" lvl="1"/>
            <a:endParaRPr lang="en-US" altLang="en-US" sz="800" dirty="0"/>
          </a:p>
          <a:p>
            <a:pPr>
              <a:lnSpc>
                <a:spcPct val="90000"/>
              </a:lnSpc>
            </a:pPr>
            <a:r>
              <a:rPr lang="en-US" altLang="en-US" dirty="0"/>
              <a:t>Thus, a logical address is as follows:</a:t>
            </a:r>
            <a:br>
              <a:rPr lang="en-US" altLang="en-US" dirty="0"/>
            </a:br>
            <a:br>
              <a:rPr lang="en-US" altLang="en-US" sz="1600" dirty="0"/>
            </a:br>
            <a:br>
              <a:rPr lang="en-US" altLang="en-US" sz="1600" dirty="0"/>
            </a:br>
            <a:br>
              <a:rPr lang="en-US" altLang="en-US" sz="1600" dirty="0"/>
            </a:br>
            <a:br>
              <a:rPr lang="en-US" altLang="en-US" sz="1600" dirty="0"/>
            </a:br>
            <a:br>
              <a:rPr lang="en-US" altLang="en-US" sz="1600" dirty="0"/>
            </a:br>
            <a:endParaRPr lang="en-US" altLang="en-US" sz="1600" dirty="0"/>
          </a:p>
          <a:p>
            <a:pPr>
              <a:lnSpc>
                <a:spcPct val="90000"/>
              </a:lnSpc>
            </a:pPr>
            <a:r>
              <a:rPr lang="en-US" altLang="en-US" dirty="0"/>
              <a:t>where</a:t>
            </a:r>
            <a:r>
              <a:rPr lang="en-US" altLang="en-US" i="1" dirty="0"/>
              <a:t> p</a:t>
            </a:r>
            <a:r>
              <a:rPr lang="en-US" altLang="en-US" i="1" baseline="-25000" dirty="0"/>
              <a:t>1</a:t>
            </a:r>
            <a:r>
              <a:rPr lang="en-US" altLang="en-US" dirty="0"/>
              <a:t> is an index into the outer page table, and </a:t>
            </a:r>
            <a:r>
              <a:rPr lang="en-US" altLang="en-US" i="1" dirty="0"/>
              <a:t>p</a:t>
            </a:r>
            <a:r>
              <a:rPr lang="en-US" altLang="en-US" i="1" baseline="-25000" dirty="0"/>
              <a:t>2</a:t>
            </a:r>
            <a:r>
              <a:rPr lang="en-US" altLang="en-US" dirty="0"/>
              <a:t> is the displacement within the page of the inner page table</a:t>
            </a:r>
          </a:p>
          <a:p>
            <a:pPr>
              <a:lnSpc>
                <a:spcPct val="90000"/>
              </a:lnSpc>
            </a:pPr>
            <a:r>
              <a:rPr lang="en-US" altLang="en-US" dirty="0"/>
              <a:t>Known as </a:t>
            </a:r>
            <a:r>
              <a:rPr lang="en-US" altLang="en-US" b="1" dirty="0">
                <a:solidFill>
                  <a:srgbClr val="006699"/>
                </a:solidFill>
                <a:latin typeface="+mj-lt"/>
              </a:rPr>
              <a:t>forward-mapped</a:t>
            </a:r>
            <a:r>
              <a:rPr lang="en-US" altLang="en-US" b="1" dirty="0">
                <a:solidFill>
                  <a:srgbClr val="3366FF"/>
                </a:solidFill>
              </a:rPr>
              <a:t> </a:t>
            </a: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table</a:t>
            </a:r>
          </a:p>
        </p:txBody>
      </p:sp>
      <p:pic>
        <p:nvPicPr>
          <p:cNvPr id="44036" name="Picture 5" descr="W:\os-book\OS10\slide-dir\os-figures\in-9_3.jpg">
            <a:extLst>
              <a:ext uri="{FF2B5EF4-FFF2-40B4-BE49-F238E27FC236}">
                <a16:creationId xmlns:a16="http://schemas.microsoft.com/office/drawing/2014/main" id="{E5597039-CFAE-4A07-A550-C966E8BFE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5" y="4032250"/>
            <a:ext cx="4090988"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a:extLst>
              <a:ext uri="{FF2B5EF4-FFF2-40B4-BE49-F238E27FC236}">
                <a16:creationId xmlns:a16="http://schemas.microsoft.com/office/drawing/2014/main" id="{C333A82E-F8D0-4475-A297-B096B84CAA45}"/>
              </a:ext>
            </a:extLst>
          </p:cNvPr>
          <p:cNvSpPr>
            <a:spLocks noGrp="1" noChangeArrowheads="1"/>
          </p:cNvSpPr>
          <p:nvPr>
            <p:ph type="title"/>
          </p:nvPr>
        </p:nvSpPr>
        <p:spPr>
          <a:xfrm>
            <a:off x="2652714" y="236380"/>
            <a:ext cx="7558087" cy="576263"/>
          </a:xfrm>
        </p:spPr>
        <p:txBody>
          <a:bodyPr>
            <a:normAutofit fontScale="90000"/>
          </a:bodyPr>
          <a:lstStyle/>
          <a:p>
            <a:pPr eaLnBrk="1" hangingPunct="1"/>
            <a:r>
              <a:rPr lang="en-US" altLang="en-US" dirty="0"/>
              <a:t>Address-Translation Scheme</a:t>
            </a:r>
            <a:endParaRPr lang="en-US" altLang="en-US" sz="2400" dirty="0"/>
          </a:p>
        </p:txBody>
      </p:sp>
      <p:pic>
        <p:nvPicPr>
          <p:cNvPr id="45059" name="Picture 1035">
            <a:extLst>
              <a:ext uri="{FF2B5EF4-FFF2-40B4-BE49-F238E27FC236}">
                <a16:creationId xmlns:a16="http://schemas.microsoft.com/office/drawing/2014/main" id="{13CF1B26-59FC-4992-8FE3-5FA6738A0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014" y="1258889"/>
            <a:ext cx="63896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A0137AD-9BFB-4AF6-88F4-0341356C952B}"/>
              </a:ext>
            </a:extLst>
          </p:cNvPr>
          <p:cNvSpPr>
            <a:spLocks noGrp="1"/>
          </p:cNvSpPr>
          <p:nvPr>
            <p:ph type="title"/>
          </p:nvPr>
        </p:nvSpPr>
        <p:spPr>
          <a:xfrm>
            <a:off x="2060575" y="155805"/>
            <a:ext cx="8229600" cy="576262"/>
          </a:xfrm>
        </p:spPr>
        <p:txBody>
          <a:bodyPr>
            <a:normAutofit fontScale="90000"/>
          </a:bodyPr>
          <a:lstStyle/>
          <a:p>
            <a:r>
              <a:rPr lang="en-US" altLang="en-US" dirty="0"/>
              <a:t>64-bit Logical Address Space</a:t>
            </a:r>
          </a:p>
        </p:txBody>
      </p:sp>
      <p:sp>
        <p:nvSpPr>
          <p:cNvPr id="53251" name="Content Placeholder 2">
            <a:extLst>
              <a:ext uri="{FF2B5EF4-FFF2-40B4-BE49-F238E27FC236}">
                <a16:creationId xmlns:a16="http://schemas.microsoft.com/office/drawing/2014/main" id="{6995B49D-2FA5-4651-BAD7-7BD98CB71E8C}"/>
              </a:ext>
            </a:extLst>
          </p:cNvPr>
          <p:cNvSpPr>
            <a:spLocks noGrp="1"/>
          </p:cNvSpPr>
          <p:nvPr>
            <p:ph idx="1"/>
          </p:nvPr>
        </p:nvSpPr>
        <p:spPr>
          <a:xfrm>
            <a:off x="2399685" y="1130300"/>
            <a:ext cx="7596512" cy="5087938"/>
          </a:xfrm>
        </p:spPr>
        <p:txBody>
          <a:bodyPr>
            <a:normAutofit fontScale="92500" lnSpcReduction="10000"/>
          </a:bodyPr>
          <a:lstStyle/>
          <a:p>
            <a:pPr>
              <a:defRPr/>
            </a:pPr>
            <a:r>
              <a:rPr lang="en-US" altLang="en-US" dirty="0"/>
              <a:t>Even two-level paging scheme not sufficient</a:t>
            </a:r>
          </a:p>
          <a:p>
            <a:pPr>
              <a:defRPr/>
            </a:pPr>
            <a:r>
              <a:rPr lang="en-US" altLang="en-US" dirty="0"/>
              <a:t>If page size is 4 KB (2</a:t>
            </a:r>
            <a:r>
              <a:rPr lang="en-US" altLang="en-US" baseline="30000" dirty="0"/>
              <a:t>12</a:t>
            </a:r>
            <a:r>
              <a:rPr lang="en-US" altLang="en-US" dirty="0"/>
              <a:t>)</a:t>
            </a:r>
          </a:p>
          <a:p>
            <a:pPr lvl="1">
              <a:defRPr/>
            </a:pPr>
            <a:r>
              <a:rPr lang="en-US" altLang="en-US" dirty="0"/>
              <a:t>Then page table has 2</a:t>
            </a:r>
            <a:r>
              <a:rPr lang="en-US" altLang="en-US" baseline="30000" dirty="0"/>
              <a:t>52</a:t>
            </a:r>
            <a:r>
              <a:rPr lang="en-US" altLang="en-US" dirty="0"/>
              <a:t> entries</a:t>
            </a:r>
          </a:p>
          <a:p>
            <a:pPr lvl="1">
              <a:defRPr/>
            </a:pPr>
            <a:r>
              <a:rPr lang="en-US" altLang="en-US" dirty="0"/>
              <a:t>If two level scheme, inner page tables could be 2</a:t>
            </a:r>
            <a:r>
              <a:rPr lang="en-US" altLang="en-US" baseline="30000" dirty="0"/>
              <a:t>10</a:t>
            </a:r>
            <a:r>
              <a:rPr lang="en-US" altLang="en-US" dirty="0"/>
              <a:t> 4-byte entries</a:t>
            </a:r>
          </a:p>
          <a:p>
            <a:pPr lvl="1">
              <a:defRPr/>
            </a:pPr>
            <a:r>
              <a:rPr lang="en-US" altLang="en-US" dirty="0"/>
              <a:t>Address would look like</a:t>
            </a:r>
          </a:p>
          <a:p>
            <a:pPr lvl="1">
              <a:defRPr/>
            </a:pPr>
            <a:endParaRPr lang="en-US" altLang="en-US" dirty="0"/>
          </a:p>
          <a:p>
            <a:pPr lvl="1">
              <a:defRPr/>
            </a:pPr>
            <a:endParaRPr lang="en-US" altLang="en-US" dirty="0"/>
          </a:p>
          <a:p>
            <a:pPr marL="457200" lvl="1" indent="0">
              <a:buNone/>
              <a:defRPr/>
            </a:pPr>
            <a:endParaRPr lang="en-US" altLang="en-US" dirty="0"/>
          </a:p>
          <a:p>
            <a:pPr lvl="1">
              <a:defRPr/>
            </a:pPr>
            <a:r>
              <a:rPr lang="en-US" altLang="en-US" dirty="0"/>
              <a:t>Outer page table has 2</a:t>
            </a:r>
            <a:r>
              <a:rPr lang="en-US" altLang="en-US" baseline="30000" dirty="0"/>
              <a:t>42</a:t>
            </a:r>
            <a:r>
              <a:rPr lang="en-US" altLang="en-US" dirty="0"/>
              <a:t> entries or 2</a:t>
            </a:r>
            <a:r>
              <a:rPr lang="en-US" altLang="en-US" baseline="30000" dirty="0"/>
              <a:t>44</a:t>
            </a:r>
            <a:r>
              <a:rPr lang="en-US" altLang="en-US" dirty="0"/>
              <a:t> bytes</a:t>
            </a:r>
          </a:p>
          <a:p>
            <a:pPr lvl="1">
              <a:defRPr/>
            </a:pPr>
            <a:r>
              <a:rPr lang="en-US" altLang="en-US" dirty="0"/>
              <a:t>One solution is to add a 2</a:t>
            </a:r>
            <a:r>
              <a:rPr lang="en-US" altLang="en-US" baseline="30000" dirty="0"/>
              <a:t>nd</a:t>
            </a:r>
            <a:r>
              <a:rPr lang="en-US" altLang="en-US" dirty="0"/>
              <a:t> outer page table</a:t>
            </a:r>
          </a:p>
          <a:p>
            <a:pPr lvl="1">
              <a:defRPr/>
            </a:pPr>
            <a:r>
              <a:rPr lang="en-US" altLang="en-US" dirty="0"/>
              <a:t>But in the following example the 2</a:t>
            </a:r>
            <a:r>
              <a:rPr lang="en-US" altLang="en-US" baseline="30000" dirty="0"/>
              <a:t>nd</a:t>
            </a:r>
            <a:r>
              <a:rPr lang="en-US" altLang="en-US" dirty="0"/>
              <a:t> outer page table is still 2</a:t>
            </a:r>
            <a:r>
              <a:rPr lang="en-US" altLang="en-US" baseline="30000" dirty="0"/>
              <a:t>34</a:t>
            </a:r>
            <a:r>
              <a:rPr lang="en-US" altLang="en-US" dirty="0"/>
              <a:t> bytes in size</a:t>
            </a:r>
          </a:p>
          <a:p>
            <a:pPr lvl="2">
              <a:defRPr/>
            </a:pPr>
            <a:r>
              <a:rPr lang="en-US" altLang="en-US" dirty="0"/>
              <a:t>And possibly 4 memory access to get to one physical memory location</a:t>
            </a:r>
          </a:p>
          <a:p>
            <a:pPr lvl="1">
              <a:defRPr/>
            </a:pPr>
            <a:endParaRPr lang="en-US" altLang="en-US" dirty="0"/>
          </a:p>
        </p:txBody>
      </p:sp>
      <p:pic>
        <p:nvPicPr>
          <p:cNvPr id="46084" name="Picture 5" descr="W:\os-book\OS10\slide-dir\os-figures\in-9_5.jpg">
            <a:extLst>
              <a:ext uri="{FF2B5EF4-FFF2-40B4-BE49-F238E27FC236}">
                <a16:creationId xmlns:a16="http://schemas.microsoft.com/office/drawing/2014/main" id="{F2F6A35A-E5D7-44DA-A8DD-7A4A4C040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3176589"/>
            <a:ext cx="371951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E72B140-73C1-45D7-A700-AF2CED785759}"/>
              </a:ext>
            </a:extLst>
          </p:cNvPr>
          <p:cNvSpPr>
            <a:spLocks noGrp="1" noChangeArrowheads="1"/>
          </p:cNvSpPr>
          <p:nvPr>
            <p:ph type="title"/>
          </p:nvPr>
        </p:nvSpPr>
        <p:spPr>
          <a:xfrm>
            <a:off x="2389188" y="144075"/>
            <a:ext cx="7821612" cy="576262"/>
          </a:xfrm>
        </p:spPr>
        <p:txBody>
          <a:bodyPr>
            <a:normAutofit fontScale="90000"/>
          </a:bodyPr>
          <a:lstStyle/>
          <a:p>
            <a:pPr eaLnBrk="1" hangingPunct="1"/>
            <a:r>
              <a:rPr lang="en-US" altLang="en-US" dirty="0"/>
              <a:t>Three-level Paging Scheme</a:t>
            </a:r>
          </a:p>
        </p:txBody>
      </p:sp>
      <p:pic>
        <p:nvPicPr>
          <p:cNvPr id="47107" name="Picture 6">
            <a:extLst>
              <a:ext uri="{FF2B5EF4-FFF2-40B4-BE49-F238E27FC236}">
                <a16:creationId xmlns:a16="http://schemas.microsoft.com/office/drawing/2014/main" id="{7E3EC9BD-BFCB-4762-8CAD-CDA7B8856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1" y="1293813"/>
            <a:ext cx="52419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a:extLst>
              <a:ext uri="{FF2B5EF4-FFF2-40B4-BE49-F238E27FC236}">
                <a16:creationId xmlns:a16="http://schemas.microsoft.com/office/drawing/2014/main" id="{0A0D3728-9A51-44F1-B179-28CC3F552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3130550"/>
            <a:ext cx="5486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861803E-D597-4AFE-86BA-0284614A63EB}"/>
              </a:ext>
            </a:extLst>
          </p:cNvPr>
          <p:cNvSpPr>
            <a:spLocks noGrp="1" noChangeArrowheads="1"/>
          </p:cNvSpPr>
          <p:nvPr>
            <p:ph type="title"/>
          </p:nvPr>
        </p:nvSpPr>
        <p:spPr>
          <a:xfrm>
            <a:off x="2370138" y="222674"/>
            <a:ext cx="7840662" cy="576262"/>
          </a:xfrm>
        </p:spPr>
        <p:txBody>
          <a:bodyPr>
            <a:normAutofit fontScale="90000"/>
          </a:bodyPr>
          <a:lstStyle/>
          <a:p>
            <a:pPr eaLnBrk="1" hangingPunct="1"/>
            <a:r>
              <a:rPr lang="en-US" altLang="en-US" dirty="0"/>
              <a:t>Hashed Page Tables</a:t>
            </a:r>
          </a:p>
        </p:txBody>
      </p:sp>
      <p:sp>
        <p:nvSpPr>
          <p:cNvPr id="48131" name="Rectangle 3">
            <a:extLst>
              <a:ext uri="{FF2B5EF4-FFF2-40B4-BE49-F238E27FC236}">
                <a16:creationId xmlns:a16="http://schemas.microsoft.com/office/drawing/2014/main" id="{48CD62E4-797E-49CD-97C9-0D732152E634}"/>
              </a:ext>
            </a:extLst>
          </p:cNvPr>
          <p:cNvSpPr>
            <a:spLocks noGrp="1" noChangeArrowheads="1"/>
          </p:cNvSpPr>
          <p:nvPr>
            <p:ph type="body" idx="1"/>
          </p:nvPr>
        </p:nvSpPr>
        <p:spPr>
          <a:xfrm>
            <a:off x="2427288" y="1141413"/>
            <a:ext cx="7626350" cy="4722812"/>
          </a:xfrm>
        </p:spPr>
        <p:txBody>
          <a:bodyPr>
            <a:normAutofit fontScale="85000" lnSpcReduction="20000"/>
          </a:bodyPr>
          <a:lstStyle/>
          <a:p>
            <a:r>
              <a:rPr lang="en-US" altLang="en-US" dirty="0"/>
              <a:t>Common in address spaces &gt; 32 bits</a:t>
            </a:r>
          </a:p>
          <a:p>
            <a:r>
              <a:rPr lang="en-US" altLang="en-US" dirty="0"/>
              <a:t>The virtual page number is hashed into a page table</a:t>
            </a:r>
          </a:p>
          <a:p>
            <a:pPr lvl="1"/>
            <a:r>
              <a:rPr lang="en-US" altLang="en-US" dirty="0"/>
              <a:t>This page table contains a chain of elements hashing to the same location</a:t>
            </a:r>
          </a:p>
          <a:p>
            <a:r>
              <a:rPr lang="en-US" altLang="en-US" dirty="0"/>
              <a:t>Each element contains (1) the virtual page number (2) the value of the mapped page frame (3) a pointer to the next element</a:t>
            </a:r>
          </a:p>
          <a:p>
            <a:r>
              <a:rPr lang="en-US" altLang="en-US" dirty="0"/>
              <a:t>Virtual page numbers are compared in this chain searching for a match</a:t>
            </a:r>
          </a:p>
          <a:p>
            <a:pPr lvl="1"/>
            <a:r>
              <a:rPr lang="en-US" altLang="en-US" dirty="0"/>
              <a:t>If a match is found, the corresponding physical frame is extracted</a:t>
            </a:r>
          </a:p>
          <a:p>
            <a:r>
              <a:rPr lang="en-US" altLang="en-US" dirty="0"/>
              <a:t>Variation for 64-bit addresses is </a:t>
            </a:r>
            <a:r>
              <a:rPr lang="en-US" altLang="en-US" b="1" dirty="0">
                <a:solidFill>
                  <a:srgbClr val="006699"/>
                </a:solidFill>
                <a:latin typeface="+mj-lt"/>
              </a:rPr>
              <a:t>clustered</a:t>
            </a:r>
            <a:r>
              <a:rPr lang="en-US" altLang="en-US" b="1" dirty="0">
                <a:solidFill>
                  <a:srgbClr val="3366FF"/>
                </a:solidFill>
              </a:rPr>
              <a:t> </a:t>
            </a: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tables</a:t>
            </a:r>
          </a:p>
          <a:p>
            <a:pPr lvl="1"/>
            <a:r>
              <a:rPr lang="en-US" altLang="en-US" dirty="0"/>
              <a:t>Similar to hashed but each entry refers to several pages (such as 16) rather than 1</a:t>
            </a:r>
          </a:p>
          <a:p>
            <a:pPr lvl="1"/>
            <a:r>
              <a:rPr lang="en-US" altLang="en-US" dirty="0"/>
              <a:t>Especially useful for </a:t>
            </a:r>
            <a:r>
              <a:rPr lang="en-US" altLang="en-US" b="1" dirty="0">
                <a:solidFill>
                  <a:srgbClr val="006699"/>
                </a:solidFill>
                <a:latin typeface="+mj-lt"/>
              </a:rPr>
              <a:t>sparse</a:t>
            </a:r>
            <a:r>
              <a:rPr lang="en-US" altLang="en-US" dirty="0"/>
              <a:t> address spaces (where memory references are non-contiguous and scattered)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A6FA55B-1C89-4FAF-8777-9EF53CBB92B5}"/>
              </a:ext>
            </a:extLst>
          </p:cNvPr>
          <p:cNvSpPr>
            <a:spLocks noGrp="1" noChangeArrowheads="1"/>
          </p:cNvSpPr>
          <p:nvPr>
            <p:ph type="title"/>
          </p:nvPr>
        </p:nvSpPr>
        <p:spPr>
          <a:xfrm>
            <a:off x="1981200" y="236380"/>
            <a:ext cx="8229600" cy="576263"/>
          </a:xfrm>
        </p:spPr>
        <p:txBody>
          <a:bodyPr>
            <a:normAutofit fontScale="90000"/>
          </a:bodyPr>
          <a:lstStyle/>
          <a:p>
            <a:pPr eaLnBrk="1" hangingPunct="1"/>
            <a:r>
              <a:rPr lang="en-US" altLang="en-US" dirty="0"/>
              <a:t>Hashed Page Table</a:t>
            </a:r>
            <a:endParaRPr lang="en-US" altLang="en-US" sz="2400" dirty="0"/>
          </a:p>
        </p:txBody>
      </p:sp>
      <p:pic>
        <p:nvPicPr>
          <p:cNvPr id="49155" name="Picture 6">
            <a:extLst>
              <a:ext uri="{FF2B5EF4-FFF2-40B4-BE49-F238E27FC236}">
                <a16:creationId xmlns:a16="http://schemas.microsoft.com/office/drawing/2014/main" id="{D2F7DD6F-2A50-4270-B701-86EE15BF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888" y="1274764"/>
            <a:ext cx="66167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C2EE1F7-80AE-4AE9-B1C5-B0DAB9FC6228}"/>
              </a:ext>
            </a:extLst>
          </p:cNvPr>
          <p:cNvSpPr>
            <a:spLocks noGrp="1" noChangeArrowheads="1"/>
          </p:cNvSpPr>
          <p:nvPr>
            <p:ph type="title"/>
          </p:nvPr>
        </p:nvSpPr>
        <p:spPr>
          <a:xfrm>
            <a:off x="1981200" y="227049"/>
            <a:ext cx="8229600" cy="576263"/>
          </a:xfrm>
        </p:spPr>
        <p:txBody>
          <a:bodyPr>
            <a:normAutofit fontScale="90000"/>
          </a:bodyPr>
          <a:lstStyle/>
          <a:p>
            <a:pPr eaLnBrk="1" hangingPunct="1"/>
            <a:r>
              <a:rPr lang="en-US" altLang="en-US" dirty="0"/>
              <a:t>Inverted Page Table</a:t>
            </a:r>
          </a:p>
        </p:txBody>
      </p:sp>
      <p:sp>
        <p:nvSpPr>
          <p:cNvPr id="50179" name="Rectangle 3">
            <a:extLst>
              <a:ext uri="{FF2B5EF4-FFF2-40B4-BE49-F238E27FC236}">
                <a16:creationId xmlns:a16="http://schemas.microsoft.com/office/drawing/2014/main" id="{A433C570-E431-49CB-92BC-66AFF909B51E}"/>
              </a:ext>
            </a:extLst>
          </p:cNvPr>
          <p:cNvSpPr>
            <a:spLocks noGrp="1" noChangeArrowheads="1"/>
          </p:cNvSpPr>
          <p:nvPr>
            <p:ph type="body" idx="1"/>
          </p:nvPr>
        </p:nvSpPr>
        <p:spPr>
          <a:xfrm>
            <a:off x="2363756" y="1152526"/>
            <a:ext cx="7697755" cy="4792663"/>
          </a:xfrm>
        </p:spPr>
        <p:txBody>
          <a:bodyPr>
            <a:normAutofit fontScale="85000" lnSpcReduction="20000"/>
          </a:bodyPr>
          <a:lstStyle/>
          <a:p>
            <a:r>
              <a:rPr lang="en-US" altLang="en-US" dirty="0"/>
              <a:t>Rather than each process having a page table and keeping track of all possible logical pages, track all physical pages</a:t>
            </a:r>
          </a:p>
          <a:p>
            <a:r>
              <a:rPr lang="en-US" altLang="en-US" dirty="0"/>
              <a:t>One entry for each real page of memory</a:t>
            </a:r>
          </a:p>
          <a:p>
            <a:r>
              <a:rPr lang="en-US" altLang="en-US" dirty="0"/>
              <a:t>Entry consists of the virtual address of the page stored in that real memory location, with information about the process that owns that page</a:t>
            </a:r>
          </a:p>
          <a:p>
            <a:r>
              <a:rPr lang="en-US" altLang="en-US" dirty="0"/>
              <a:t>Decreases memory needed to store each page table, but increases time needed to search the table when a page reference occurs</a:t>
            </a:r>
          </a:p>
          <a:p>
            <a:r>
              <a:rPr lang="en-US" altLang="en-US" dirty="0"/>
              <a:t>Use hash table to limit the search to one — or at most a few — page-table entries</a:t>
            </a:r>
          </a:p>
          <a:p>
            <a:pPr lvl="1"/>
            <a:r>
              <a:rPr lang="en-US" altLang="en-US" dirty="0"/>
              <a:t>TLB can accelerate access</a:t>
            </a:r>
          </a:p>
          <a:p>
            <a:r>
              <a:rPr lang="en-US" altLang="en-US" dirty="0"/>
              <a:t>But how to implement shared memory?</a:t>
            </a:r>
          </a:p>
          <a:p>
            <a:pPr lvl="1"/>
            <a:r>
              <a:rPr lang="en-US" altLang="en-US" dirty="0"/>
              <a:t>One mapping of a virtual address to the shared physical address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9CA5047-53DC-42C0-8BA2-9A66CB1D12EB}"/>
              </a:ext>
            </a:extLst>
          </p:cNvPr>
          <p:cNvSpPr>
            <a:spLocks noGrp="1" noChangeArrowheads="1"/>
          </p:cNvSpPr>
          <p:nvPr>
            <p:ph type="title"/>
          </p:nvPr>
        </p:nvSpPr>
        <p:spPr>
          <a:xfrm>
            <a:off x="2482850" y="238549"/>
            <a:ext cx="7791450" cy="576262"/>
          </a:xfrm>
        </p:spPr>
        <p:txBody>
          <a:bodyPr>
            <a:normAutofit fontScale="90000"/>
          </a:bodyPr>
          <a:lstStyle/>
          <a:p>
            <a:pPr eaLnBrk="1" hangingPunct="1"/>
            <a:r>
              <a:rPr lang="en-US" altLang="en-US" dirty="0"/>
              <a:t>Inverted Page Table Architecture</a:t>
            </a:r>
            <a:endParaRPr lang="en-US" altLang="en-US" sz="2400" dirty="0"/>
          </a:p>
        </p:txBody>
      </p:sp>
      <p:pic>
        <p:nvPicPr>
          <p:cNvPr id="51203" name="Picture 6">
            <a:extLst>
              <a:ext uri="{FF2B5EF4-FFF2-40B4-BE49-F238E27FC236}">
                <a16:creationId xmlns:a16="http://schemas.microsoft.com/office/drawing/2014/main" id="{CD658555-7800-4FD5-8FAB-B83171CC6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675" y="1274763"/>
            <a:ext cx="6057900" cy="418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FEA4152-F51E-450F-8EB1-7EDAF762DFDB}"/>
              </a:ext>
            </a:extLst>
          </p:cNvPr>
          <p:cNvSpPr>
            <a:spLocks noGrp="1"/>
          </p:cNvSpPr>
          <p:nvPr>
            <p:ph type="title"/>
          </p:nvPr>
        </p:nvSpPr>
        <p:spPr>
          <a:xfrm>
            <a:off x="2465388" y="228636"/>
            <a:ext cx="7745412" cy="576262"/>
          </a:xfrm>
        </p:spPr>
        <p:txBody>
          <a:bodyPr>
            <a:normAutofit fontScale="90000"/>
          </a:bodyPr>
          <a:lstStyle/>
          <a:p>
            <a:r>
              <a:rPr lang="en-US" altLang="en-US" dirty="0"/>
              <a:t>Hardware Address Protection</a:t>
            </a:r>
          </a:p>
        </p:txBody>
      </p:sp>
      <p:sp>
        <p:nvSpPr>
          <p:cNvPr id="8195" name="Content Placeholder 3">
            <a:extLst>
              <a:ext uri="{FF2B5EF4-FFF2-40B4-BE49-F238E27FC236}">
                <a16:creationId xmlns:a16="http://schemas.microsoft.com/office/drawing/2014/main" id="{E339BA72-DE38-4DD0-AECD-94CEBF5B201D}"/>
              </a:ext>
            </a:extLst>
          </p:cNvPr>
          <p:cNvSpPr>
            <a:spLocks noGrp="1"/>
          </p:cNvSpPr>
          <p:nvPr>
            <p:ph idx="1"/>
          </p:nvPr>
        </p:nvSpPr>
        <p:spPr>
          <a:xfrm>
            <a:off x="2373086" y="1147763"/>
            <a:ext cx="7380514" cy="4610100"/>
          </a:xfrm>
        </p:spPr>
        <p:txBody>
          <a:bodyPr>
            <a:normAutofit fontScale="85000" lnSpcReduction="20000"/>
          </a:bodyPr>
          <a:lstStyle/>
          <a:p>
            <a:r>
              <a:rPr lang="en-US" altLang="en-US" dirty="0"/>
              <a:t>CPU must check every memory access generated in user mode to be sure it is between base and limit for that user</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the instructions to loading the base and limit registers are privileged </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pic>
        <p:nvPicPr>
          <p:cNvPr id="8196" name="Picture 4" descr="W:\os-book\OS10\slide-dir\os-figures\9_02.jpg">
            <a:extLst>
              <a:ext uri="{FF2B5EF4-FFF2-40B4-BE49-F238E27FC236}">
                <a16:creationId xmlns:a16="http://schemas.microsoft.com/office/drawing/2014/main" id="{174AFAC5-44F9-4ADE-8DC6-07277643F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032000"/>
            <a:ext cx="525145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270BE95-63FA-4E80-993B-493058D85F67}"/>
              </a:ext>
            </a:extLst>
          </p:cNvPr>
          <p:cNvSpPr>
            <a:spLocks noGrp="1"/>
          </p:cNvSpPr>
          <p:nvPr>
            <p:ph type="title"/>
          </p:nvPr>
        </p:nvSpPr>
        <p:spPr>
          <a:xfrm>
            <a:off x="1981200" y="235568"/>
            <a:ext cx="8229600" cy="576262"/>
          </a:xfrm>
        </p:spPr>
        <p:txBody>
          <a:bodyPr>
            <a:normAutofit fontScale="90000"/>
          </a:bodyPr>
          <a:lstStyle/>
          <a:p>
            <a:r>
              <a:rPr lang="en-US" altLang="en-US" dirty="0"/>
              <a:t>Address Binding</a:t>
            </a:r>
          </a:p>
        </p:txBody>
      </p:sp>
      <p:sp>
        <p:nvSpPr>
          <p:cNvPr id="9219" name="Content Placeholder 2">
            <a:extLst>
              <a:ext uri="{FF2B5EF4-FFF2-40B4-BE49-F238E27FC236}">
                <a16:creationId xmlns:a16="http://schemas.microsoft.com/office/drawing/2014/main" id="{8A5804ED-6C6C-4BF4-8BFF-7FB99CC306D3}"/>
              </a:ext>
            </a:extLst>
          </p:cNvPr>
          <p:cNvSpPr>
            <a:spLocks noGrp="1"/>
          </p:cNvSpPr>
          <p:nvPr>
            <p:ph idx="1"/>
          </p:nvPr>
        </p:nvSpPr>
        <p:spPr>
          <a:xfrm>
            <a:off x="2373085" y="1144588"/>
            <a:ext cx="7688424" cy="4926012"/>
          </a:xfrm>
        </p:spPr>
        <p:txBody>
          <a:bodyPr>
            <a:normAutofit fontScale="92500" lnSpcReduction="20000"/>
          </a:bodyPr>
          <a:lstStyle/>
          <a:p>
            <a:r>
              <a:rPr kumimoji="0" lang="en-US" altLang="en-US" dirty="0"/>
              <a:t>Programs on disk, ready to be brought into memory to execute form an </a:t>
            </a:r>
            <a:r>
              <a:rPr lang="en-US" altLang="en-US" b="1" dirty="0">
                <a:solidFill>
                  <a:srgbClr val="006699"/>
                </a:solidFill>
                <a:latin typeface="+mj-lt"/>
              </a:rPr>
              <a:t>input queue</a:t>
            </a:r>
          </a:p>
          <a:p>
            <a:pPr lvl="1"/>
            <a:r>
              <a:rPr kumimoji="0" lang="en-US" altLang="en-US" dirty="0"/>
              <a:t>Without support, must be loaded into address 0000</a:t>
            </a:r>
          </a:p>
          <a:p>
            <a:r>
              <a:rPr kumimoji="0" lang="en-US" altLang="en-US" dirty="0"/>
              <a:t>Inconvenient to have first user process physical address always at 0000 </a:t>
            </a:r>
          </a:p>
          <a:p>
            <a:pPr lvl="1"/>
            <a:r>
              <a:rPr kumimoji="0" lang="en-US" altLang="en-US" dirty="0"/>
              <a:t>How can it not be?</a:t>
            </a:r>
            <a:endParaRPr lang="en-US" altLang="en-US" dirty="0"/>
          </a:p>
          <a:p>
            <a:r>
              <a:rPr kumimoji="0" lang="en-US" altLang="en-US" dirty="0"/>
              <a:t>Addresses represented in different ways at different stages of a program</a:t>
            </a:r>
            <a:r>
              <a:rPr kumimoji="0" lang="ja-JP" altLang="en-US" dirty="0"/>
              <a:t>’</a:t>
            </a:r>
            <a:r>
              <a:rPr kumimoji="0" lang="en-US" altLang="ja-JP" dirty="0"/>
              <a:t>s life</a:t>
            </a:r>
          </a:p>
          <a:p>
            <a:pPr lvl="1"/>
            <a:r>
              <a:rPr kumimoji="0" lang="en-US" altLang="en-US" dirty="0"/>
              <a:t>Source code addresses usually symbolic</a:t>
            </a:r>
          </a:p>
          <a:p>
            <a:pPr lvl="1"/>
            <a:r>
              <a:rPr kumimoji="0" lang="en-US" altLang="en-US" dirty="0"/>
              <a:t>Compiled code addresses </a:t>
            </a:r>
            <a:r>
              <a:rPr lang="en-US" altLang="en-US" b="1" dirty="0">
                <a:solidFill>
                  <a:srgbClr val="006699"/>
                </a:solidFill>
                <a:latin typeface="+mj-lt"/>
              </a:rPr>
              <a:t>bind</a:t>
            </a:r>
            <a:r>
              <a:rPr kumimoji="0" lang="en-US" altLang="en-US" b="1" dirty="0">
                <a:solidFill>
                  <a:srgbClr val="0000FF"/>
                </a:solidFill>
              </a:rPr>
              <a:t> </a:t>
            </a:r>
            <a:r>
              <a:rPr kumimoji="0" lang="en-US" altLang="en-US" dirty="0"/>
              <a:t>to relocatable addresses</a:t>
            </a:r>
          </a:p>
          <a:p>
            <a:pPr lvl="2"/>
            <a:r>
              <a:rPr kumimoji="0" lang="en-US" altLang="en-US" dirty="0"/>
              <a:t>i.e., </a:t>
            </a:r>
            <a:r>
              <a:rPr kumimoji="0" lang="ja-JP" altLang="en-US" dirty="0"/>
              <a:t>“</a:t>
            </a:r>
            <a:r>
              <a:rPr kumimoji="0" lang="en-US" altLang="ja-JP" dirty="0"/>
              <a:t>14 bytes from beginning of this module</a:t>
            </a:r>
            <a:r>
              <a:rPr kumimoji="0" lang="ja-JP" altLang="en-US" dirty="0"/>
              <a:t>”</a:t>
            </a:r>
            <a:endParaRPr kumimoji="0" lang="en-US" altLang="ja-JP" dirty="0"/>
          </a:p>
          <a:p>
            <a:pPr lvl="1"/>
            <a:r>
              <a:rPr kumimoji="0" lang="en-US" altLang="en-US" dirty="0"/>
              <a:t>Linker or loader will bind relocatable addresses to absolute addresses</a:t>
            </a:r>
          </a:p>
          <a:p>
            <a:pPr lvl="2"/>
            <a:r>
              <a:rPr kumimoji="0" lang="en-US" altLang="en-US" dirty="0"/>
              <a:t>i.e., 74014</a:t>
            </a:r>
          </a:p>
          <a:p>
            <a:pPr lvl="1"/>
            <a:r>
              <a:rPr kumimoji="0" lang="en-US" altLang="en-US" dirty="0"/>
              <a:t>Each binding maps one address space to another</a:t>
            </a:r>
          </a:p>
          <a:p>
            <a:pPr>
              <a:buFont typeface="Monotype Sorts" pitchFamily="-84" charset="2"/>
              <a:buNone/>
            </a:pPr>
            <a:endParaRPr kumimoji="0" lang="en-US" altLang="en-US" dirty="0"/>
          </a:p>
          <a:p>
            <a:pPr lvl="1"/>
            <a:endParaRPr kumimoji="0"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31FDCDF-862F-4130-9AC2-74FFC425A8A9}"/>
              </a:ext>
            </a:extLst>
          </p:cNvPr>
          <p:cNvSpPr>
            <a:spLocks noGrp="1" noChangeArrowheads="1"/>
          </p:cNvSpPr>
          <p:nvPr>
            <p:ph type="title"/>
          </p:nvPr>
        </p:nvSpPr>
        <p:spPr>
          <a:xfrm>
            <a:off x="2386692" y="346499"/>
            <a:ext cx="8134350" cy="457200"/>
          </a:xfrm>
        </p:spPr>
        <p:txBody>
          <a:bodyPr>
            <a:normAutofit fontScale="90000"/>
          </a:bodyPr>
          <a:lstStyle/>
          <a:p>
            <a:pPr eaLnBrk="1" hangingPunct="1"/>
            <a:r>
              <a:rPr lang="en-US" altLang="en-US" sz="2800" dirty="0"/>
              <a:t>Binding of Instructions and Data to Memory</a:t>
            </a:r>
          </a:p>
        </p:txBody>
      </p:sp>
      <p:sp>
        <p:nvSpPr>
          <p:cNvPr id="10243" name="Rectangle 3">
            <a:extLst>
              <a:ext uri="{FF2B5EF4-FFF2-40B4-BE49-F238E27FC236}">
                <a16:creationId xmlns:a16="http://schemas.microsoft.com/office/drawing/2014/main" id="{0EEA4A90-B04E-4456-A1FE-DC4568DFF5CA}"/>
              </a:ext>
            </a:extLst>
          </p:cNvPr>
          <p:cNvSpPr>
            <a:spLocks noGrp="1" noChangeArrowheads="1"/>
          </p:cNvSpPr>
          <p:nvPr>
            <p:ph type="body" idx="1"/>
          </p:nvPr>
        </p:nvSpPr>
        <p:spPr>
          <a:xfrm>
            <a:off x="2386692" y="1334278"/>
            <a:ext cx="7665488" cy="3860736"/>
          </a:xfrm>
        </p:spPr>
        <p:txBody>
          <a:bodyPr>
            <a:normAutofit fontScale="92500" lnSpcReduction="10000"/>
          </a:bodyPr>
          <a:lstStyle/>
          <a:p>
            <a:r>
              <a:rPr kumimoji="0" lang="en-US" altLang="en-US" dirty="0"/>
              <a:t>Address binding of instructions and data to memory addresses can happen at three different stages</a:t>
            </a:r>
          </a:p>
          <a:p>
            <a:pPr lvl="1"/>
            <a:r>
              <a:rPr lang="en-US" altLang="en-US" b="1" dirty="0"/>
              <a:t>Compile time</a:t>
            </a:r>
            <a:r>
              <a:rPr lang="en-US" altLang="en-US" dirty="0"/>
              <a:t>:  If memory location known a priori, </a:t>
            </a:r>
            <a:r>
              <a:rPr lang="en-US" altLang="en-US" b="1" dirty="0">
                <a:solidFill>
                  <a:srgbClr val="006699"/>
                </a:solidFill>
                <a:latin typeface="+mj-lt"/>
              </a:rPr>
              <a:t>absolute code </a:t>
            </a:r>
            <a:r>
              <a:rPr lang="en-US" altLang="en-US" dirty="0"/>
              <a:t>can be generated; must recompile code if starting location changes</a:t>
            </a:r>
          </a:p>
          <a:p>
            <a:pPr lvl="1"/>
            <a:r>
              <a:rPr lang="en-US" altLang="en-US" b="1" dirty="0"/>
              <a:t>Load time</a:t>
            </a:r>
            <a:r>
              <a:rPr lang="en-US" altLang="en-US" dirty="0"/>
              <a:t>:  Must generate </a:t>
            </a:r>
            <a:r>
              <a:rPr lang="en-US" altLang="en-US" b="1" dirty="0">
                <a:solidFill>
                  <a:srgbClr val="006699"/>
                </a:solidFill>
                <a:latin typeface="+mj-lt"/>
              </a:rPr>
              <a:t>relocatable code </a:t>
            </a:r>
            <a:r>
              <a:rPr lang="en-US" altLang="en-US" dirty="0"/>
              <a:t>if memory location is not known at compile time</a:t>
            </a:r>
          </a:p>
          <a:p>
            <a:pPr lvl="1"/>
            <a:r>
              <a:rPr lang="en-US" altLang="en-US" b="1" dirty="0"/>
              <a:t>Execution time</a:t>
            </a:r>
            <a:r>
              <a:rPr lang="en-US" altLang="en-US" dirty="0"/>
              <a:t>:  Binding delayed until run time if the process can be moved during its execution from one memory segment to another</a:t>
            </a:r>
          </a:p>
          <a:p>
            <a:pPr lvl="2"/>
            <a:r>
              <a:rPr lang="en-US" altLang="en-US" dirty="0"/>
              <a:t>Need hardware support for address maps (e.g., base and limit</a:t>
            </a:r>
            <a:r>
              <a:rPr lang="en-US" altLang="en-US" i="1" dirty="0"/>
              <a:t> </a:t>
            </a:r>
            <a:r>
              <a:rPr lang="en-US" altLang="en-US" dirty="0"/>
              <a:t>registers)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A256429-8A29-4AF1-9F8C-6CD506523C81}"/>
              </a:ext>
            </a:extLst>
          </p:cNvPr>
          <p:cNvSpPr>
            <a:spLocks noGrp="1" noChangeArrowheads="1"/>
          </p:cNvSpPr>
          <p:nvPr>
            <p:ph type="title"/>
          </p:nvPr>
        </p:nvSpPr>
        <p:spPr>
          <a:xfrm>
            <a:off x="2531705" y="239976"/>
            <a:ext cx="7632442" cy="576262"/>
          </a:xfrm>
        </p:spPr>
        <p:txBody>
          <a:bodyPr/>
          <a:lstStyle/>
          <a:p>
            <a:pPr eaLnBrk="1" hangingPunct="1"/>
            <a:r>
              <a:rPr lang="en-US" altLang="en-US" sz="3000" dirty="0"/>
              <a:t>Multistep Processing of a User Program </a:t>
            </a:r>
          </a:p>
        </p:txBody>
      </p:sp>
      <p:pic>
        <p:nvPicPr>
          <p:cNvPr id="11267" name="Picture 4" descr="8">
            <a:extLst>
              <a:ext uri="{FF2B5EF4-FFF2-40B4-BE49-F238E27FC236}">
                <a16:creationId xmlns:a16="http://schemas.microsoft.com/office/drawing/2014/main" id="{75CF92DA-1727-49A0-ABD7-10CB996C9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739" y="1231901"/>
            <a:ext cx="2554287"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3332</Words>
  <Application>Microsoft Office PowerPoint</Application>
  <PresentationFormat>Widescreen</PresentationFormat>
  <Paragraphs>382</Paragraphs>
  <Slides>58</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Calibri Light</vt:lpstr>
      <vt:lpstr>Courier New</vt:lpstr>
      <vt:lpstr>Helvetica</vt:lpstr>
      <vt:lpstr>Monotype Sorts</vt:lpstr>
      <vt:lpstr>Times New Roman</vt:lpstr>
      <vt:lpstr>Verdana</vt:lpstr>
      <vt:lpstr>Wingdings</vt:lpstr>
      <vt:lpstr>Office Theme</vt:lpstr>
      <vt:lpstr>Chapter 9:  Main Memory</vt:lpstr>
      <vt:lpstr>Background</vt:lpstr>
      <vt:lpstr>PowerPoint Presentation</vt:lpstr>
      <vt:lpstr>PowerPoint Presentation</vt:lpstr>
      <vt:lpstr>PowerPoint Presentation</vt:lpstr>
      <vt:lpstr>Hardware Address Protection</vt:lpstr>
      <vt:lpstr>Address Binding</vt:lpstr>
      <vt:lpstr>Binding of Instructions and Data to Memory</vt:lpstr>
      <vt:lpstr>Multistep Processing of a User Program </vt:lpstr>
      <vt:lpstr>Logical vs. Physical Address Space</vt:lpstr>
      <vt:lpstr>Memory-Management Unit (MMU)</vt:lpstr>
      <vt:lpstr>Memory-Management Unit (Cont.)</vt:lpstr>
      <vt:lpstr>Memory-Management Unit (Cont.)</vt:lpstr>
      <vt:lpstr>Contiguous Allocation</vt:lpstr>
      <vt:lpstr>Contiguous Allocation (Cont.)</vt:lpstr>
      <vt:lpstr>Hardware Support for Relocation and Limit Registers</vt:lpstr>
      <vt:lpstr>Swapping</vt:lpstr>
      <vt:lpstr>Swapping (Cont.)</vt:lpstr>
      <vt:lpstr>Schematic View of Swapping</vt:lpstr>
      <vt:lpstr>PowerPoint Presentation</vt:lpstr>
      <vt:lpstr>PowerPoint Presentation</vt:lpstr>
      <vt:lpstr>PowerPoint Presentation</vt:lpstr>
      <vt:lpstr>PowerPoint Presentation</vt:lpstr>
      <vt:lpstr>Context Switch Time including Swapping</vt:lpstr>
      <vt:lpstr>Context Switch Time and Swapping (Cont.)</vt:lpstr>
      <vt:lpstr> Variable Partition</vt:lpstr>
      <vt:lpstr>Dynamic Storage-Allocation Problem</vt:lpstr>
      <vt:lpstr>Fragmentation</vt:lpstr>
      <vt:lpstr>Fragmentation (Cont.)</vt:lpstr>
      <vt:lpstr>Paging</vt:lpstr>
      <vt:lpstr>PowerPoint Presentation</vt:lpstr>
      <vt:lpstr>Address Translation Scheme</vt:lpstr>
      <vt:lpstr>Paging Hardware</vt:lpstr>
      <vt:lpstr>Paging Model of Logical and  Physical Memory</vt:lpstr>
      <vt:lpstr>Paging Example </vt:lpstr>
      <vt:lpstr>Paging -- Calculating internal fragmentation</vt:lpstr>
      <vt:lpstr>Free Frames</vt:lpstr>
      <vt:lpstr>Implementation of Page Table</vt:lpstr>
      <vt:lpstr>Translation Look-Aside Buffer </vt:lpstr>
      <vt:lpstr>Hardware</vt:lpstr>
      <vt:lpstr>Paging Hardware With TLB</vt:lpstr>
      <vt:lpstr>Effective Access Time</vt:lpstr>
      <vt:lpstr>Memory Protection</vt:lpstr>
      <vt:lpstr>Valid (v) or Invalid (i) Bit In A Page Table</vt:lpstr>
      <vt:lpstr>PowerPoint Presentation</vt:lpstr>
      <vt:lpstr>PowerPoint Presentation</vt:lpstr>
      <vt:lpstr>Shared Pages</vt:lpstr>
      <vt:lpstr>Shared Pages Example</vt:lpstr>
      <vt:lpstr>Structure of the Page Table</vt:lpstr>
      <vt:lpstr>Hierarchical Page Tables</vt:lpstr>
      <vt:lpstr>Two-Level Paging Example</vt:lpstr>
      <vt:lpstr>Address-Translation Scheme</vt:lpstr>
      <vt:lpstr>64-bit Logical Address Space</vt:lpstr>
      <vt:lpstr>Three-level Paging Scheme</vt:lpstr>
      <vt:lpstr>Hashed Page Tables</vt:lpstr>
      <vt:lpstr>Hashed Page Table</vt:lpstr>
      <vt:lpstr>Inverted Page Table</vt:lpstr>
      <vt:lpstr>Inverted Page Table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Bharavi Mishra</dc:creator>
  <cp:lastModifiedBy>Bharavi Mishra</cp:lastModifiedBy>
  <cp:revision>6</cp:revision>
  <dcterms:created xsi:type="dcterms:W3CDTF">2020-03-25T13:53:56Z</dcterms:created>
  <dcterms:modified xsi:type="dcterms:W3CDTF">2020-03-26T06:06:10Z</dcterms:modified>
</cp:coreProperties>
</file>