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7" r:id="rId3"/>
    <p:sldId id="270" r:id="rId4"/>
    <p:sldId id="257" r:id="rId5"/>
    <p:sldId id="258" r:id="rId6"/>
    <p:sldId id="296" r:id="rId7"/>
    <p:sldId id="265" r:id="rId8"/>
    <p:sldId id="273" r:id="rId9"/>
    <p:sldId id="274" r:id="rId10"/>
    <p:sldId id="275" r:id="rId11"/>
    <p:sldId id="293" r:id="rId12"/>
    <p:sldId id="283" r:id="rId13"/>
    <p:sldId id="276" r:id="rId14"/>
    <p:sldId id="294" r:id="rId15"/>
    <p:sldId id="260" r:id="rId16"/>
    <p:sldId id="300" r:id="rId17"/>
    <p:sldId id="301" r:id="rId18"/>
    <p:sldId id="277" r:id="rId19"/>
    <p:sldId id="299" r:id="rId20"/>
    <p:sldId id="279" r:id="rId21"/>
    <p:sldId id="287" r:id="rId22"/>
    <p:sldId id="281" r:id="rId23"/>
    <p:sldId id="282" r:id="rId24"/>
    <p:sldId id="284" r:id="rId25"/>
    <p:sldId id="285" r:id="rId26"/>
    <p:sldId id="286" r:id="rId27"/>
    <p:sldId id="289" r:id="rId28"/>
    <p:sldId id="290" r:id="rId29"/>
    <p:sldId id="29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D9AE-738F-43E0-9E0B-E94BE785D0A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204-299F-4AEB-B9A0-C6B02C704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7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D9AE-738F-43E0-9E0B-E94BE785D0A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204-299F-4AEB-B9A0-C6B02C704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D9AE-738F-43E0-9E0B-E94BE785D0A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204-299F-4AEB-B9A0-C6B02C704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66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5B6F2-C96B-40D4-8AE6-36AC9FF05C9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D3234-3C29-467E-88A2-5A0F30C36E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7125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08557-8241-4CCD-82D1-79BF2CA2A2A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59CE5-85DA-4A3A-A192-9F4264F2C7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137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70F3E-91DE-4031-AEC1-EEED49BCB5C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564FD-3B95-414B-A0F0-9D3272B647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144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68530-AA25-4DA2-9E70-769A1FA44D6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3D2A2-84BD-46D7-9044-5763389A6C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825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4D590-95FC-471A-9D2B-3FA9914AA37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371D4E-27C8-45A7-9F9D-9D12C0A74C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079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94692-D18A-4E27-8ED2-A41D3D4BA29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5FB0B1-59A5-4441-846C-649915698A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074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903FA-8196-4A4E-9263-955A7637CF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73488-1871-43AC-A821-0BE91BC3E6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530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6912D-3CCB-458F-8950-F0C2ABC2968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EE57A-238E-4F23-A138-82FA442A0A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30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D9AE-738F-43E0-9E0B-E94BE785D0A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204-299F-4AEB-B9A0-C6B02C704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6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A944B-8260-4144-A706-E892DE6E825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B423-0AA0-41DA-B47B-A19A075ECF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951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6A22F-2B89-4CEE-B75C-9FDDFF50984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78CEE-5991-4BCF-8E3D-31E7DE6ADD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746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BF434-308A-4A9E-A991-FDBF8AD3D3F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0C5B9-4B99-476E-AC8E-8F938A7569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49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D9AE-738F-43E0-9E0B-E94BE785D0A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204-299F-4AEB-B9A0-C6B02C704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0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D9AE-738F-43E0-9E0B-E94BE785D0A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204-299F-4AEB-B9A0-C6B02C704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0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D9AE-738F-43E0-9E0B-E94BE785D0A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204-299F-4AEB-B9A0-C6B02C704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D9AE-738F-43E0-9E0B-E94BE785D0A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204-299F-4AEB-B9A0-C6B02C704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3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D9AE-738F-43E0-9E0B-E94BE785D0A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204-299F-4AEB-B9A0-C6B02C704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3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D9AE-738F-43E0-9E0B-E94BE785D0A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204-299F-4AEB-B9A0-C6B02C704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3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D9AE-738F-43E0-9E0B-E94BE785D0A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2204-299F-4AEB-B9A0-C6B02C704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2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AD9AE-738F-43E0-9E0B-E94BE785D0A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F2204-299F-4AEB-B9A0-C6B02C704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89E3853-849B-48BB-AF82-0E0298F2AC7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435C80F-D2C5-41A4-86B1-635BB4A5A827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69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7148" y="2732443"/>
            <a:ext cx="3919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Adjustment</a:t>
            </a:r>
            <a:endParaRPr lang="en-US" sz="48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2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:\ZZmisc\Personal\Josee\Psy333\Scans\indiv_perception_health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2592" r="6667" b="5556"/>
          <a:stretch>
            <a:fillRect/>
          </a:stretch>
        </p:blipFill>
        <p:spPr bwMode="auto">
          <a:xfrm>
            <a:off x="-118334" y="118334"/>
            <a:ext cx="12310333" cy="661595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56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6217"/>
            <a:ext cx="10515600" cy="5034578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3000" dirty="0">
                <a:solidFill>
                  <a:prstClr val="black"/>
                </a:solidFill>
                <a:latin typeface="Bookman Old Style" panose="02050604050505020204" pitchFamily="18" charset="0"/>
              </a:rPr>
              <a:t>Stressors: Any threat, event or </a:t>
            </a:r>
            <a:r>
              <a:rPr lang="en-US" sz="3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change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Bookman Old Style" panose="02050604050505020204" pitchFamily="18" charset="0"/>
              </a:rPr>
              <a:t>Stressors can be internal (thoughts, beliefs, attitudes or external (loss, tragedy, </a:t>
            </a:r>
            <a:r>
              <a:rPr lang="en-US" sz="28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change)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8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Hans </a:t>
            </a:r>
            <a:r>
              <a:rPr lang="en-US" sz="32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Selye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(1956)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“Stress is not necessarily something bad – it all depends on how you take it.”</a:t>
            </a:r>
          </a:p>
          <a:p>
            <a:pPr>
              <a:spcBef>
                <a:spcPts val="0"/>
              </a:spcBef>
            </a:pPr>
            <a:endParaRPr lang="en-US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endParaRPr lang="en-US" sz="32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endParaRPr lang="en-US" sz="3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2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7275"/>
            <a:ext cx="6702014" cy="6949439"/>
          </a:xfrm>
        </p:spPr>
        <p:txBody>
          <a:bodyPr>
            <a:normAutofit fontScale="92500" lnSpcReduction="20000"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3900" dirty="0" smtClean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Stress: Two Aspects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3200" dirty="0" smtClean="0">
              <a:effectLst/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marR="0"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Positive Aspect: Eustress</a:t>
            </a: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</a:tabLst>
            </a:pPr>
            <a:endParaRPr lang="en-US" sz="3200" dirty="0" smtClean="0">
              <a:solidFill>
                <a:schemeClr val="accent6">
                  <a:lumMod val="75000"/>
                </a:schemeClr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Outcome of Eustress</a:t>
            </a:r>
          </a:p>
          <a:p>
            <a:pPr lvl="3">
              <a:spcBef>
                <a:spcPts val="0"/>
              </a:spcBef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Enables concentration</a:t>
            </a:r>
          </a:p>
          <a:p>
            <a:pPr lvl="3">
              <a:spcBef>
                <a:spcPts val="0"/>
              </a:spcBef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Increases performance</a:t>
            </a:r>
          </a:p>
          <a:p>
            <a:pPr lvl="3">
              <a:spcBef>
                <a:spcPts val="0"/>
              </a:spcBef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Energizes you into motion</a:t>
            </a:r>
          </a:p>
          <a:p>
            <a:pPr lvl="3">
              <a:spcBef>
                <a:spcPts val="0"/>
              </a:spcBef>
              <a:buFont typeface="Wingdings" panose="05000000000000000000" pitchFamily="2" charset="2"/>
              <a:buChar char=""/>
              <a:tabLst>
                <a:tab pos="1371600" algn="l"/>
              </a:tabLst>
            </a:pPr>
            <a:endParaRPr lang="en-US" sz="3000" dirty="0" smtClean="0">
              <a:solidFill>
                <a:schemeClr val="accent6">
                  <a:lumMod val="75000"/>
                </a:schemeClr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"/>
              <a:tabLst>
                <a:tab pos="1371600" algn="l"/>
              </a:tabLst>
            </a:pPr>
            <a:endParaRPr lang="en-US" sz="3200" dirty="0" smtClean="0">
              <a:solidFill>
                <a:schemeClr val="accent6">
                  <a:lumMod val="75000"/>
                </a:schemeClr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marR="0"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3200" dirty="0" smtClean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Negative Aspect: Distress</a:t>
            </a:r>
          </a:p>
          <a:p>
            <a:pPr marR="0"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endParaRPr lang="en-US" sz="3200" dirty="0" smtClean="0">
              <a:solidFill>
                <a:srgbClr val="C00000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3200" dirty="0" smtClean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Outcome of distress</a:t>
            </a:r>
          </a:p>
          <a:p>
            <a:pPr lvl="3">
              <a:spcBef>
                <a:spcPts val="0"/>
              </a:spcBef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3000" dirty="0" smtClean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Causes anxiety or concern	</a:t>
            </a:r>
            <a:endParaRPr lang="en-US" sz="3000" dirty="0" smtClean="0">
              <a:solidFill>
                <a:srgbClr val="C00000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0"/>
              </a:spcBef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3000" dirty="0" smtClean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Loss of motivation</a:t>
            </a:r>
          </a:p>
          <a:p>
            <a:pPr lvl="3">
              <a:spcBef>
                <a:spcPts val="0"/>
              </a:spcBef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3000" dirty="0" smtClean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Reduces effectiveness</a:t>
            </a:r>
          </a:p>
          <a:p>
            <a:pPr lvl="3">
              <a:spcBef>
                <a:spcPts val="0"/>
              </a:spcBef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3000" dirty="0" smtClean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Physical, mental, and behavioral problems</a:t>
            </a:r>
          </a:p>
          <a:p>
            <a:pPr lvl="3">
              <a:spcBef>
                <a:spcPts val="0"/>
              </a:spcBef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3000" dirty="0" smtClean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Can lead to mental and physical problems </a:t>
            </a:r>
            <a:endParaRPr lang="en-US" sz="3000" dirty="0" smtClean="0">
              <a:solidFill>
                <a:srgbClr val="C00000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32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435" y="839097"/>
            <a:ext cx="5952565" cy="521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191"/>
            <a:ext cx="10866120" cy="5534809"/>
          </a:xfrm>
        </p:spPr>
        <p:txBody>
          <a:bodyPr>
            <a:normAutofit fontScale="25000" lnSpcReduction="20000"/>
          </a:bodyPr>
          <a:lstStyle/>
          <a:p>
            <a:r>
              <a:rPr lang="en-US" sz="9800" dirty="0" smtClean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Relationships</a:t>
            </a:r>
          </a:p>
          <a:p>
            <a:r>
              <a:rPr lang="en-US" sz="9800" dirty="0" smtClean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Time Management</a:t>
            </a:r>
          </a:p>
          <a:p>
            <a:r>
              <a:rPr lang="en-US" sz="9800" dirty="0" smtClean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Finals and Midterms</a:t>
            </a:r>
          </a:p>
          <a:p>
            <a:r>
              <a:rPr lang="en-US" sz="9800" dirty="0" smtClean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Roommates</a:t>
            </a:r>
          </a:p>
          <a:p>
            <a:r>
              <a:rPr lang="en-US" sz="9800" dirty="0" smtClean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Finances</a:t>
            </a:r>
          </a:p>
          <a:p>
            <a:r>
              <a:rPr lang="en-US" sz="9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Addictions</a:t>
            </a:r>
            <a:endParaRPr lang="en-US" sz="9800" dirty="0" smtClean="0">
              <a:effectLst/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9800" dirty="0" smtClean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Family Needs</a:t>
            </a:r>
          </a:p>
          <a:p>
            <a:r>
              <a:rPr lang="en-US" sz="9800" dirty="0" smtClean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Lack of Resources</a:t>
            </a:r>
          </a:p>
          <a:p>
            <a:r>
              <a:rPr lang="en-US" sz="9800" dirty="0" smtClean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Difficulty Prioritizing</a:t>
            </a:r>
          </a:p>
          <a:p>
            <a:r>
              <a:rPr lang="en-US" sz="9800" dirty="0" smtClean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Illness</a:t>
            </a:r>
          </a:p>
          <a:p>
            <a:r>
              <a:rPr lang="en-US" sz="9800" dirty="0" smtClean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Social pressures and expectations</a:t>
            </a:r>
          </a:p>
          <a:p>
            <a:r>
              <a:rPr lang="en-US" sz="9800" dirty="0" smtClean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Environmental and cultural changes</a:t>
            </a:r>
          </a:p>
          <a:p>
            <a:r>
              <a:rPr lang="en-US" sz="9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Loss: Literal loss &amp; Loss of comfort</a:t>
            </a:r>
            <a:endParaRPr lang="en-US" sz="9800" dirty="0" smtClean="0">
              <a:effectLst/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214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stressors among college students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3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2637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ookman Old Style" panose="02050604050505020204" pitchFamily="18" charset="0"/>
              </a:rPr>
              <a:t>Stress and Performance</a:t>
            </a:r>
            <a:endParaRPr lang="en-US" sz="4000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205" y="1825625"/>
            <a:ext cx="70815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42" y="925157"/>
            <a:ext cx="10515600" cy="5152913"/>
          </a:xfrm>
        </p:spPr>
        <p:txBody>
          <a:bodyPr>
            <a:normAutofit fontScale="92500" lnSpcReduction="20000"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35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Subjective Perception: Stress Lies in the eyes of beholder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n-US" sz="3500" dirty="0">
              <a:latin typeface="Bookman Old Style" panose="020506040505050202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200" dirty="0">
                <a:latin typeface="Bookman Old Style" panose="02050604050505020204" pitchFamily="18" charset="0"/>
              </a:rPr>
              <a:t>Lazarus and </a:t>
            </a:r>
            <a:r>
              <a:rPr lang="en-US" sz="3200" dirty="0" err="1">
                <a:latin typeface="Bookman Old Style" panose="02050604050505020204" pitchFamily="18" charset="0"/>
              </a:rPr>
              <a:t>Folkman</a:t>
            </a:r>
            <a:r>
              <a:rPr lang="en-US" sz="3200" dirty="0">
                <a:latin typeface="Bookman Old Style" panose="02050604050505020204" pitchFamily="18" charset="0"/>
              </a:rPr>
              <a:t> (</a:t>
            </a:r>
            <a:r>
              <a:rPr lang="en-US" sz="3200" dirty="0" smtClean="0">
                <a:latin typeface="Bookman Old Style" panose="02050604050505020204" pitchFamily="18" charset="0"/>
              </a:rPr>
              <a:t>1984: </a:t>
            </a:r>
            <a:r>
              <a:rPr lang="en-US" sz="3200" dirty="0">
                <a:latin typeface="Bookman Old Style" panose="02050604050505020204" pitchFamily="18" charset="0"/>
              </a:rPr>
              <a:t>Appraisal of </a:t>
            </a:r>
            <a:r>
              <a:rPr lang="en-US" sz="3200" dirty="0" smtClean="0">
                <a:latin typeface="Bookman Old Style" panose="02050604050505020204" pitchFamily="18" charset="0"/>
              </a:rPr>
              <a:t>Stress)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3200" dirty="0">
              <a:latin typeface="Bookman Old Style" panose="020506040505050202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200" u="sng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Primary Appraisal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: </a:t>
            </a:r>
            <a:r>
              <a:rPr lang="en-US" sz="3200" dirty="0">
                <a:latin typeface="Bookman Old Style" panose="02050604050505020204" pitchFamily="18" charset="0"/>
              </a:rPr>
              <a:t>Refers to evaluation whether  an event is irrelevant, relevant but not stressful or </a:t>
            </a:r>
            <a:r>
              <a:rPr lang="en-US" sz="3200" dirty="0" smtClean="0">
                <a:latin typeface="Bookman Old Style" panose="02050604050505020204" pitchFamily="18" charset="0"/>
              </a:rPr>
              <a:t>stressful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3200" dirty="0">
              <a:latin typeface="Bookman Old Style" panose="020506040505050202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200" u="sng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Secondary Appraisal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: </a:t>
            </a:r>
            <a:r>
              <a:rPr lang="en-US" sz="3200" dirty="0">
                <a:latin typeface="Bookman Old Style" panose="02050604050505020204" pitchFamily="18" charset="0"/>
              </a:rPr>
              <a:t>When an event is perceived as stressful it forces an individual to evaluate his/ her available coping resources to deal with the stress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>
              <a:latin typeface="Bookman Old Style" panose="02050604050505020204" pitchFamily="18" charset="0"/>
            </a:endParaRPr>
          </a:p>
          <a:p>
            <a:endParaRPr lang="en-US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5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:\ZZmisc\Personal\Josee\Psy333\Scans\indiv_perception_health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2592" r="6667" b="5556"/>
          <a:stretch>
            <a:fillRect/>
          </a:stretch>
        </p:blipFill>
        <p:spPr bwMode="auto">
          <a:xfrm>
            <a:off x="-118334" y="118334"/>
            <a:ext cx="12310333" cy="661595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2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27" y="7942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Bookman Old Style" panose="02050604050505020204" pitchFamily="18" charset="0"/>
              </a:rPr>
              <a:t>Stress and Culture</a:t>
            </a:r>
            <a:endParaRPr lang="en-US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533" y="1404986"/>
            <a:ext cx="10984454" cy="5453014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Adjustment to New Culture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Acculturation: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 process of becoming communicatively competent in a  culture we have not been raised in.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Assimilation: T</a:t>
            </a:r>
            <a:r>
              <a:rPr lang="en-US" sz="2800" dirty="0" smtClean="0">
                <a:latin typeface="Bookman Old Style" panose="02050604050505020204" pitchFamily="18" charset="0"/>
              </a:rPr>
              <a:t>he </a:t>
            </a:r>
            <a:r>
              <a:rPr lang="en-US" sz="2800" dirty="0">
                <a:latin typeface="Bookman Old Style" panose="02050604050505020204" pitchFamily="18" charset="0"/>
              </a:rPr>
              <a:t>process of two different things coming together to blend and, in some cases, create a new thing all </a:t>
            </a:r>
            <a:r>
              <a:rPr lang="en-US" sz="2800" dirty="0" smtClean="0">
                <a:latin typeface="Bookman Old Style" panose="02050604050505020204" pitchFamily="18" charset="0"/>
              </a:rPr>
              <a:t>together. 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Assimilation </a:t>
            </a: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is a process whereby people of a culture learn to adapt to the ways of the majority culture. </a:t>
            </a:r>
            <a:endParaRPr lang="en-US" sz="28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28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Bookman Old Style" panose="02050604050505020204" pitchFamily="18" charset="0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Threat to loss </a:t>
            </a: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of one’s own culture </a:t>
            </a:r>
            <a:endParaRPr lang="en-US" sz="2800" dirty="0" smtClean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400" dirty="0" smtClean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261" y="4916245"/>
            <a:ext cx="10515600" cy="2142844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Salad Bowl vs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Melting Pot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2" descr="http://4.bp.blogspot.com/-oEb0EKLgSgs/UShcsgSujeI/AAAAAAAAFxw/zPNeYu7CAWE/s1600/melting+bow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258" y="623944"/>
            <a:ext cx="8724452" cy="375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534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712" y="527124"/>
            <a:ext cx="10515600" cy="51636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Bookman Old Style" panose="02050604050505020204" pitchFamily="18" charset="0"/>
              </a:rPr>
              <a:t>Acculturation process</a:t>
            </a:r>
            <a:endParaRPr lang="en-US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158" y="1430767"/>
            <a:ext cx="11037346" cy="474619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Euphoria                                                                              5. Acceptance &amp; 									Adaptation</a:t>
            </a:r>
          </a:p>
          <a:p>
            <a:pPr marL="0" indent="0">
              <a:buNone/>
            </a:pPr>
            <a:r>
              <a:rPr lang="en-US" dirty="0" smtClean="0"/>
              <a:t>				3. Initial Adjustment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sz="2800" dirty="0" smtClean="0"/>
              <a:t>2. Cultural Shock					     4. Alienation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99708" y="2302137"/>
            <a:ext cx="1473797" cy="25818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530814" y="2398956"/>
            <a:ext cx="1882588" cy="24635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290060" y="2893807"/>
            <a:ext cx="3313355" cy="537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173505" y="2947595"/>
            <a:ext cx="1129554" cy="19363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90416" y="2877671"/>
            <a:ext cx="940398" cy="19847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83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48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Adjustment</a:t>
            </a:r>
            <a:endParaRPr lang="en-US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1497051"/>
            <a:ext cx="10047642" cy="5026997"/>
          </a:xfrm>
        </p:spPr>
        <p:txBody>
          <a:bodyPr>
            <a:norm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00B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Refers to the psychological processes through which people manage or cope with the demands and challenges of everyday life (</a:t>
            </a:r>
            <a:r>
              <a:rPr lang="en-US" sz="3200" dirty="0" err="1" smtClean="0">
                <a:solidFill>
                  <a:srgbClr val="00B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Witen</a:t>
            </a:r>
            <a:r>
              <a:rPr lang="en-US" sz="3200" dirty="0" smtClean="0">
                <a:solidFill>
                  <a:srgbClr val="00B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Lloyd, 2005)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 smtClean="0">
              <a:solidFill>
                <a:srgbClr val="00B050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 smtClean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Adjustment and Adaptation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3200" dirty="0" smtClean="0"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3200" dirty="0"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Adjustment: Internal and External Demands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32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5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08038"/>
          </a:xfrm>
        </p:spPr>
        <p:txBody>
          <a:bodyPr/>
          <a:lstStyle/>
          <a:p>
            <a:r>
              <a:rPr lang="en-US" sz="4000" dirty="0">
                <a:solidFill>
                  <a:prstClr val="black"/>
                </a:solidFill>
                <a:latin typeface="Bookman Old Style" panose="02050604050505020204" pitchFamily="18" charset="0"/>
              </a:rPr>
              <a:t>Stress Responses</a:t>
            </a:r>
            <a:endParaRPr lang="en-US" dirty="0"/>
          </a:p>
        </p:txBody>
      </p:sp>
      <p:pic>
        <p:nvPicPr>
          <p:cNvPr id="16386" name="Picture 2" descr="http://www.brightimages.com/Images/Images_9103/Stress_Behavior_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68" y="1240603"/>
            <a:ext cx="11876443" cy="547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0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Hans </a:t>
            </a:r>
            <a:r>
              <a:rPr lang="en-US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Seley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(1956, 1976): General Adaptation Syndrome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71830" y="860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4" name="Picture 4" descr="https://naturalhealingcyprus.files.wordpress.com/2012/09/stress-curve-and-phases-5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9" y="1581374"/>
            <a:ext cx="8780629" cy="506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153" y="1642446"/>
            <a:ext cx="2973597" cy="50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2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0885"/>
            <a:ext cx="10515600" cy="1325563"/>
          </a:xfrm>
        </p:spPr>
        <p:txBody>
          <a:bodyPr>
            <a:normAutofit fontScale="90000"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Stages of Stress Reaction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77" y="935915"/>
            <a:ext cx="11729423" cy="5497157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300" b="1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 reactions or Emergency Reactions</a:t>
            </a:r>
            <a:endParaRPr lang="en-US" sz="3300" dirty="0" smtClean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Encounter or perception of a stressful event leads to disruption of  homeostasis Signs: increased heart rate, increased respiration, increased stimulation of adrenaline, headache, loss of appetite etc.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endParaRPr lang="en-US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300" b="1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Resistance Stage</a:t>
            </a:r>
            <a:endParaRPr lang="en-US" sz="3300" dirty="0" smtClean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During this stage an individual  tries to cope or adapt to the stressors.  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Signs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en-US" sz="2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Behavioural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Lack of enthusiasm, Withdrawal, Change in eating habits, Insomnia, Anger, Fatigue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Cognitive: Poor problem solving, Confusion, Nightmares, Hyper-vigilance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Emotional: Tearfulness, Fear, Anxiety, Guilt, Agitation, depression etc.</a:t>
            </a:r>
          </a:p>
        </p:txBody>
      </p:sp>
    </p:spTree>
    <p:extLst>
      <p:ext uri="{BB962C8B-B14F-4D97-AF65-F5344CB8AC3E}">
        <p14:creationId xmlns:p14="http://schemas.microsoft.com/office/powerpoint/2010/main" val="419326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170" y="620768"/>
            <a:ext cx="10515600" cy="4351338"/>
          </a:xfrm>
        </p:spPr>
        <p:txBody>
          <a:bodyPr/>
          <a:lstStyle/>
          <a:p>
            <a:pPr lvl="2">
              <a:spcBef>
                <a:spcPts val="0"/>
              </a:spcBef>
              <a:buFont typeface="Wingdings" panose="05000000000000000000" pitchFamily="2" charset="2"/>
              <a:buChar char=""/>
              <a:tabLst>
                <a:tab pos="1828800" algn="l"/>
              </a:tabLst>
            </a:pPr>
            <a:endParaRPr lang="en-US" sz="19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1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Exhaustion Stage</a:t>
            </a:r>
            <a:endParaRPr lang="en-US" sz="31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Decline of resistance </a:t>
            </a: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Exhaustion of Resources to Manage Stress</a:t>
            </a: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During this stage the stressor is not being managed effectively and the body and mind are not able to repair the damage</a:t>
            </a: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Signs: Digestive disorders, Withdrawal, Headaches, Tension, Insomnia, Loss of temper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188" y="365126"/>
            <a:ext cx="10385612" cy="40942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Major Types of 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Frustration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Impact of Stress</a:t>
            </a:r>
            <a:r>
              <a:rPr lang="en-US" sz="4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4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Burnout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PTSD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4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82127"/>
          </a:xfrm>
          <a:noFill/>
        </p:spPr>
        <p:txBody>
          <a:bodyPr/>
          <a:lstStyle/>
          <a:p>
            <a:pPr algn="l"/>
            <a:r>
              <a:rPr lang="en-GB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STRESS OR BURN OUT?</a:t>
            </a:r>
            <a:endParaRPr lang="en-US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47" y="707317"/>
            <a:ext cx="11822653" cy="452596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         </a:t>
            </a:r>
            <a:r>
              <a:rPr lang="en-U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 Stress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                                                              </a:t>
            </a:r>
            <a:r>
              <a:rPr lang="en-US" sz="2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Burnout</a:t>
            </a:r>
            <a:endParaRPr lang="en-US" sz="24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Over-engagement       </a:t>
            </a:r>
            <a:r>
              <a:rPr lang="en-US" sz="2400" dirty="0" smtClean="0">
                <a:latin typeface="Bookman Old Style" panose="02050604050505020204" pitchFamily="18" charset="0"/>
              </a:rPr>
              <a:t>                                         Disengagement</a:t>
            </a:r>
          </a:p>
          <a:p>
            <a:pPr fontAlgn="auto">
              <a:spcAft>
                <a:spcPts val="0"/>
              </a:spcAft>
              <a:defRPr/>
            </a:pPr>
            <a:endParaRPr lang="en-US" sz="2400" dirty="0">
              <a:latin typeface="Bookman Old Style" panose="020506040505050202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latin typeface="Bookman Old Style" panose="02050604050505020204" pitchFamily="18" charset="0"/>
              </a:rPr>
              <a:t>Emotions are over-reactive                      </a:t>
            </a:r>
            <a:r>
              <a:rPr lang="en-US" sz="2400" dirty="0" smtClean="0">
                <a:latin typeface="Bookman Old Style" panose="02050604050505020204" pitchFamily="18" charset="0"/>
              </a:rPr>
              <a:t>           Emotions </a:t>
            </a:r>
            <a:r>
              <a:rPr lang="en-US" sz="2400" dirty="0">
                <a:latin typeface="Bookman Old Style" panose="02050604050505020204" pitchFamily="18" charset="0"/>
              </a:rPr>
              <a:t>are blunted</a:t>
            </a:r>
          </a:p>
          <a:p>
            <a:pPr fontAlgn="auto">
              <a:spcAft>
                <a:spcPts val="0"/>
              </a:spcAft>
              <a:defRPr/>
            </a:pPr>
            <a:endParaRPr lang="en-US" sz="2400" dirty="0">
              <a:latin typeface="Bookman Old Style" panose="020506040505050202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latin typeface="Bookman Old Style" panose="02050604050505020204" pitchFamily="18" charset="0"/>
              </a:rPr>
              <a:t>Urgency and </a:t>
            </a:r>
            <a:r>
              <a:rPr lang="en-US" sz="2400" dirty="0" smtClean="0">
                <a:latin typeface="Bookman Old Style" panose="02050604050505020204" pitchFamily="18" charset="0"/>
              </a:rPr>
              <a:t>hyperactivity                            </a:t>
            </a:r>
            <a:r>
              <a:rPr lang="en-US" sz="2400" dirty="0">
                <a:latin typeface="Bookman Old Style" panose="02050604050505020204" pitchFamily="18" charset="0"/>
              </a:rPr>
              <a:t>Helplessness and hopelessness</a:t>
            </a:r>
          </a:p>
          <a:p>
            <a:pPr fontAlgn="auto">
              <a:spcAft>
                <a:spcPts val="0"/>
              </a:spcAft>
              <a:defRPr/>
            </a:pPr>
            <a:endParaRPr lang="en-US" sz="2400" dirty="0">
              <a:latin typeface="Bookman Old Style" panose="020506040505050202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latin typeface="Bookman Old Style" panose="02050604050505020204" pitchFamily="18" charset="0"/>
              </a:rPr>
              <a:t>Loss of energy                                   </a:t>
            </a:r>
            <a:r>
              <a:rPr lang="en-US" sz="2400" dirty="0" smtClean="0">
                <a:latin typeface="Bookman Old Style" panose="02050604050505020204" pitchFamily="18" charset="0"/>
              </a:rPr>
              <a:t>    </a:t>
            </a:r>
            <a:r>
              <a:rPr lang="en-US" sz="2400" dirty="0">
                <a:latin typeface="Bookman Old Style" panose="02050604050505020204" pitchFamily="18" charset="0"/>
              </a:rPr>
              <a:t>Loss of motivation, ideals, and hope</a:t>
            </a:r>
          </a:p>
          <a:p>
            <a:pPr fontAlgn="auto">
              <a:spcAft>
                <a:spcPts val="0"/>
              </a:spcAft>
              <a:defRPr/>
            </a:pPr>
            <a:endParaRPr lang="en-US" sz="2400" dirty="0">
              <a:latin typeface="Bookman Old Style" panose="020506040505050202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latin typeface="Bookman Old Style" panose="02050604050505020204" pitchFamily="18" charset="0"/>
              </a:rPr>
              <a:t>Leads to anxiety disorders              </a:t>
            </a:r>
            <a:r>
              <a:rPr lang="en-US" sz="2400" dirty="0" smtClean="0">
                <a:latin typeface="Bookman Old Style" panose="02050604050505020204" pitchFamily="18" charset="0"/>
              </a:rPr>
              <a:t>     Leads </a:t>
            </a:r>
            <a:r>
              <a:rPr lang="en-US" sz="2400" dirty="0">
                <a:latin typeface="Bookman Old Style" panose="02050604050505020204" pitchFamily="18" charset="0"/>
              </a:rPr>
              <a:t>to detachment and depression</a:t>
            </a:r>
          </a:p>
          <a:p>
            <a:pPr fontAlgn="auto">
              <a:spcAft>
                <a:spcPts val="0"/>
              </a:spcAft>
              <a:defRPr/>
            </a:pPr>
            <a:endParaRPr lang="en-US" sz="2400" dirty="0">
              <a:latin typeface="Bookman Old Style" panose="020506040505050202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latin typeface="Bookman Old Style" panose="02050604050505020204" pitchFamily="18" charset="0"/>
              </a:rPr>
              <a:t>Primary damage is physical              </a:t>
            </a:r>
            <a:r>
              <a:rPr lang="en-US" sz="2400" dirty="0" smtClean="0">
                <a:latin typeface="Bookman Old Style" panose="02050604050505020204" pitchFamily="18" charset="0"/>
              </a:rPr>
              <a:t>            </a:t>
            </a:r>
            <a:r>
              <a:rPr lang="en-US" sz="2400" dirty="0">
                <a:latin typeface="Bookman Old Style" panose="02050604050505020204" pitchFamily="18" charset="0"/>
              </a:rPr>
              <a:t>Primary damage is emotional</a:t>
            </a:r>
          </a:p>
          <a:p>
            <a:pPr fontAlgn="auto">
              <a:spcAft>
                <a:spcPts val="0"/>
              </a:spcAft>
              <a:defRPr/>
            </a:pPr>
            <a:endParaRPr lang="en-US" sz="2400" dirty="0">
              <a:latin typeface="Bookman Old Style" panose="020506040505050202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latin typeface="Bookman Old Style" panose="02050604050505020204" pitchFamily="18" charset="0"/>
              </a:rPr>
              <a:t>May kill you prematurely               </a:t>
            </a:r>
            <a:r>
              <a:rPr lang="en-US" sz="2400" dirty="0" smtClean="0">
                <a:latin typeface="Bookman Old Style" panose="02050604050505020204" pitchFamily="18" charset="0"/>
              </a:rPr>
              <a:t>       </a:t>
            </a:r>
            <a:r>
              <a:rPr lang="en-US" sz="2400" dirty="0">
                <a:latin typeface="Bookman Old Style" panose="02050604050505020204" pitchFamily="18" charset="0"/>
              </a:rPr>
              <a:t>May make life seem not worth living</a:t>
            </a:r>
          </a:p>
          <a:p>
            <a:pPr fontAlgn="auto">
              <a:spcAft>
                <a:spcPts val="0"/>
              </a:spcAft>
              <a:defRPr/>
            </a:pP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4395"/>
            <a:ext cx="10972800" cy="5921769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Factors Influencing Stress Tolerance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Predictability: 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being able to predict the occurrence of a stressful event-even if the individual cannot control it usually reduces the severity of stress.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 over Duration: 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Having control over the duration of a stressful event reduces the severity of the stress.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Cognitive Evaluation: 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severity of any stressful event also depends on how person perceives and appraise it.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Social Support: 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emotional support and concern of other people can make stress more bearable.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6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9699"/>
            <a:ext cx="10972800" cy="5846465"/>
          </a:xfrm>
        </p:spPr>
        <p:txBody>
          <a:bodyPr/>
          <a:lstStyle/>
          <a:p>
            <a:pPr marL="0" lv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Feeling of </a:t>
            </a:r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Competency</a:t>
            </a:r>
            <a:endParaRPr lang="en-US" sz="2800" b="1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Individual Differences in Reaction to Stress: Optimism, Pessimism and Hardiness: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general,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it has been found that optimists (people who have general expectancies of good outcomes) seem to be much more stress resistant than pessimists (people who have general expectancies for poor outcome). 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Hardiness is another characteristic that save an individual from harmful effect of stress. Hardy persons show three characteristics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Exhibit higher levels of commitment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They tend to perceive change as a challenge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They have high sense of personal control over events. 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Biofeedback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84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3.gstatic.com/images?q=tbn:ANd9GcRkXLES5izHa__LaRxAr32-95i331Y_Fvfe9LE8PN_eOpWTIvPHp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947" y="870976"/>
            <a:ext cx="9047181" cy="485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5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college st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48" y="387276"/>
            <a:ext cx="11542956" cy="620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7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rpm-therapy.com/wp-content/uploads/2012/09/college_student_stres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04" y="247426"/>
            <a:ext cx="11112649" cy="632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6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api.ning.com/files/kV4MbYiv7oTRtBtetV9aPxnIFpCRqvEyYF9tX7zHtzOQ824OWsL4GTeTqO-WGXrr-WFJCvI68fZYzYC7OfgqkoC8U4ScXFbI/1082028610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122"/>
            <a:ext cx="12360535" cy="668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2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Stress</a:t>
            </a:r>
            <a:endParaRPr lang="en-US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46" y="1904104"/>
            <a:ext cx="8875059" cy="4272859"/>
          </a:xfrm>
        </p:spPr>
        <p:txBody>
          <a:bodyPr>
            <a:norm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3200" dirty="0" smtClean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It is a condition or feeling experienced when a person perceives that </a:t>
            </a:r>
            <a:r>
              <a:rPr lang="en-US" sz="3200" dirty="0" smtClean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“demands exceed the personal and social resources the individual is able to mobilize.”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32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endParaRPr lang="en-US" sz="3200" dirty="0">
              <a:effectLst/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41" y="505610"/>
            <a:ext cx="10672483" cy="6594437"/>
          </a:xfrm>
        </p:spPr>
        <p:txBody>
          <a:bodyPr>
            <a:normAutofit lnSpcReduction="10000"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4000" dirty="0" smtClean="0">
                <a:solidFill>
                  <a:srgbClr val="C00000"/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Stress</a:t>
            </a:r>
            <a:r>
              <a:rPr lang="en-US" sz="40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could be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3200" dirty="0" smtClean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an </a:t>
            </a:r>
            <a:r>
              <a:rPr lang="en-US" sz="3200" dirty="0" smtClean="0">
                <a:solidFill>
                  <a:srgbClr val="0070C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individual's  response </a:t>
            </a:r>
            <a:r>
              <a:rPr lang="en-US" sz="3200" dirty="0" smtClean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to any challenging, frightening, or difficult situation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3200" dirty="0" smtClean="0">
              <a:effectLst/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3200" dirty="0" smtClean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an individual’s response or reaction to a </a:t>
            </a:r>
            <a:r>
              <a:rPr lang="en-US" sz="3200" dirty="0" smtClean="0">
                <a:solidFill>
                  <a:srgbClr val="0070C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real or imagined </a:t>
            </a:r>
            <a:r>
              <a:rPr lang="en-US" sz="3200" dirty="0" smtClean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threat, event or change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3200" dirty="0" smtClean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 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3200" dirty="0" smtClean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a </a:t>
            </a:r>
            <a:r>
              <a:rPr lang="en-US" sz="3200" dirty="0" smtClean="0">
                <a:solidFill>
                  <a:srgbClr val="0070C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stimulus , response </a:t>
            </a:r>
            <a:r>
              <a:rPr lang="en-US" sz="3200" dirty="0" smtClean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or </a:t>
            </a:r>
            <a:r>
              <a:rPr lang="en-US" sz="3200" dirty="0" smtClean="0">
                <a:solidFill>
                  <a:srgbClr val="0070C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an interaction </a:t>
            </a:r>
            <a:r>
              <a:rPr lang="en-US" sz="3200" dirty="0" smtClean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between an organism and its environment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3200" dirty="0" smtClean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 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3200" dirty="0" smtClean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be </a:t>
            </a:r>
            <a:r>
              <a:rPr lang="en-US" sz="3200" dirty="0" smtClean="0">
                <a:solidFill>
                  <a:srgbClr val="0070C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embedded in the environment</a:t>
            </a:r>
            <a:endParaRPr lang="en-US" sz="3200" dirty="0" smtClean="0">
              <a:effectLst/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3200" dirty="0" smtClean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 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3200" dirty="0" smtClean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be </a:t>
            </a:r>
            <a:r>
              <a:rPr lang="en-US" sz="3200" dirty="0" smtClean="0">
                <a:solidFill>
                  <a:srgbClr val="0070C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self created </a:t>
            </a:r>
            <a:r>
              <a:rPr lang="en-US" sz="3200" dirty="0" smtClean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or </a:t>
            </a:r>
            <a:r>
              <a:rPr lang="en-US" sz="3200" dirty="0" smtClean="0">
                <a:solidFill>
                  <a:srgbClr val="0070C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self imposed</a:t>
            </a:r>
          </a:p>
          <a:p>
            <a:pPr marL="457200" lvl="1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2600" dirty="0" smtClean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42" y="925157"/>
            <a:ext cx="10515600" cy="5152913"/>
          </a:xfrm>
        </p:spPr>
        <p:txBody>
          <a:bodyPr>
            <a:normAutofit fontScale="92500" lnSpcReduction="20000"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35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Subjective Perception: Stress Lies in the eyes of beholder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n-US" sz="3500" dirty="0">
              <a:latin typeface="Bookman Old Style" panose="020506040505050202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200" dirty="0">
                <a:latin typeface="Bookman Old Style" panose="02050604050505020204" pitchFamily="18" charset="0"/>
              </a:rPr>
              <a:t>Lazarus and </a:t>
            </a:r>
            <a:r>
              <a:rPr lang="en-US" sz="3200" dirty="0" err="1">
                <a:latin typeface="Bookman Old Style" panose="02050604050505020204" pitchFamily="18" charset="0"/>
              </a:rPr>
              <a:t>Folkman</a:t>
            </a:r>
            <a:r>
              <a:rPr lang="en-US" sz="3200" dirty="0">
                <a:latin typeface="Bookman Old Style" panose="02050604050505020204" pitchFamily="18" charset="0"/>
              </a:rPr>
              <a:t> (</a:t>
            </a:r>
            <a:r>
              <a:rPr lang="en-US" sz="3200" dirty="0" smtClean="0">
                <a:latin typeface="Bookman Old Style" panose="02050604050505020204" pitchFamily="18" charset="0"/>
              </a:rPr>
              <a:t>1984: </a:t>
            </a:r>
            <a:r>
              <a:rPr lang="en-US" sz="3200" dirty="0">
                <a:latin typeface="Bookman Old Style" panose="02050604050505020204" pitchFamily="18" charset="0"/>
              </a:rPr>
              <a:t>Appraisal of </a:t>
            </a:r>
            <a:r>
              <a:rPr lang="en-US" sz="3200" dirty="0" smtClean="0">
                <a:latin typeface="Bookman Old Style" panose="02050604050505020204" pitchFamily="18" charset="0"/>
              </a:rPr>
              <a:t>Stress)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3200" dirty="0">
              <a:latin typeface="Bookman Old Style" panose="020506040505050202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200" u="sng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Primary Appraisal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: </a:t>
            </a:r>
            <a:r>
              <a:rPr lang="en-US" sz="3200" dirty="0">
                <a:latin typeface="Bookman Old Style" panose="02050604050505020204" pitchFamily="18" charset="0"/>
              </a:rPr>
              <a:t>Refers to evaluation whether  an event is irrelevant, relevant but not stressful or </a:t>
            </a:r>
            <a:r>
              <a:rPr lang="en-US" sz="3200" dirty="0" smtClean="0">
                <a:latin typeface="Bookman Old Style" panose="02050604050505020204" pitchFamily="18" charset="0"/>
              </a:rPr>
              <a:t>stressful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3200" dirty="0">
              <a:latin typeface="Bookman Old Style" panose="020506040505050202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200" u="sng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Secondary Appraisal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: </a:t>
            </a:r>
            <a:r>
              <a:rPr lang="en-US" sz="3200" dirty="0">
                <a:latin typeface="Bookman Old Style" panose="02050604050505020204" pitchFamily="18" charset="0"/>
              </a:rPr>
              <a:t>When an event is perceived as stressful it forces an individual to evaluate his/ her available coping resources to deal with the stress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>
              <a:latin typeface="Bookman Old Style" panose="02050604050505020204" pitchFamily="18" charset="0"/>
            </a:endParaRPr>
          </a:p>
          <a:p>
            <a:endParaRPr lang="en-US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766</Words>
  <Application>Microsoft Office PowerPoint</Application>
  <PresentationFormat>Widescreen</PresentationFormat>
  <Paragraphs>169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Bookman Old Style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1_Office Theme</vt:lpstr>
      <vt:lpstr>PowerPoint Presentation</vt:lpstr>
      <vt:lpstr>Adjustment</vt:lpstr>
      <vt:lpstr>PowerPoint Presentation</vt:lpstr>
      <vt:lpstr>PowerPoint Presentation</vt:lpstr>
      <vt:lpstr>PowerPoint Presentation</vt:lpstr>
      <vt:lpstr>PowerPoint Presentation</vt:lpstr>
      <vt:lpstr>Stress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stressors among college students</vt:lpstr>
      <vt:lpstr>Stress and Performance</vt:lpstr>
      <vt:lpstr>PowerPoint Presentation</vt:lpstr>
      <vt:lpstr>PowerPoint Presentation</vt:lpstr>
      <vt:lpstr>Stress and Culture</vt:lpstr>
      <vt:lpstr>PowerPoint Presentation</vt:lpstr>
      <vt:lpstr>Acculturation process</vt:lpstr>
      <vt:lpstr>Stress Responses</vt:lpstr>
      <vt:lpstr>Hans Seley (1956, 1976): General Adaptation Syndrome </vt:lpstr>
      <vt:lpstr>Stages of Stress Reaction   </vt:lpstr>
      <vt:lpstr>PowerPoint Presentation</vt:lpstr>
      <vt:lpstr>Major Types of Stress</vt:lpstr>
      <vt:lpstr>Impact of Stress </vt:lpstr>
      <vt:lpstr>STRESS OR BURN OUT?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LNMIIT-1031</dc:creator>
  <cp:lastModifiedBy>lnmiit</cp:lastModifiedBy>
  <cp:revision>37</cp:revision>
  <dcterms:created xsi:type="dcterms:W3CDTF">2015-03-17T05:08:01Z</dcterms:created>
  <dcterms:modified xsi:type="dcterms:W3CDTF">2017-10-11T10:28:23Z</dcterms:modified>
</cp:coreProperties>
</file>