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6" r:id="rId5"/>
    <p:sldId id="269" r:id="rId6"/>
    <p:sldId id="278" r:id="rId7"/>
    <p:sldId id="272" r:id="rId8"/>
    <p:sldId id="273" r:id="rId9"/>
    <p:sldId id="274" r:id="rId10"/>
    <p:sldId id="275" r:id="rId11"/>
    <p:sldId id="276" r:id="rId12"/>
    <p:sldId id="277" r:id="rId13"/>
    <p:sldId id="279" r:id="rId14"/>
    <p:sldId id="260" r:id="rId15"/>
    <p:sldId id="261" r:id="rId16"/>
    <p:sldId id="262" r:id="rId17"/>
    <p:sldId id="26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0E0DC-6922-4A9E-A5BF-396BDC9A1D08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5E92-63AC-46C9-8531-8E4E250DC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F171BA-B074-4CA4-804D-23249ED04DE4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76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9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8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6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6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9F55F-BD0B-4A4D-A828-7B63E0E2CB3B}" type="datetimeFigureOut">
              <a:rPr lang="en-US" smtClean="0"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74C2-B538-4795-A612-79F7B337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Bookman Old Style" panose="02050604050505020204" pitchFamily="18" charset="0"/>
              </a:rPr>
              <a:t>COGNITION</a:t>
            </a:r>
            <a:endParaRPr lang="en-US" sz="4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5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Assimilation/Accommodation</a:t>
            </a:r>
          </a:p>
        </p:txBody>
      </p:sp>
      <p:pic>
        <p:nvPicPr>
          <p:cNvPr id="14339" name="Picture 1027" descr="Picture29b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946" y="1676401"/>
            <a:ext cx="9689054" cy="447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9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Assimilation/Accommodation</a:t>
            </a:r>
          </a:p>
        </p:txBody>
      </p:sp>
      <p:pic>
        <p:nvPicPr>
          <p:cNvPr id="15363" name="Picture 3" descr="Picture29c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676401"/>
            <a:ext cx="9144000" cy="447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2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Assimilation/Accommodation</a:t>
            </a:r>
          </a:p>
        </p:txBody>
      </p:sp>
      <p:pic>
        <p:nvPicPr>
          <p:cNvPr id="16387" name="Picture 3" descr="Picture29d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676401"/>
            <a:ext cx="9144000" cy="447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524000" y="609601"/>
            <a:ext cx="8991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400">
                <a:latin typeface="New Century Schoolbook" charset="0"/>
                <a:cs typeface="Times New Roman" panose="02020603050405020304" pitchFamily="18" charset="0"/>
              </a:rPr>
              <a:t>As children </a:t>
            </a:r>
            <a:r>
              <a:rPr lang="en-US" sz="2400" u="sng">
                <a:latin typeface="New Century Schoolbook" charset="0"/>
                <a:cs typeface="Times New Roman" panose="02020603050405020304" pitchFamily="18" charset="0"/>
              </a:rPr>
              <a:t>assimilate</a:t>
            </a:r>
            <a:r>
              <a:rPr lang="en-US" sz="2400">
                <a:latin typeface="New Century Schoolbook" charset="0"/>
                <a:cs typeface="Times New Roman" panose="02020603050405020304" pitchFamily="18" charset="0"/>
              </a:rPr>
              <a:t> new information and experiences, they eventually change their way of thinking to </a:t>
            </a:r>
            <a:r>
              <a:rPr lang="en-US" sz="2400" u="sng">
                <a:latin typeface="New Century Schoolbook" charset="0"/>
                <a:cs typeface="Times New Roman" panose="02020603050405020304" pitchFamily="18" charset="0"/>
              </a:rPr>
              <a:t>accommodate</a:t>
            </a:r>
            <a:r>
              <a:rPr lang="en-US" sz="2400">
                <a:latin typeface="New Century Schoolbook" charset="0"/>
                <a:cs typeface="Times New Roman" panose="02020603050405020304" pitchFamily="18" charset="0"/>
              </a:rPr>
              <a:t> new knowledge</a:t>
            </a:r>
            <a:r>
              <a:rPr 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60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dn-0.simplypsychology.org/piaget-adaptation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62" y="1258644"/>
            <a:ext cx="5744583" cy="552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91378" y="279699"/>
            <a:ext cx="764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Knowing the Knowledge: Schema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5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8958" y="656217"/>
            <a:ext cx="10515600" cy="5929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latin typeface="Bookman Old Style" panose="02050604050505020204" pitchFamily="18" charset="0"/>
              </a:rPr>
              <a:t>Some facts about cognition</a:t>
            </a:r>
            <a:r>
              <a:rPr lang="en-US" sz="32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:</a:t>
            </a:r>
          </a:p>
          <a:p>
            <a:pPr marL="0" indent="0">
              <a:buNone/>
            </a:pPr>
            <a:endParaRPr lang="en-US" sz="32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Cognitive skills are different from academic </a:t>
            </a:r>
            <a:r>
              <a:rPr lang="en-US" dirty="0" smtClean="0">
                <a:latin typeface="Bookman Old Style" panose="02050604050505020204" pitchFamily="18" charset="0"/>
              </a:rPr>
              <a:t>skills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Cognitive skills are the mental capabilities or underlying skills you need to process and </a:t>
            </a:r>
            <a:r>
              <a:rPr lang="en-US" dirty="0" smtClean="0">
                <a:latin typeface="Bookman Old Style" panose="02050604050505020204" pitchFamily="18" charset="0"/>
              </a:rPr>
              <a:t>learn information</a:t>
            </a:r>
            <a:r>
              <a:rPr lang="en-US" dirty="0">
                <a:latin typeface="Bookman Old Style" panose="02050604050505020204" pitchFamily="18" charset="0"/>
              </a:rPr>
              <a:t>, to think, remember, read, understand and solve problems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 </a:t>
            </a:r>
            <a:r>
              <a:rPr lang="en-US" dirty="0">
                <a:latin typeface="Bookman Old Style" panose="02050604050505020204" pitchFamily="18" charset="0"/>
              </a:rPr>
              <a:t>Cognitive skills develop and change over time</a:t>
            </a:r>
            <a:r>
              <a:rPr lang="en-US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We are born with certain cognitive capabilities - we may be better at some skills than others, but we can improve the weaker skills.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2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0762"/>
            <a:ext cx="10515600" cy="54562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Cognitive </a:t>
            </a:r>
            <a:r>
              <a:rPr lang="en-US" sz="3200" dirty="0">
                <a:latin typeface="Bookman Old Style" panose="02050604050505020204" pitchFamily="18" charset="0"/>
              </a:rPr>
              <a:t>skills can be measured</a:t>
            </a:r>
            <a:r>
              <a:rPr lang="en-US" sz="3200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r>
              <a:rPr lang="en-US" sz="3200" dirty="0">
                <a:latin typeface="Bookman Old Style" panose="02050604050505020204" pitchFamily="18" charset="0"/>
              </a:rPr>
              <a:t> Cognitive skills can be strengthened and improved</a:t>
            </a:r>
            <a:r>
              <a:rPr lang="en-US" sz="3200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sz="3200" dirty="0">
              <a:latin typeface="Bookman Old Style" panose="02050604050505020204" pitchFamily="18" charset="0"/>
            </a:endParaRPr>
          </a:p>
          <a:p>
            <a:r>
              <a:rPr lang="en-US" sz="3200" dirty="0">
                <a:latin typeface="Bookman Old Style" panose="02050604050505020204" pitchFamily="18" charset="0"/>
              </a:rPr>
              <a:t>When cognitive skills are strong, learning becomes </a:t>
            </a:r>
            <a:r>
              <a:rPr lang="en-US" sz="3200" dirty="0" smtClean="0">
                <a:latin typeface="Bookman Old Style" panose="02050604050505020204" pitchFamily="18" charset="0"/>
              </a:rPr>
              <a:t>easier and vice versa</a:t>
            </a:r>
            <a:endParaRPr lang="en-US" sz="3200" dirty="0">
              <a:latin typeface="Bookman Old Style" panose="02050604050505020204" pitchFamily="18" charset="0"/>
            </a:endParaRPr>
          </a:p>
          <a:p>
            <a:endParaRPr lang="en-US" sz="3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7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584" y="365125"/>
            <a:ext cx="1018121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Computer Analogy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99729" cy="473654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Bookman Old Style" panose="02050604050505020204" pitchFamily="18" charset="0"/>
              </a:rPr>
              <a:t>The use of the computer as a tool for thinking how the human mind handles information is known as the computer </a:t>
            </a:r>
            <a:r>
              <a:rPr lang="en-US" sz="3000" dirty="0" smtClean="0">
                <a:latin typeface="Bookman Old Style" panose="02050604050505020204" pitchFamily="18" charset="0"/>
              </a:rPr>
              <a:t>analogy</a:t>
            </a:r>
          </a:p>
          <a:p>
            <a:endParaRPr lang="en-US" sz="3000" dirty="0" smtClean="0">
              <a:latin typeface="Bookman Old Style" panose="02050604050505020204" pitchFamily="18" charset="0"/>
            </a:endParaRPr>
          </a:p>
          <a:p>
            <a:r>
              <a:rPr lang="en-US" sz="3000" dirty="0" smtClean="0">
                <a:latin typeface="Bookman Old Style" panose="02050604050505020204" pitchFamily="18" charset="0"/>
              </a:rPr>
              <a:t>Essentially, a computer codes (i.e. changes) information, stores information, uses information, and produces an output (retrieves info)</a:t>
            </a:r>
            <a:endParaRPr lang="en-US" sz="30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2" descr="computer brain metap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22" y="1825625"/>
            <a:ext cx="3728421" cy="35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74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697"/>
            <a:ext cx="11274910" cy="1022611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Bookman Old Style" panose="02050604050505020204" pitchFamily="18" charset="0"/>
              </a:rPr>
              <a:t>Information Processing Approach</a:t>
            </a:r>
            <a:endParaRPr lang="en-US" sz="40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7430" y="1371308"/>
            <a:ext cx="1092976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ookman Old Style" panose="02050604050505020204" pitchFamily="18" charset="0"/>
              </a:rPr>
              <a:t>Assumptions: </a:t>
            </a:r>
          </a:p>
          <a:p>
            <a:endParaRPr lang="en-US" sz="2800" dirty="0">
              <a:latin typeface="Bookman Old Style" panose="0205060405050502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Information made available from the environment is processed by a series of processing systems (e.g. attention, perception, short-term memory</a:t>
            </a:r>
            <a:r>
              <a:rPr lang="en-US" sz="2800" dirty="0" smtClean="0">
                <a:latin typeface="Bookman Old Style" panose="02050604050505020204" pitchFamily="18" charset="0"/>
              </a:rPr>
              <a:t>);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Bookman Old Style" panose="0205060405050502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These processing systems transform, or alter the information in systematic ways</a:t>
            </a:r>
            <a:r>
              <a:rPr lang="en-US" sz="2800" dirty="0" smtClean="0">
                <a:latin typeface="Bookman Old Style" panose="02050604050505020204" pitchFamily="18" charset="0"/>
              </a:rPr>
              <a:t>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Bookman Old Style" panose="0205060405050502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Bookman Old Style" panose="02050604050505020204" pitchFamily="18" charset="0"/>
              </a:rPr>
              <a:t>Information </a:t>
            </a:r>
            <a:r>
              <a:rPr lang="en-US" sz="2800" dirty="0">
                <a:latin typeface="Bookman Old Style" panose="02050604050505020204" pitchFamily="18" charset="0"/>
              </a:rPr>
              <a:t>processing in humans resembles that in computers.</a:t>
            </a:r>
          </a:p>
          <a:p>
            <a:endParaRPr lang="en-US" sz="2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1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224" y="580279"/>
            <a:ext cx="10515600" cy="828974"/>
          </a:xfrm>
        </p:spPr>
        <p:txBody>
          <a:bodyPr>
            <a:normAutofit/>
          </a:bodyPr>
          <a:lstStyle/>
          <a:p>
            <a:pPr lvl="0"/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Bookman Old Style" panose="02050604050505020204" pitchFamily="18" charset="0"/>
              </a:rPr>
              <a:t>“EVERY MAN”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effectLst/>
                <a:latin typeface="Bookman Old Style" panose="02050604050505020204" pitchFamily="18" charset="0"/>
              </a:rPr>
              <a:t>is in certain respects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  <a:endParaRPr lang="en-US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2734" y="1838794"/>
            <a:ext cx="10342581" cy="487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eriod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like all other men,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b. like some other men,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c. like no other man. </a:t>
            </a:r>
            <a:endParaRPr lang="en-US" altLang="en-US" sz="3200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indent="0" algn="r">
              <a:buNone/>
            </a:pPr>
            <a:r>
              <a:rPr lang="en-US" sz="1600" b="1" dirty="0" smtClean="0">
                <a:latin typeface="Bookman Old Style" panose="02050604050505020204" pitchFamily="18" charset="0"/>
              </a:rPr>
              <a:t>Henry A. Murray and Clyde </a:t>
            </a:r>
            <a:r>
              <a:rPr lang="en-US" sz="1600" b="1" dirty="0" err="1" smtClean="0">
                <a:latin typeface="Bookman Old Style" panose="02050604050505020204" pitchFamily="18" charset="0"/>
              </a:rPr>
              <a:t>Kluckhohn</a:t>
            </a:r>
            <a:r>
              <a:rPr lang="en-US" sz="1600" b="1" dirty="0" smtClean="0">
                <a:latin typeface="Bookman Old Style" panose="02050604050505020204" pitchFamily="18" charset="0"/>
              </a:rPr>
              <a:t>, Personality in Nature, Society, and Culture (1953) </a:t>
            </a:r>
            <a:endParaRPr lang="en-US" sz="1600" dirty="0" smtClean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0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01" y="86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Cognition</a:t>
            </a:r>
            <a:endParaRPr lang="en-US" sz="4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01" y="1172584"/>
            <a:ext cx="11349318" cy="5685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Bookman Old Style" panose="02050604050505020204" pitchFamily="18" charset="0"/>
              </a:rPr>
              <a:t>A </a:t>
            </a:r>
            <a:r>
              <a:rPr lang="en-US" sz="3200" dirty="0">
                <a:latin typeface="Bookman Old Style" panose="02050604050505020204" pitchFamily="18" charset="0"/>
              </a:rPr>
              <a:t>general term including all </a:t>
            </a:r>
            <a:r>
              <a:rPr lang="en-US" sz="3200" dirty="0" smtClean="0">
                <a:latin typeface="Bookman Old Style" panose="02050604050505020204" pitchFamily="18" charset="0"/>
              </a:rPr>
              <a:t>mental processes </a:t>
            </a:r>
            <a:r>
              <a:rPr lang="en-US" sz="3200" dirty="0">
                <a:latin typeface="Bookman Old Style" panose="02050604050505020204" pitchFamily="18" charset="0"/>
              </a:rPr>
              <a:t>by which people become </a:t>
            </a:r>
            <a:r>
              <a:rPr lang="en-US" sz="3200" dirty="0" smtClean="0">
                <a:latin typeface="Bookman Old Style" panose="02050604050505020204" pitchFamily="18" charset="0"/>
              </a:rPr>
              <a:t>aware </a:t>
            </a:r>
            <a:r>
              <a:rPr lang="en-US" sz="3200" dirty="0">
                <a:latin typeface="Bookman Old Style" panose="02050604050505020204" pitchFamily="18" charset="0"/>
              </a:rPr>
              <a:t>of </a:t>
            </a:r>
            <a:r>
              <a:rPr lang="en-US" sz="3200" dirty="0" smtClean="0">
                <a:latin typeface="Bookman Old Style" panose="02050604050505020204" pitchFamily="18" charset="0"/>
              </a:rPr>
              <a:t>and understand </a:t>
            </a:r>
            <a:r>
              <a:rPr lang="en-US" sz="3200" dirty="0">
                <a:latin typeface="Bookman Old Style" panose="02050604050505020204" pitchFamily="18" charset="0"/>
              </a:rPr>
              <a:t>the </a:t>
            </a:r>
            <a:r>
              <a:rPr lang="en-US" sz="3200" dirty="0" smtClean="0">
                <a:latin typeface="Bookman Old Style" panose="02050604050505020204" pitchFamily="18" charset="0"/>
              </a:rPr>
              <a:t>world.</a:t>
            </a:r>
          </a:p>
          <a:p>
            <a:pPr marL="0" indent="0">
              <a:buNone/>
            </a:pPr>
            <a:endParaRPr lang="en-US" sz="3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Bookman Old Style" panose="02050604050505020204" pitchFamily="18" charset="0"/>
              </a:rPr>
              <a:t>Cognition </a:t>
            </a:r>
            <a:r>
              <a:rPr lang="en-US" sz="3200" dirty="0">
                <a:latin typeface="Bookman Old Style" panose="02050604050505020204" pitchFamily="18" charset="0"/>
              </a:rPr>
              <a:t>literally means “knowing</a:t>
            </a:r>
            <a:r>
              <a:rPr lang="en-US" sz="3200" dirty="0" smtClean="0">
                <a:latin typeface="Bookman Old Style" panose="02050604050505020204" pitchFamily="18" charset="0"/>
              </a:rPr>
              <a:t>”</a:t>
            </a:r>
          </a:p>
          <a:p>
            <a:pPr marL="0" indent="0">
              <a:buNone/>
            </a:pPr>
            <a:endParaRPr lang="en-US" sz="32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Bookman Old Style" panose="02050604050505020204" pitchFamily="18" charset="0"/>
              </a:rPr>
              <a:t>If </a:t>
            </a:r>
            <a:r>
              <a:rPr lang="en-US" sz="3200" dirty="0">
                <a:latin typeface="Bookman Old Style" panose="02050604050505020204" pitchFamily="18" charset="0"/>
              </a:rPr>
              <a:t>we want to know what makes people </a:t>
            </a:r>
            <a:r>
              <a:rPr lang="en-US" sz="3200" dirty="0" smtClean="0">
                <a:latin typeface="Bookman Old Style" panose="02050604050505020204" pitchFamily="18" charset="0"/>
              </a:rPr>
              <a:t>think then </a:t>
            </a:r>
            <a:r>
              <a:rPr lang="en-US" sz="3200" dirty="0">
                <a:latin typeface="Bookman Old Style" panose="02050604050505020204" pitchFamily="18" charset="0"/>
              </a:rPr>
              <a:t>we need to understand the internal processes of their </a:t>
            </a:r>
            <a:r>
              <a:rPr lang="en-US" sz="3200" dirty="0" smtClean="0">
                <a:latin typeface="Bookman Old Style" panose="02050604050505020204" pitchFamily="18" charset="0"/>
              </a:rPr>
              <a:t>mind</a:t>
            </a:r>
          </a:p>
          <a:p>
            <a:pPr marL="0" indent="0">
              <a:buNone/>
            </a:pPr>
            <a:endParaRPr lang="en-US" sz="32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Bookman Old Style" panose="02050604050505020204" pitchFamily="18" charset="0"/>
              </a:rPr>
              <a:t>Reductionist approach: </a:t>
            </a:r>
            <a:r>
              <a:rPr lang="en-US" sz="3200" dirty="0" err="1" smtClean="0">
                <a:latin typeface="Bookman Old Style" panose="02050604050505020204" pitchFamily="18" charset="0"/>
              </a:rPr>
              <a:t>Behaviour</a:t>
            </a:r>
            <a:r>
              <a:rPr lang="en-US" sz="3200" dirty="0">
                <a:latin typeface="Bookman Old Style" panose="02050604050505020204" pitchFamily="18" charset="0"/>
              </a:rPr>
              <a:t>, no matter how complex can be reduced to simple cognitive processes, like memory or perception. </a:t>
            </a:r>
          </a:p>
        </p:txBody>
      </p:sp>
    </p:spTree>
    <p:extLst>
      <p:ext uri="{BB962C8B-B14F-4D97-AF65-F5344CB8AC3E}">
        <p14:creationId xmlns:p14="http://schemas.microsoft.com/office/powerpoint/2010/main" val="78074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41" y="484094"/>
            <a:ext cx="10898393" cy="637390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Bookman Old Style" panose="02050604050505020204" pitchFamily="18" charset="0"/>
              </a:rPr>
              <a:t>Cognition Involves Reducing Sensory </a:t>
            </a:r>
            <a:r>
              <a:rPr lang="en-US" sz="3000" dirty="0" smtClean="0">
                <a:latin typeface="Bookman Old Style" panose="02050604050505020204" pitchFamily="18" charset="0"/>
              </a:rPr>
              <a:t>Information</a:t>
            </a:r>
          </a:p>
          <a:p>
            <a:pPr lvl="1"/>
            <a:r>
              <a:rPr lang="en-US" sz="2600" dirty="0" smtClean="0">
                <a:latin typeface="Bookman Old Style" panose="02050604050505020204" pitchFamily="18" charset="0"/>
              </a:rPr>
              <a:t>Bottom Up vs. Top Down Approach</a:t>
            </a:r>
          </a:p>
          <a:p>
            <a:endParaRPr lang="en-US" sz="3000" dirty="0">
              <a:latin typeface="Bookman Old Style" panose="02050604050505020204" pitchFamily="18" charset="0"/>
            </a:endParaRPr>
          </a:p>
          <a:p>
            <a:r>
              <a:rPr lang="en-US" sz="3000" dirty="0">
                <a:latin typeface="Bookman Old Style" panose="02050604050505020204" pitchFamily="18" charset="0"/>
              </a:rPr>
              <a:t>Cognition Involves Elaborating </a:t>
            </a:r>
            <a:r>
              <a:rPr lang="en-US" sz="3000" dirty="0" smtClean="0">
                <a:latin typeface="Bookman Old Style" panose="02050604050505020204" pitchFamily="18" charset="0"/>
              </a:rPr>
              <a:t>Information</a:t>
            </a:r>
          </a:p>
          <a:p>
            <a:endParaRPr lang="en-US" sz="3000" dirty="0">
              <a:latin typeface="Bookman Old Style" panose="02050604050505020204" pitchFamily="18" charset="0"/>
            </a:endParaRPr>
          </a:p>
          <a:p>
            <a:r>
              <a:rPr lang="en-US" sz="3000" dirty="0">
                <a:latin typeface="Bookman Old Style" panose="02050604050505020204" pitchFamily="18" charset="0"/>
              </a:rPr>
              <a:t>Cognition Involves Storing and Recovering </a:t>
            </a:r>
            <a:r>
              <a:rPr lang="en-US" sz="3000" dirty="0" smtClean="0">
                <a:latin typeface="Bookman Old Style" panose="02050604050505020204" pitchFamily="18" charset="0"/>
              </a:rPr>
              <a:t>Information</a:t>
            </a:r>
          </a:p>
          <a:p>
            <a:endParaRPr lang="en-US" sz="3000" dirty="0">
              <a:latin typeface="Bookman Old Style" panose="02050604050505020204" pitchFamily="18" charset="0"/>
            </a:endParaRPr>
          </a:p>
          <a:p>
            <a:r>
              <a:rPr lang="en-US" sz="3000" dirty="0">
                <a:latin typeface="Bookman Old Style" panose="02050604050505020204" pitchFamily="18" charset="0"/>
              </a:rPr>
              <a:t>Cognition Involves Using </a:t>
            </a:r>
            <a:r>
              <a:rPr lang="en-US" sz="3000" dirty="0" smtClean="0">
                <a:latin typeface="Bookman Old Style" panose="02050604050505020204" pitchFamily="18" charset="0"/>
              </a:rPr>
              <a:t>Information</a:t>
            </a:r>
          </a:p>
          <a:p>
            <a:endParaRPr lang="en-US" sz="3000" dirty="0">
              <a:latin typeface="Bookman Old Style" panose="02050604050505020204" pitchFamily="18" charset="0"/>
            </a:endParaRPr>
          </a:p>
          <a:p>
            <a:r>
              <a:rPr lang="en-US" sz="3000" dirty="0">
                <a:latin typeface="Bookman Old Style" panose="02050604050505020204" pitchFamily="18" charset="0"/>
              </a:rPr>
              <a:t>COGNITIVE ABILITIES ARE NOT FIXED — WE CAN IMPROVE THEM VIA LIFESTYLE AND TARGETED PRACTICE</a:t>
            </a:r>
          </a:p>
          <a:p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7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Bookman Old Style" panose="02050604050505020204" pitchFamily="18" charset="0"/>
              </a:rPr>
              <a:t>Piaget’s Stages of Cognitive Development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pic>
        <p:nvPicPr>
          <p:cNvPr id="3074" name="Picture 2" descr="https://images-blogger-opensocial.googleusercontent.com/gadgets/proxy?url=http%3A%2F%2F3.bp.blogspot.com%2F-hAKYMo5a7Fs%2FUud23P7jF3I%2FAAAAAAAAALM%2FohjGKp7uag4%2Fs1600%2FPiaget_1.jpg&amp;container=blogger&amp;gadget=a&amp;rewriteMime=image%2F*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28" y="1690688"/>
            <a:ext cx="10122944" cy="475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77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http://www.psychologynoteshq.com/wp-content/uploads/2012/01/piaget-550x32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" y="387275"/>
            <a:ext cx="11241741" cy="620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61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Knowing the Knowledge: Schema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atin typeface="Bookman Old Style" panose="02050604050505020204" pitchFamily="18" charset="0"/>
              </a:rPr>
              <a:t>Humans </a:t>
            </a:r>
            <a:r>
              <a:rPr lang="en-US" sz="3200" dirty="0">
                <a:latin typeface="Bookman Old Style" panose="02050604050505020204" pitchFamily="18" charset="0"/>
              </a:rPr>
              <a:t>are active and motivated learners.</a:t>
            </a:r>
          </a:p>
          <a:p>
            <a:r>
              <a:rPr lang="en-US" sz="3200" dirty="0">
                <a:latin typeface="Bookman Old Style" panose="02050604050505020204" pitchFamily="18" charset="0"/>
              </a:rPr>
              <a:t>Through their action, they construct </a:t>
            </a:r>
            <a:r>
              <a:rPr lang="en-US" sz="3200" dirty="0">
                <a:solidFill>
                  <a:schemeClr val="hlink"/>
                </a:solidFill>
                <a:latin typeface="Bookman Old Style" panose="02050604050505020204" pitchFamily="18" charset="0"/>
              </a:rPr>
              <a:t>schemas</a:t>
            </a:r>
            <a:r>
              <a:rPr lang="en-US" sz="3200" dirty="0">
                <a:latin typeface="Bookman Old Style" panose="02050604050505020204" pitchFamily="18" charset="0"/>
              </a:rPr>
              <a:t>.</a:t>
            </a:r>
          </a:p>
          <a:p>
            <a:pPr lvl="1"/>
            <a:r>
              <a:rPr lang="en-US" sz="2800" dirty="0" smtClean="0">
                <a:latin typeface="Bookman Old Style" panose="02050604050505020204" pitchFamily="18" charset="0"/>
              </a:rPr>
              <a:t>Concepts or mental frameworks that people use to organize and interpret information</a:t>
            </a:r>
          </a:p>
          <a:p>
            <a:pPr lvl="1"/>
            <a:r>
              <a:rPr lang="en-US" sz="2800" dirty="0" smtClean="0">
                <a:latin typeface="Bookman Old Style" panose="02050604050505020204" pitchFamily="18" charset="0"/>
              </a:rPr>
              <a:t>A person’s “picture of the world”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07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391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800" dirty="0" smtClean="0">
                <a:latin typeface="Bookman Old Style" panose="02050604050505020204" pitchFamily="18" charset="0"/>
              </a:rPr>
              <a:t>Development of Schemas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81150"/>
            <a:ext cx="10176734" cy="44386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dirty="0" smtClean="0">
                <a:latin typeface="Bookman Old Style" panose="02050604050505020204" pitchFamily="18" charset="0"/>
              </a:rPr>
              <a:t>Schemas are frameworks that develop to help organize knowledge</a:t>
            </a:r>
          </a:p>
          <a:p>
            <a:pPr eaLnBrk="1" hangingPunct="1"/>
            <a:r>
              <a:rPr lang="en-US" sz="3000" dirty="0" smtClean="0">
                <a:latin typeface="Bookman Old Style" panose="02050604050505020204" pitchFamily="18" charset="0"/>
              </a:rPr>
              <a:t>Assimilation—process of taking new information or a new experience and fitting it into an already existing schema</a:t>
            </a:r>
          </a:p>
          <a:p>
            <a:pPr eaLnBrk="1" hangingPunct="1"/>
            <a:r>
              <a:rPr lang="en-US" sz="3000" dirty="0" smtClean="0">
                <a:latin typeface="Bookman Old Style" panose="02050604050505020204" pitchFamily="18" charset="0"/>
              </a:rPr>
              <a:t>Accommodation—process by which existing schemas are changed or new schemas are created in order to fit new information</a:t>
            </a:r>
          </a:p>
          <a:p>
            <a:pPr eaLnBrk="1" hangingPunct="1"/>
            <a:endParaRPr lang="en-US" sz="30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67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Bookman Old Style" panose="02050604050505020204" pitchFamily="18" charset="0"/>
              </a:rPr>
              <a:t>Assimilation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2584" y="1981200"/>
            <a:ext cx="10090672" cy="41148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Bookman Old Style" panose="02050604050505020204" pitchFamily="18" charset="0"/>
              </a:rPr>
              <a:t>Interpreting a new experience within the context of one’s existing </a:t>
            </a:r>
            <a:r>
              <a:rPr lang="en-US" sz="3600" dirty="0" smtClean="0">
                <a:latin typeface="Bookman Old Style" panose="02050604050505020204" pitchFamily="18" charset="0"/>
              </a:rPr>
              <a:t>schemas</a:t>
            </a:r>
          </a:p>
          <a:p>
            <a:pPr eaLnBrk="1" hangingPunct="1"/>
            <a:endParaRPr lang="en-US" sz="3600" dirty="0">
              <a:latin typeface="Bookman Old Style" panose="02050604050505020204" pitchFamily="18" charset="0"/>
            </a:endParaRPr>
          </a:p>
          <a:p>
            <a:pPr eaLnBrk="1" hangingPunct="1"/>
            <a:r>
              <a:rPr lang="en-US" sz="3600" dirty="0">
                <a:latin typeface="Bookman Old Style" panose="02050604050505020204" pitchFamily="18" charset="0"/>
              </a:rPr>
              <a:t>The new experience is similar to other previous experiences</a:t>
            </a:r>
          </a:p>
          <a:p>
            <a:pPr eaLnBrk="1" hangingPunct="1"/>
            <a:endParaRPr lang="en-US" sz="3600" dirty="0">
              <a:latin typeface="Bookman Old Style" panose="02050604050505020204" pitchFamily="18" charset="0"/>
            </a:endParaRPr>
          </a:p>
          <a:p>
            <a:pPr eaLnBrk="1" hangingPunct="1"/>
            <a:endParaRPr lang="en-US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1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068" y="365125"/>
            <a:ext cx="10202732" cy="1325563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Bookman Old Style" panose="02050604050505020204" pitchFamily="18" charset="0"/>
              </a:rPr>
              <a:t>Accommodation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068" y="1981200"/>
            <a:ext cx="10202732" cy="41148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Bookman Old Style" panose="02050604050505020204" pitchFamily="18" charset="0"/>
              </a:rPr>
              <a:t>Interpreting a new experience by adapting or changing one’s existing </a:t>
            </a:r>
            <a:r>
              <a:rPr lang="en-US" sz="3600" dirty="0" smtClean="0">
                <a:latin typeface="Bookman Old Style" panose="02050604050505020204" pitchFamily="18" charset="0"/>
              </a:rPr>
              <a:t>schemas</a:t>
            </a:r>
          </a:p>
          <a:p>
            <a:pPr eaLnBrk="1" hangingPunct="1"/>
            <a:endParaRPr lang="en-US" sz="3600" dirty="0" smtClean="0">
              <a:latin typeface="Bookman Old Style" panose="02050604050505020204" pitchFamily="18" charset="0"/>
            </a:endParaRPr>
          </a:p>
          <a:p>
            <a:pPr eaLnBrk="1" hangingPunct="1"/>
            <a:r>
              <a:rPr lang="en-US" sz="3600" dirty="0" smtClean="0">
                <a:latin typeface="Bookman Old Style" panose="02050604050505020204" pitchFamily="18" charset="0"/>
              </a:rPr>
              <a:t>The </a:t>
            </a:r>
            <a:r>
              <a:rPr lang="en-US" sz="3600" dirty="0">
                <a:latin typeface="Bookman Old Style" panose="02050604050505020204" pitchFamily="18" charset="0"/>
              </a:rPr>
              <a:t>new experience is so novel the person’s schemata must be changed to accommodate it</a:t>
            </a:r>
          </a:p>
          <a:p>
            <a:pPr eaLnBrk="1" hangingPunct="1"/>
            <a:endParaRPr lang="en-US" sz="3600" dirty="0">
              <a:latin typeface="Bookman Old Style" panose="02050604050505020204" pitchFamily="18" charset="0"/>
            </a:endParaRPr>
          </a:p>
          <a:p>
            <a:pPr eaLnBrk="1" hangingPunct="1"/>
            <a:endParaRPr lang="en-US" sz="3600" dirty="0">
              <a:latin typeface="Bookman Old Style" panose="02050604050505020204" pitchFamily="18" charset="0"/>
            </a:endParaRPr>
          </a:p>
          <a:p>
            <a:pPr eaLnBrk="1" hangingPunct="1"/>
            <a:endParaRPr lang="en-US" sz="3600" dirty="0">
              <a:latin typeface="Bookman Old Style" panose="02050604050505020204" pitchFamily="18" charset="0"/>
            </a:endParaRPr>
          </a:p>
          <a:p>
            <a:pPr eaLnBrk="1" hangingPunct="1"/>
            <a:endParaRPr lang="en-US" sz="3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497</Words>
  <Application>Microsoft Office PowerPoint</Application>
  <PresentationFormat>Widescreen</PresentationFormat>
  <Paragraphs>79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New Century Schoolbook</vt:lpstr>
      <vt:lpstr>Times New Roman</vt:lpstr>
      <vt:lpstr>Wingdings</vt:lpstr>
      <vt:lpstr>Office Theme</vt:lpstr>
      <vt:lpstr>COGNITION</vt:lpstr>
      <vt:lpstr>Cognition</vt:lpstr>
      <vt:lpstr>PowerPoint Presentation</vt:lpstr>
      <vt:lpstr>Piaget’s Stages of Cognitive Development</vt:lpstr>
      <vt:lpstr>PowerPoint Presentation</vt:lpstr>
      <vt:lpstr>Knowing the Knowledge: Schema</vt:lpstr>
      <vt:lpstr>Development of Schemas</vt:lpstr>
      <vt:lpstr>Assimilation</vt:lpstr>
      <vt:lpstr>Accommodation</vt:lpstr>
      <vt:lpstr>Assimilation/Accommodation</vt:lpstr>
      <vt:lpstr>Assimilation/Accommodation</vt:lpstr>
      <vt:lpstr>Assimilation/Accommodation</vt:lpstr>
      <vt:lpstr>PowerPoint Presentation</vt:lpstr>
      <vt:lpstr>PowerPoint Presentation</vt:lpstr>
      <vt:lpstr>PowerPoint Presentation</vt:lpstr>
      <vt:lpstr>Computer Analogy</vt:lpstr>
      <vt:lpstr>Information Processing Approach</vt:lpstr>
      <vt:lpstr>“EVERY MAN” is in certain respects: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COGNITION</dc:title>
  <dc:creator>LNMIIT-1031</dc:creator>
  <cp:lastModifiedBy>lnmiit</cp:lastModifiedBy>
  <cp:revision>9</cp:revision>
  <dcterms:created xsi:type="dcterms:W3CDTF">2016-02-03T04:30:11Z</dcterms:created>
  <dcterms:modified xsi:type="dcterms:W3CDTF">2017-08-16T10:57:19Z</dcterms:modified>
</cp:coreProperties>
</file>