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0" r:id="rId29"/>
    <p:sldId id="291" r:id="rId30"/>
    <p:sldId id="292" r:id="rId31"/>
    <p:sldId id="283" r:id="rId32"/>
    <p:sldId id="284" r:id="rId33"/>
    <p:sldId id="285" r:id="rId34"/>
    <p:sldId id="286" r:id="rId35"/>
    <p:sldId id="287" r:id="rId36"/>
    <p:sldId id="288"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06170-6FA6-4E16-BC2A-622CFB225D8A}" type="datetimeFigureOut">
              <a:rPr lang="en-US" smtClean="0"/>
              <a:t>10/23/2017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CB964-011A-42BA-969C-6B74ADD2B40C}" type="slidenum">
              <a:rPr lang="en-US" smtClean="0"/>
              <a:t>‹#›</a:t>
            </a:fld>
            <a:endParaRPr lang="en-US"/>
          </a:p>
        </p:txBody>
      </p:sp>
    </p:spTree>
    <p:extLst>
      <p:ext uri="{BB962C8B-B14F-4D97-AF65-F5344CB8AC3E}">
        <p14:creationId xmlns:p14="http://schemas.microsoft.com/office/powerpoint/2010/main" val="1190236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FCD1106D-D5F7-4AD4-9898-2BD02F6EABBE}" type="slidenum">
              <a:rPr lang="en-US" altLang="en-US" smtClean="0"/>
              <a:pPr>
                <a:spcBef>
                  <a:spcPct val="0"/>
                </a:spcBef>
              </a:pPr>
              <a:t>9</a:t>
            </a:fld>
            <a:endParaRPr lang="en-US" altLang="en-US" smtClean="0"/>
          </a:p>
        </p:txBody>
      </p:sp>
    </p:spTree>
    <p:extLst>
      <p:ext uri="{BB962C8B-B14F-4D97-AF65-F5344CB8AC3E}">
        <p14:creationId xmlns:p14="http://schemas.microsoft.com/office/powerpoint/2010/main" val="2419698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DD002795-3D74-48E0-9F08-77CD8DB8BAC5}" type="slidenum">
              <a:rPr lang="en-US" altLang="en-US" smtClean="0"/>
              <a:pPr>
                <a:spcBef>
                  <a:spcPct val="0"/>
                </a:spcBef>
              </a:pPr>
              <a:t>20</a:t>
            </a:fld>
            <a:endParaRPr lang="en-US" altLang="en-US" smtClean="0"/>
          </a:p>
        </p:txBody>
      </p:sp>
    </p:spTree>
    <p:extLst>
      <p:ext uri="{BB962C8B-B14F-4D97-AF65-F5344CB8AC3E}">
        <p14:creationId xmlns:p14="http://schemas.microsoft.com/office/powerpoint/2010/main" val="1446839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1ACDCC9F-3E7C-4CBC-981D-88256EA24577}" type="slidenum">
              <a:rPr lang="en-US" altLang="en-US" smtClean="0"/>
              <a:pPr>
                <a:spcBef>
                  <a:spcPct val="0"/>
                </a:spcBef>
              </a:pPr>
              <a:t>21</a:t>
            </a:fld>
            <a:endParaRPr lang="en-US" altLang="en-US" smtClean="0"/>
          </a:p>
        </p:txBody>
      </p:sp>
    </p:spTree>
    <p:extLst>
      <p:ext uri="{BB962C8B-B14F-4D97-AF65-F5344CB8AC3E}">
        <p14:creationId xmlns:p14="http://schemas.microsoft.com/office/powerpoint/2010/main" val="2964564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A91E9CD2-90B0-49F5-B369-D9F5B2ED83F3}" type="slidenum">
              <a:rPr lang="en-US" altLang="en-US" smtClean="0"/>
              <a:pPr>
                <a:spcBef>
                  <a:spcPct val="0"/>
                </a:spcBef>
              </a:pPr>
              <a:t>22</a:t>
            </a:fld>
            <a:endParaRPr lang="en-US" altLang="en-US" smtClean="0"/>
          </a:p>
        </p:txBody>
      </p:sp>
    </p:spTree>
    <p:extLst>
      <p:ext uri="{BB962C8B-B14F-4D97-AF65-F5344CB8AC3E}">
        <p14:creationId xmlns:p14="http://schemas.microsoft.com/office/powerpoint/2010/main" val="2474587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INSERT FIG 4.6</a:t>
            </a: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2E8634C0-049B-4665-B7EE-D1D2B2EF5950}" type="slidenum">
              <a:rPr lang="en-US" altLang="en-US" smtClean="0"/>
              <a:pPr>
                <a:spcBef>
                  <a:spcPct val="0"/>
                </a:spcBef>
              </a:pPr>
              <a:t>23</a:t>
            </a:fld>
            <a:endParaRPr lang="en-US" altLang="en-US" smtClean="0"/>
          </a:p>
        </p:txBody>
      </p:sp>
    </p:spTree>
    <p:extLst>
      <p:ext uri="{BB962C8B-B14F-4D97-AF65-F5344CB8AC3E}">
        <p14:creationId xmlns:p14="http://schemas.microsoft.com/office/powerpoint/2010/main" val="1066710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6F44FC60-42C9-4316-8F6E-7FD192A22CB2}" type="slidenum">
              <a:rPr lang="en-US" altLang="en-US" smtClean="0"/>
              <a:pPr>
                <a:spcBef>
                  <a:spcPct val="0"/>
                </a:spcBef>
              </a:pPr>
              <a:t>24</a:t>
            </a:fld>
            <a:endParaRPr lang="en-US" altLang="en-US" smtClean="0"/>
          </a:p>
        </p:txBody>
      </p:sp>
    </p:spTree>
    <p:extLst>
      <p:ext uri="{BB962C8B-B14F-4D97-AF65-F5344CB8AC3E}">
        <p14:creationId xmlns:p14="http://schemas.microsoft.com/office/powerpoint/2010/main" val="713724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3C79ABBD-1C21-4D56-8A3E-C830DCF62C9E}" type="slidenum">
              <a:rPr lang="en-US" altLang="en-US" smtClean="0"/>
              <a:pPr>
                <a:spcBef>
                  <a:spcPct val="0"/>
                </a:spcBef>
              </a:pPr>
              <a:t>25</a:t>
            </a:fld>
            <a:endParaRPr lang="en-US" altLang="en-US" smtClean="0"/>
          </a:p>
        </p:txBody>
      </p:sp>
    </p:spTree>
    <p:extLst>
      <p:ext uri="{BB962C8B-B14F-4D97-AF65-F5344CB8AC3E}">
        <p14:creationId xmlns:p14="http://schemas.microsoft.com/office/powerpoint/2010/main" val="159686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490BF92B-4623-4AAA-B48C-8A63FA29F8F6}" type="slidenum">
              <a:rPr lang="en-US" altLang="en-US" smtClean="0"/>
              <a:pPr>
                <a:spcBef>
                  <a:spcPct val="0"/>
                </a:spcBef>
              </a:pPr>
              <a:t>26</a:t>
            </a:fld>
            <a:endParaRPr lang="en-US" altLang="en-US" smtClean="0"/>
          </a:p>
        </p:txBody>
      </p:sp>
    </p:spTree>
    <p:extLst>
      <p:ext uri="{BB962C8B-B14F-4D97-AF65-F5344CB8AC3E}">
        <p14:creationId xmlns:p14="http://schemas.microsoft.com/office/powerpoint/2010/main" val="3819805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F03DFA82-D73D-4436-B4C0-494D9C4F4FC5}" type="slidenum">
              <a:rPr lang="en-US" altLang="en-US" smtClean="0"/>
              <a:pPr>
                <a:spcBef>
                  <a:spcPct val="0"/>
                </a:spcBef>
              </a:pPr>
              <a:t>27</a:t>
            </a:fld>
            <a:endParaRPr lang="en-US" altLang="en-US" smtClean="0"/>
          </a:p>
        </p:txBody>
      </p:sp>
    </p:spTree>
    <p:extLst>
      <p:ext uri="{BB962C8B-B14F-4D97-AF65-F5344CB8AC3E}">
        <p14:creationId xmlns:p14="http://schemas.microsoft.com/office/powerpoint/2010/main" val="335192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53F4388C-BCBA-4C08-94E6-F53B044FD2B5}" type="slidenum">
              <a:rPr lang="en-US" altLang="en-US" smtClean="0"/>
              <a:pPr>
                <a:spcBef>
                  <a:spcPct val="0"/>
                </a:spcBef>
              </a:pPr>
              <a:t>31</a:t>
            </a:fld>
            <a:endParaRPr lang="en-US" altLang="en-US" smtClean="0"/>
          </a:p>
        </p:txBody>
      </p:sp>
    </p:spTree>
    <p:extLst>
      <p:ext uri="{BB962C8B-B14F-4D97-AF65-F5344CB8AC3E}">
        <p14:creationId xmlns:p14="http://schemas.microsoft.com/office/powerpoint/2010/main" val="2893677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143CCEE3-542B-40F8-9738-3C1134ADCA6C}" type="slidenum">
              <a:rPr lang="en-US" altLang="en-US" smtClean="0"/>
              <a:pPr>
                <a:spcBef>
                  <a:spcPct val="0"/>
                </a:spcBef>
              </a:pPr>
              <a:t>32</a:t>
            </a:fld>
            <a:endParaRPr lang="en-US" altLang="en-US" smtClean="0"/>
          </a:p>
        </p:txBody>
      </p:sp>
    </p:spTree>
    <p:extLst>
      <p:ext uri="{BB962C8B-B14F-4D97-AF65-F5344CB8AC3E}">
        <p14:creationId xmlns:p14="http://schemas.microsoft.com/office/powerpoint/2010/main" val="4198645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FEC3A8AB-5DAB-49A6-8FFB-195853ABED22}" type="slidenum">
              <a:rPr lang="en-US" altLang="en-US" smtClean="0"/>
              <a:pPr>
                <a:spcBef>
                  <a:spcPct val="0"/>
                </a:spcBef>
              </a:pPr>
              <a:t>10</a:t>
            </a:fld>
            <a:endParaRPr lang="en-US" altLang="en-US" smtClean="0"/>
          </a:p>
        </p:txBody>
      </p:sp>
    </p:spTree>
    <p:extLst>
      <p:ext uri="{BB962C8B-B14F-4D97-AF65-F5344CB8AC3E}">
        <p14:creationId xmlns:p14="http://schemas.microsoft.com/office/powerpoint/2010/main" val="3744891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825E27D5-10B4-4D96-B5A6-FCDEC1347243}" type="slidenum">
              <a:rPr lang="en-US" altLang="en-US" smtClean="0"/>
              <a:pPr>
                <a:spcBef>
                  <a:spcPct val="0"/>
                </a:spcBef>
              </a:pPr>
              <a:t>33</a:t>
            </a:fld>
            <a:endParaRPr lang="en-US" altLang="en-US" smtClean="0"/>
          </a:p>
        </p:txBody>
      </p:sp>
    </p:spTree>
    <p:extLst>
      <p:ext uri="{BB962C8B-B14F-4D97-AF65-F5344CB8AC3E}">
        <p14:creationId xmlns:p14="http://schemas.microsoft.com/office/powerpoint/2010/main" val="893206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0BCFEEE0-6707-40FD-BA16-BAB08F23C789}" type="slidenum">
              <a:rPr lang="en-US" altLang="en-US" smtClean="0"/>
              <a:pPr>
                <a:spcBef>
                  <a:spcPct val="0"/>
                </a:spcBef>
              </a:pPr>
              <a:t>34</a:t>
            </a:fld>
            <a:endParaRPr lang="en-US" altLang="en-US" smtClean="0"/>
          </a:p>
        </p:txBody>
      </p:sp>
    </p:spTree>
    <p:extLst>
      <p:ext uri="{BB962C8B-B14F-4D97-AF65-F5344CB8AC3E}">
        <p14:creationId xmlns:p14="http://schemas.microsoft.com/office/powerpoint/2010/main" val="4262979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62A57D0B-F514-4AC7-8E95-9F8D7C838D85}" type="slidenum">
              <a:rPr lang="en-US" altLang="en-US" smtClean="0"/>
              <a:pPr>
                <a:spcBef>
                  <a:spcPct val="0"/>
                </a:spcBef>
              </a:pPr>
              <a:t>35</a:t>
            </a:fld>
            <a:endParaRPr lang="en-US" altLang="en-US" smtClean="0"/>
          </a:p>
        </p:txBody>
      </p:sp>
    </p:spTree>
    <p:extLst>
      <p:ext uri="{BB962C8B-B14F-4D97-AF65-F5344CB8AC3E}">
        <p14:creationId xmlns:p14="http://schemas.microsoft.com/office/powerpoint/2010/main" val="535052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DFFCDBFA-8C5C-4340-8E71-143FEF4F54C4}" type="slidenum">
              <a:rPr lang="en-US" altLang="en-US" smtClean="0"/>
              <a:pPr>
                <a:spcBef>
                  <a:spcPct val="0"/>
                </a:spcBef>
              </a:pPr>
              <a:t>36</a:t>
            </a:fld>
            <a:endParaRPr lang="en-US" altLang="en-US" smtClean="0"/>
          </a:p>
        </p:txBody>
      </p:sp>
    </p:spTree>
    <p:extLst>
      <p:ext uri="{BB962C8B-B14F-4D97-AF65-F5344CB8AC3E}">
        <p14:creationId xmlns:p14="http://schemas.microsoft.com/office/powerpoint/2010/main" val="2483937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6EB05A08-220B-4DA0-8735-C146A6AFB0DD}" type="slidenum">
              <a:rPr lang="en-US" altLang="en-US" smtClean="0"/>
              <a:pPr>
                <a:spcBef>
                  <a:spcPct val="0"/>
                </a:spcBef>
              </a:pPr>
              <a:t>37</a:t>
            </a:fld>
            <a:endParaRPr lang="en-US" altLang="en-US" smtClean="0"/>
          </a:p>
        </p:txBody>
      </p:sp>
    </p:spTree>
    <p:extLst>
      <p:ext uri="{BB962C8B-B14F-4D97-AF65-F5344CB8AC3E}">
        <p14:creationId xmlns:p14="http://schemas.microsoft.com/office/powerpoint/2010/main" val="2210202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3BA2ABEA-AC57-4077-BF35-6A2D01760BBF}" type="slidenum">
              <a:rPr lang="en-US" altLang="en-US" smtClean="0"/>
              <a:pPr>
                <a:spcBef>
                  <a:spcPct val="0"/>
                </a:spcBef>
              </a:pPr>
              <a:t>13</a:t>
            </a:fld>
            <a:endParaRPr lang="en-US" altLang="en-US" smtClean="0"/>
          </a:p>
        </p:txBody>
      </p:sp>
    </p:spTree>
    <p:extLst>
      <p:ext uri="{BB962C8B-B14F-4D97-AF65-F5344CB8AC3E}">
        <p14:creationId xmlns:p14="http://schemas.microsoft.com/office/powerpoint/2010/main" val="3092017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43E79F42-580F-40FD-8C73-98067943E82C}" type="slidenum">
              <a:rPr lang="en-US" altLang="en-US" smtClean="0"/>
              <a:pPr>
                <a:spcBef>
                  <a:spcPct val="0"/>
                </a:spcBef>
              </a:pPr>
              <a:t>14</a:t>
            </a:fld>
            <a:endParaRPr lang="en-US" altLang="en-US" smtClean="0"/>
          </a:p>
        </p:txBody>
      </p:sp>
    </p:spTree>
    <p:extLst>
      <p:ext uri="{BB962C8B-B14F-4D97-AF65-F5344CB8AC3E}">
        <p14:creationId xmlns:p14="http://schemas.microsoft.com/office/powerpoint/2010/main" val="1779948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26EC49ED-A8F4-4813-B8D9-5418B6ACAA7B}" type="slidenum">
              <a:rPr lang="en-US" altLang="en-US" smtClean="0"/>
              <a:pPr>
                <a:spcBef>
                  <a:spcPct val="0"/>
                </a:spcBef>
              </a:pPr>
              <a:t>15</a:t>
            </a:fld>
            <a:endParaRPr lang="en-US" altLang="en-US" smtClean="0"/>
          </a:p>
        </p:txBody>
      </p:sp>
    </p:spTree>
    <p:extLst>
      <p:ext uri="{BB962C8B-B14F-4D97-AF65-F5344CB8AC3E}">
        <p14:creationId xmlns:p14="http://schemas.microsoft.com/office/powerpoint/2010/main" val="412469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007CEE39-CDD1-47AD-A8D0-D8D51A56D966}" type="slidenum">
              <a:rPr lang="en-US" altLang="en-US" smtClean="0"/>
              <a:pPr>
                <a:spcBef>
                  <a:spcPct val="0"/>
                </a:spcBef>
              </a:pPr>
              <a:t>16</a:t>
            </a:fld>
            <a:endParaRPr lang="en-US" altLang="en-US" smtClean="0"/>
          </a:p>
        </p:txBody>
      </p:sp>
    </p:spTree>
    <p:extLst>
      <p:ext uri="{BB962C8B-B14F-4D97-AF65-F5344CB8AC3E}">
        <p14:creationId xmlns:p14="http://schemas.microsoft.com/office/powerpoint/2010/main" val="2264234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82D7F6CC-38BD-48AC-A502-CE1D607CA99B}" type="slidenum">
              <a:rPr lang="en-US" altLang="en-US" smtClean="0"/>
              <a:pPr>
                <a:spcBef>
                  <a:spcPct val="0"/>
                </a:spcBef>
              </a:pPr>
              <a:t>17</a:t>
            </a:fld>
            <a:endParaRPr lang="en-US" altLang="en-US" smtClean="0"/>
          </a:p>
        </p:txBody>
      </p:sp>
    </p:spTree>
    <p:extLst>
      <p:ext uri="{BB962C8B-B14F-4D97-AF65-F5344CB8AC3E}">
        <p14:creationId xmlns:p14="http://schemas.microsoft.com/office/powerpoint/2010/main" val="1239786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4F75A941-264B-45CF-A9C3-4C73CBF18F35}" type="slidenum">
              <a:rPr lang="en-US" altLang="en-US" smtClean="0"/>
              <a:pPr>
                <a:spcBef>
                  <a:spcPct val="0"/>
                </a:spcBef>
              </a:pPr>
              <a:t>18</a:t>
            </a:fld>
            <a:endParaRPr lang="en-US" altLang="en-US" smtClean="0"/>
          </a:p>
        </p:txBody>
      </p:sp>
    </p:spTree>
    <p:extLst>
      <p:ext uri="{BB962C8B-B14F-4D97-AF65-F5344CB8AC3E}">
        <p14:creationId xmlns:p14="http://schemas.microsoft.com/office/powerpoint/2010/main" val="559225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ヒラギノ角ゴ Pro W3" charset="-128"/>
              </a:defRPr>
            </a:lvl1pPr>
            <a:lvl2pPr marL="742950" indent="-285750">
              <a:spcBef>
                <a:spcPct val="30000"/>
              </a:spcBef>
              <a:defRPr sz="1200">
                <a:solidFill>
                  <a:schemeClr val="tx1"/>
                </a:solidFill>
                <a:latin typeface="Times New Roman" panose="02020603050405020304" pitchFamily="18" charset="0"/>
                <a:ea typeface="ヒラギノ角ゴ Pro W3" charset="-128"/>
              </a:defRPr>
            </a:lvl2pPr>
            <a:lvl3pPr marL="1143000" indent="-228600">
              <a:spcBef>
                <a:spcPct val="30000"/>
              </a:spcBef>
              <a:defRPr sz="1200">
                <a:solidFill>
                  <a:schemeClr val="tx1"/>
                </a:solidFill>
                <a:latin typeface="Times New Roman" panose="02020603050405020304" pitchFamily="18" charset="0"/>
                <a:ea typeface="ヒラギノ角ゴ Pro W3" charset="-128"/>
              </a:defRPr>
            </a:lvl3pPr>
            <a:lvl4pPr marL="1600200" indent="-228600">
              <a:spcBef>
                <a:spcPct val="30000"/>
              </a:spcBef>
              <a:defRPr sz="1200">
                <a:solidFill>
                  <a:schemeClr val="tx1"/>
                </a:solidFill>
                <a:latin typeface="Times New Roman" panose="02020603050405020304" pitchFamily="18" charset="0"/>
                <a:ea typeface="ヒラギノ角ゴ Pro W3" charset="-128"/>
              </a:defRPr>
            </a:lvl4pPr>
            <a:lvl5pPr marL="2057400" indent="-228600">
              <a:spcBef>
                <a:spcPct val="30000"/>
              </a:spcBef>
              <a:defRPr sz="1200">
                <a:solidFill>
                  <a:schemeClr val="tx1"/>
                </a:solidFill>
                <a:latin typeface="Times New Roman" panose="02020603050405020304" pitchFamily="18" charset="0"/>
                <a:ea typeface="ヒラギノ角ゴ Pro W3"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ヒラギノ角ゴ Pro W3" charset="-128"/>
              </a:defRPr>
            </a:lvl9pPr>
          </a:lstStyle>
          <a:p>
            <a:pPr>
              <a:spcBef>
                <a:spcPct val="0"/>
              </a:spcBef>
            </a:pPr>
            <a:fld id="{1D60ACA9-AE85-4F81-8082-4CE6D63C2C06}" type="slidenum">
              <a:rPr lang="en-US" altLang="en-US" smtClean="0"/>
              <a:pPr>
                <a:spcBef>
                  <a:spcPct val="0"/>
                </a:spcBef>
              </a:pPr>
              <a:t>19</a:t>
            </a:fld>
            <a:endParaRPr lang="en-US" altLang="en-US" smtClean="0"/>
          </a:p>
        </p:txBody>
      </p:sp>
    </p:spTree>
    <p:extLst>
      <p:ext uri="{BB962C8B-B14F-4D97-AF65-F5344CB8AC3E}">
        <p14:creationId xmlns:p14="http://schemas.microsoft.com/office/powerpoint/2010/main" val="269000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87F55C-9B78-46A1-BCEE-BDDD73CE7FEF}" type="datetimeFigureOut">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CC323-E60F-47F9-A6B3-2484B9B45A30}" type="slidenum">
              <a:rPr lang="en-US" smtClean="0"/>
              <a:t>‹#›</a:t>
            </a:fld>
            <a:endParaRPr lang="en-US"/>
          </a:p>
        </p:txBody>
      </p:sp>
    </p:spTree>
    <p:extLst>
      <p:ext uri="{BB962C8B-B14F-4D97-AF65-F5344CB8AC3E}">
        <p14:creationId xmlns:p14="http://schemas.microsoft.com/office/powerpoint/2010/main" val="375687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87F55C-9B78-46A1-BCEE-BDDD73CE7FEF}" type="datetimeFigureOut">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CC323-E60F-47F9-A6B3-2484B9B45A30}" type="slidenum">
              <a:rPr lang="en-US" smtClean="0"/>
              <a:t>‹#›</a:t>
            </a:fld>
            <a:endParaRPr lang="en-US"/>
          </a:p>
        </p:txBody>
      </p:sp>
    </p:spTree>
    <p:extLst>
      <p:ext uri="{BB962C8B-B14F-4D97-AF65-F5344CB8AC3E}">
        <p14:creationId xmlns:p14="http://schemas.microsoft.com/office/powerpoint/2010/main" val="379294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87F55C-9B78-46A1-BCEE-BDDD73CE7FEF}" type="datetimeFigureOut">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CC323-E60F-47F9-A6B3-2484B9B45A30}" type="slidenum">
              <a:rPr lang="en-US" smtClean="0"/>
              <a:t>‹#›</a:t>
            </a:fld>
            <a:endParaRPr lang="en-US"/>
          </a:p>
        </p:txBody>
      </p:sp>
    </p:spTree>
    <p:extLst>
      <p:ext uri="{BB962C8B-B14F-4D97-AF65-F5344CB8AC3E}">
        <p14:creationId xmlns:p14="http://schemas.microsoft.com/office/powerpoint/2010/main" val="3947645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87F55C-9B78-46A1-BCEE-BDDD73CE7FEF}" type="datetimeFigureOut">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CC323-E60F-47F9-A6B3-2484B9B45A30}" type="slidenum">
              <a:rPr lang="en-US" smtClean="0"/>
              <a:t>‹#›</a:t>
            </a:fld>
            <a:endParaRPr lang="en-US"/>
          </a:p>
        </p:txBody>
      </p:sp>
    </p:spTree>
    <p:extLst>
      <p:ext uri="{BB962C8B-B14F-4D97-AF65-F5344CB8AC3E}">
        <p14:creationId xmlns:p14="http://schemas.microsoft.com/office/powerpoint/2010/main" val="184380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7F55C-9B78-46A1-BCEE-BDDD73CE7FEF}" type="datetimeFigureOut">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CC323-E60F-47F9-A6B3-2484B9B45A30}" type="slidenum">
              <a:rPr lang="en-US" smtClean="0"/>
              <a:t>‹#›</a:t>
            </a:fld>
            <a:endParaRPr lang="en-US"/>
          </a:p>
        </p:txBody>
      </p:sp>
    </p:spTree>
    <p:extLst>
      <p:ext uri="{BB962C8B-B14F-4D97-AF65-F5344CB8AC3E}">
        <p14:creationId xmlns:p14="http://schemas.microsoft.com/office/powerpoint/2010/main" val="411262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87F55C-9B78-46A1-BCEE-BDDD73CE7FEF}" type="datetimeFigureOut">
              <a:rPr lang="en-US" smtClean="0"/>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CC323-E60F-47F9-A6B3-2484B9B45A30}" type="slidenum">
              <a:rPr lang="en-US" smtClean="0"/>
              <a:t>‹#›</a:t>
            </a:fld>
            <a:endParaRPr lang="en-US"/>
          </a:p>
        </p:txBody>
      </p:sp>
    </p:spTree>
    <p:extLst>
      <p:ext uri="{BB962C8B-B14F-4D97-AF65-F5344CB8AC3E}">
        <p14:creationId xmlns:p14="http://schemas.microsoft.com/office/powerpoint/2010/main" val="2867999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87F55C-9B78-46A1-BCEE-BDDD73CE7FEF}" type="datetimeFigureOut">
              <a:rPr lang="en-US" smtClean="0"/>
              <a:t>10/23/2017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CC323-E60F-47F9-A6B3-2484B9B45A30}" type="slidenum">
              <a:rPr lang="en-US" smtClean="0"/>
              <a:t>‹#›</a:t>
            </a:fld>
            <a:endParaRPr lang="en-US"/>
          </a:p>
        </p:txBody>
      </p:sp>
    </p:spTree>
    <p:extLst>
      <p:ext uri="{BB962C8B-B14F-4D97-AF65-F5344CB8AC3E}">
        <p14:creationId xmlns:p14="http://schemas.microsoft.com/office/powerpoint/2010/main" val="88940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87F55C-9B78-46A1-BCEE-BDDD73CE7FEF}" type="datetimeFigureOut">
              <a:rPr lang="en-US" smtClean="0"/>
              <a:t>10/23/2017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CC323-E60F-47F9-A6B3-2484B9B45A30}" type="slidenum">
              <a:rPr lang="en-US" smtClean="0"/>
              <a:t>‹#›</a:t>
            </a:fld>
            <a:endParaRPr lang="en-US"/>
          </a:p>
        </p:txBody>
      </p:sp>
    </p:spTree>
    <p:extLst>
      <p:ext uri="{BB962C8B-B14F-4D97-AF65-F5344CB8AC3E}">
        <p14:creationId xmlns:p14="http://schemas.microsoft.com/office/powerpoint/2010/main" val="7723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7F55C-9B78-46A1-BCEE-BDDD73CE7FEF}" type="datetimeFigureOut">
              <a:rPr lang="en-US" smtClean="0"/>
              <a:t>10/23/2017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CC323-E60F-47F9-A6B3-2484B9B45A30}" type="slidenum">
              <a:rPr lang="en-US" smtClean="0"/>
              <a:t>‹#›</a:t>
            </a:fld>
            <a:endParaRPr lang="en-US"/>
          </a:p>
        </p:txBody>
      </p:sp>
    </p:spTree>
    <p:extLst>
      <p:ext uri="{BB962C8B-B14F-4D97-AF65-F5344CB8AC3E}">
        <p14:creationId xmlns:p14="http://schemas.microsoft.com/office/powerpoint/2010/main" val="361911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87F55C-9B78-46A1-BCEE-BDDD73CE7FEF}" type="datetimeFigureOut">
              <a:rPr lang="en-US" smtClean="0"/>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CC323-E60F-47F9-A6B3-2484B9B45A30}" type="slidenum">
              <a:rPr lang="en-US" smtClean="0"/>
              <a:t>‹#›</a:t>
            </a:fld>
            <a:endParaRPr lang="en-US"/>
          </a:p>
        </p:txBody>
      </p:sp>
    </p:spTree>
    <p:extLst>
      <p:ext uri="{BB962C8B-B14F-4D97-AF65-F5344CB8AC3E}">
        <p14:creationId xmlns:p14="http://schemas.microsoft.com/office/powerpoint/2010/main" val="27682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87F55C-9B78-46A1-BCEE-BDDD73CE7FEF}" type="datetimeFigureOut">
              <a:rPr lang="en-US" smtClean="0"/>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CC323-E60F-47F9-A6B3-2484B9B45A30}" type="slidenum">
              <a:rPr lang="en-US" smtClean="0"/>
              <a:t>‹#›</a:t>
            </a:fld>
            <a:endParaRPr lang="en-US"/>
          </a:p>
        </p:txBody>
      </p:sp>
    </p:spTree>
    <p:extLst>
      <p:ext uri="{BB962C8B-B14F-4D97-AF65-F5344CB8AC3E}">
        <p14:creationId xmlns:p14="http://schemas.microsoft.com/office/powerpoint/2010/main" val="362829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7F55C-9B78-46A1-BCEE-BDDD73CE7FEF}" type="datetimeFigureOut">
              <a:rPr lang="en-US" smtClean="0"/>
              <a:t>10/23/2017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CC323-E60F-47F9-A6B3-2484B9B45A30}" type="slidenum">
              <a:rPr lang="en-US" smtClean="0"/>
              <a:t>‹#›</a:t>
            </a:fld>
            <a:endParaRPr lang="en-US"/>
          </a:p>
        </p:txBody>
      </p:sp>
    </p:spTree>
    <p:extLst>
      <p:ext uri="{BB962C8B-B14F-4D97-AF65-F5344CB8AC3E}">
        <p14:creationId xmlns:p14="http://schemas.microsoft.com/office/powerpoint/2010/main" val="3036270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oxforddictionaries.com/definition/english/effectively#effectively__3" TargetMode="External"/><Relationship Id="rId2" Type="http://schemas.openxmlformats.org/officeDocument/2006/relationships/hyperlink" Target="http://www.oxforddictionaries.com/definition/english/deal#deal__18" TargetMode="External"/><Relationship Id="rId1" Type="http://schemas.openxmlformats.org/officeDocument/2006/relationships/slideLayout" Target="../slideLayouts/slideLayout2.xml"/><Relationship Id="rId4" Type="http://schemas.openxmlformats.org/officeDocument/2006/relationships/hyperlink" Target="http://www.oxforddictionaries.com/definition/english/difficult#difficult__3"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Coping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0636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09800" y="304800"/>
            <a:ext cx="7772400" cy="914400"/>
          </a:xfrm>
        </p:spPr>
        <p:txBody>
          <a:bodyPr>
            <a:noAutofit/>
          </a:bodyPr>
          <a:lstStyle/>
          <a:p>
            <a:pPr>
              <a:defRPr/>
            </a:pPr>
            <a:r>
              <a:rPr lang="en-US" altLang="en-US" sz="4000" i="1" dirty="0">
                <a:solidFill>
                  <a:srgbClr val="1D632F"/>
                </a:solidFill>
                <a:latin typeface="Bookman Old Style" panose="02050604050505020204" pitchFamily="18" charset="0"/>
              </a:rPr>
              <a:t>Common Coping Patterns</a:t>
            </a:r>
          </a:p>
        </p:txBody>
      </p:sp>
      <p:sp>
        <p:nvSpPr>
          <p:cNvPr id="4099" name="Rectangle 3"/>
          <p:cNvSpPr>
            <a:spLocks noGrp="1" noChangeArrowheads="1"/>
          </p:cNvSpPr>
          <p:nvPr>
            <p:ph idx="1"/>
          </p:nvPr>
        </p:nvSpPr>
        <p:spPr>
          <a:xfrm>
            <a:off x="914400" y="1752600"/>
            <a:ext cx="9448800" cy="4800600"/>
          </a:xfrm>
        </p:spPr>
        <p:txBody>
          <a:bodyPr rtlCol="0">
            <a:normAutofit/>
          </a:bodyPr>
          <a:lstStyle/>
          <a:p>
            <a:pPr marL="0" indent="0">
              <a:spcBef>
                <a:spcPct val="30000"/>
              </a:spcBef>
              <a:buNone/>
              <a:defRPr/>
            </a:pPr>
            <a:r>
              <a:rPr lang="en-US" altLang="en-US" sz="3200" b="1" dirty="0">
                <a:solidFill>
                  <a:schemeClr val="tx1">
                    <a:lumMod val="75000"/>
                    <a:lumOff val="25000"/>
                  </a:schemeClr>
                </a:solidFill>
                <a:latin typeface="Bookman Old Style" panose="02050604050505020204" pitchFamily="18" charset="0"/>
              </a:rPr>
              <a:t>Giving up</a:t>
            </a:r>
          </a:p>
          <a:p>
            <a:pPr marL="857250" lvl="1" indent="-400050">
              <a:spcBef>
                <a:spcPct val="30000"/>
              </a:spcBef>
              <a:defRPr/>
            </a:pPr>
            <a:r>
              <a:rPr lang="en-US" altLang="en-US" sz="3000" dirty="0">
                <a:solidFill>
                  <a:schemeClr val="tx1">
                    <a:lumMod val="75000"/>
                    <a:lumOff val="25000"/>
                  </a:schemeClr>
                </a:solidFill>
                <a:latin typeface="Bookman Old Style" panose="02050604050505020204" pitchFamily="18" charset="0"/>
              </a:rPr>
              <a:t>People may develop </a:t>
            </a:r>
            <a:r>
              <a:rPr lang="en-US" altLang="en-US" sz="3000" b="1" i="1" dirty="0">
                <a:solidFill>
                  <a:schemeClr val="tx1">
                    <a:lumMod val="75000"/>
                    <a:lumOff val="25000"/>
                  </a:schemeClr>
                </a:solidFill>
                <a:latin typeface="Bookman Old Style" panose="02050604050505020204" pitchFamily="18" charset="0"/>
              </a:rPr>
              <a:t>learned helplessness</a:t>
            </a:r>
            <a:r>
              <a:rPr lang="en-US" altLang="en-US" sz="3000" dirty="0">
                <a:solidFill>
                  <a:schemeClr val="tx1">
                    <a:lumMod val="75000"/>
                    <a:lumOff val="25000"/>
                  </a:schemeClr>
                </a:solidFill>
                <a:latin typeface="Bookman Old Style" panose="02050604050505020204" pitchFamily="18" charset="0"/>
              </a:rPr>
              <a:t> – “passive behavior produced by exposure to unavoidable aversive events”.</a:t>
            </a:r>
          </a:p>
          <a:p>
            <a:pPr marL="1040130" lvl="2" indent="-400050">
              <a:spcBef>
                <a:spcPct val="30000"/>
              </a:spcBef>
              <a:defRPr/>
            </a:pPr>
            <a:r>
              <a:rPr lang="en-US" altLang="en-US" sz="2600" dirty="0">
                <a:solidFill>
                  <a:schemeClr val="tx1">
                    <a:lumMod val="75000"/>
                    <a:lumOff val="25000"/>
                  </a:schemeClr>
                </a:solidFill>
                <a:latin typeface="Bookman Old Style" panose="02050604050505020204" pitchFamily="18" charset="0"/>
              </a:rPr>
              <a:t>Sometimes, could then be transferred to situations in which the person is </a:t>
            </a:r>
            <a:r>
              <a:rPr lang="en-US" altLang="en-US" sz="2600" i="1" dirty="0">
                <a:solidFill>
                  <a:schemeClr val="tx1">
                    <a:lumMod val="75000"/>
                    <a:lumOff val="25000"/>
                  </a:schemeClr>
                </a:solidFill>
                <a:latin typeface="Bookman Old Style" panose="02050604050505020204" pitchFamily="18" charset="0"/>
              </a:rPr>
              <a:t>not</a:t>
            </a:r>
            <a:r>
              <a:rPr lang="en-US" altLang="en-US" sz="2600" dirty="0">
                <a:solidFill>
                  <a:schemeClr val="tx1">
                    <a:lumMod val="75000"/>
                    <a:lumOff val="25000"/>
                  </a:schemeClr>
                </a:solidFill>
                <a:latin typeface="Bookman Old Style" panose="02050604050505020204" pitchFamily="18" charset="0"/>
              </a:rPr>
              <a:t> really helpless.</a:t>
            </a:r>
          </a:p>
          <a:p>
            <a:pPr marL="1040130" lvl="2" indent="-400050">
              <a:spcBef>
                <a:spcPct val="30000"/>
              </a:spcBef>
              <a:defRPr/>
            </a:pPr>
            <a:r>
              <a:rPr lang="en-US" altLang="en-US" sz="2600" dirty="0">
                <a:solidFill>
                  <a:schemeClr val="tx1">
                    <a:lumMod val="75000"/>
                    <a:lumOff val="25000"/>
                  </a:schemeClr>
                </a:solidFill>
                <a:latin typeface="Bookman Old Style" panose="02050604050505020204" pitchFamily="18" charset="0"/>
              </a:rPr>
              <a:t>This then creates a passive reaction to stressful events, rather than active problem-solving.</a:t>
            </a:r>
          </a:p>
        </p:txBody>
      </p:sp>
    </p:spTree>
    <p:extLst>
      <p:ext uri="{BB962C8B-B14F-4D97-AF65-F5344CB8AC3E}">
        <p14:creationId xmlns:p14="http://schemas.microsoft.com/office/powerpoint/2010/main" val="2452828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1"/>
            <a:ext cx="7543800" cy="779463"/>
          </a:xfrm>
        </p:spPr>
        <p:txBody>
          <a:bodyPr>
            <a:normAutofit/>
          </a:bodyPr>
          <a:lstStyle/>
          <a:p>
            <a:pPr algn="ctr" eaLnBrk="1" hangingPunct="1">
              <a:defRPr/>
            </a:pPr>
            <a:r>
              <a:rPr lang="en-US" sz="3600" dirty="0" smtClean="0">
                <a:latin typeface="Bookman Old Style" panose="02050604050505020204" pitchFamily="18" charset="0"/>
              </a:rPr>
              <a:t>A Small Story</a:t>
            </a:r>
            <a:endParaRPr lang="en-US" sz="3600" dirty="0">
              <a:latin typeface="Bookman Old Style" panose="02050604050505020204" pitchFamily="18" charset="0"/>
            </a:endParaRPr>
          </a:p>
        </p:txBody>
      </p:sp>
      <p:sp>
        <p:nvSpPr>
          <p:cNvPr id="45059" name="Content Placeholder 2"/>
          <p:cNvSpPr>
            <a:spLocks noGrp="1"/>
          </p:cNvSpPr>
          <p:nvPr>
            <p:ph idx="1"/>
          </p:nvPr>
        </p:nvSpPr>
        <p:spPr>
          <a:xfrm>
            <a:off x="699247" y="990600"/>
            <a:ext cx="11026588" cy="5257800"/>
          </a:xfrm>
        </p:spPr>
        <p:txBody>
          <a:bodyPr/>
          <a:lstStyle/>
          <a:p>
            <a:pPr eaLnBrk="1" hangingPunct="1"/>
            <a:r>
              <a:rPr lang="en-US" sz="2200" i="1" dirty="0">
                <a:solidFill>
                  <a:srgbClr val="C00000"/>
                </a:solidFill>
                <a:latin typeface="Bookman Old Style" panose="02050604050505020204" pitchFamily="18" charset="0"/>
              </a:rPr>
              <a:t>“The very thought </a:t>
            </a:r>
            <a:r>
              <a:rPr lang="en-US" sz="2200" i="1" u="sng" dirty="0">
                <a:solidFill>
                  <a:srgbClr val="C00000"/>
                </a:solidFill>
                <a:latin typeface="Bookman Old Style" panose="02050604050505020204" pitchFamily="18" charset="0"/>
              </a:rPr>
              <a:t>“Nothing I do matters” </a:t>
            </a:r>
            <a:r>
              <a:rPr lang="en-US" sz="2200" i="1" dirty="0">
                <a:solidFill>
                  <a:srgbClr val="C00000"/>
                </a:solidFill>
                <a:latin typeface="Bookman Old Style" panose="02050604050505020204" pitchFamily="18" charset="0"/>
              </a:rPr>
              <a:t>prevents us from acting.” </a:t>
            </a:r>
          </a:p>
          <a:p>
            <a:pPr eaLnBrk="1" hangingPunct="1"/>
            <a:endParaRPr lang="en-US" sz="2200" i="1" dirty="0">
              <a:solidFill>
                <a:srgbClr val="C00000"/>
              </a:solidFill>
              <a:latin typeface="Bookman Old Style" panose="02050604050505020204" pitchFamily="18" charset="0"/>
            </a:endParaRPr>
          </a:p>
          <a:p>
            <a:pPr eaLnBrk="1" hangingPunct="1"/>
            <a:r>
              <a:rPr lang="en-US" sz="2400" dirty="0">
                <a:latin typeface="Bookman Old Style" panose="02050604050505020204" pitchFamily="18" charset="0"/>
              </a:rPr>
              <a:t>Two fish were put into the same tank. One was big, and one small. The species of the small fish was one of the favorite foods of the big fish. The big fish took off after the little fish, but a pane of glass separated them, so the big fish smashed his face...over and over again. Finally, big fish gave up. Then the experimenters removed the pane of glass, but the big fish never again tried to eat the little fish. Sometimes the two fish would swim right past each other, sometimes they would even brush up against each other, but the big fish never made another attempt. </a:t>
            </a:r>
          </a:p>
          <a:p>
            <a:pPr eaLnBrk="1" hangingPunct="1"/>
            <a:r>
              <a:rPr lang="en-US" sz="2400" dirty="0">
                <a:latin typeface="Bookman Old Style" panose="02050604050505020204" pitchFamily="18" charset="0"/>
              </a:rPr>
              <a:t>Apparently, big fish was convinced he/ she couldn't do it, no matter how hard he tried. </a:t>
            </a:r>
          </a:p>
          <a:p>
            <a:pPr eaLnBrk="1" hangingPunct="1"/>
            <a:endParaRPr lang="en-US" sz="2200" dirty="0">
              <a:latin typeface="Bookman Old Style" panose="02050604050505020204" pitchFamily="18" charset="0"/>
            </a:endParaRPr>
          </a:p>
        </p:txBody>
      </p:sp>
    </p:spTree>
    <p:extLst>
      <p:ext uri="{BB962C8B-B14F-4D97-AF65-F5344CB8AC3E}">
        <p14:creationId xmlns:p14="http://schemas.microsoft.com/office/powerpoint/2010/main" val="94965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46083" name="Content Placeholder 2"/>
          <p:cNvSpPr>
            <a:spLocks noGrp="1"/>
          </p:cNvSpPr>
          <p:nvPr>
            <p:ph idx="1"/>
          </p:nvPr>
        </p:nvSpPr>
        <p:spPr/>
        <p:txBody>
          <a:bodyPr/>
          <a:lstStyle/>
          <a:p>
            <a:r>
              <a:rPr lang="en-US">
                <a:solidFill>
                  <a:srgbClr val="7030A0"/>
                </a:solidFill>
                <a:latin typeface="Bookman Old Style" panose="02050604050505020204" pitchFamily="18" charset="0"/>
              </a:rPr>
              <a:t>Morale of the story: </a:t>
            </a:r>
          </a:p>
          <a:p>
            <a:r>
              <a:rPr lang="en-US">
                <a:latin typeface="Bookman Old Style" panose="02050604050505020204" pitchFamily="18" charset="0"/>
              </a:rPr>
              <a:t>we can assume our helplessness is permanent, even when it isn't. If we make that assumption, we just give up. We feel hopeless and have no energy, because we believe all our efforts are in vain</a:t>
            </a:r>
          </a:p>
          <a:p>
            <a:endParaRPr lang="en-US">
              <a:latin typeface="Bookman Old Style" panose="02050604050505020204" pitchFamily="18" charset="0"/>
            </a:endParaRPr>
          </a:p>
        </p:txBody>
      </p:sp>
    </p:spTree>
    <p:extLst>
      <p:ext uri="{BB962C8B-B14F-4D97-AF65-F5344CB8AC3E}">
        <p14:creationId xmlns:p14="http://schemas.microsoft.com/office/powerpoint/2010/main" val="1541027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08791" y="107576"/>
            <a:ext cx="11521440" cy="6750424"/>
          </a:xfrm>
        </p:spPr>
        <p:txBody>
          <a:bodyPr>
            <a:normAutofit/>
          </a:bodyPr>
          <a:lstStyle/>
          <a:p>
            <a:pPr marL="400050" indent="-400050">
              <a:spcBef>
                <a:spcPct val="30000"/>
              </a:spcBef>
              <a:buNone/>
            </a:pPr>
            <a:r>
              <a:rPr lang="en-US" altLang="en-US" i="1" dirty="0">
                <a:latin typeface="Bookman Old Style" panose="02050604050505020204" pitchFamily="18" charset="0"/>
              </a:rPr>
              <a:t>Giving up, continued</a:t>
            </a:r>
          </a:p>
          <a:p>
            <a:pPr marL="400050" indent="-400050">
              <a:spcBef>
                <a:spcPct val="30000"/>
              </a:spcBef>
            </a:pPr>
            <a:r>
              <a:rPr lang="en-US" altLang="en-US" b="1" i="1" dirty="0">
                <a:latin typeface="Bookman Old Style" panose="02050604050505020204" pitchFamily="18" charset="0"/>
              </a:rPr>
              <a:t>Cognitive interpretation</a:t>
            </a:r>
            <a:r>
              <a:rPr lang="en-US" altLang="en-US" dirty="0">
                <a:latin typeface="Bookman Old Style" panose="02050604050505020204" pitchFamily="18" charset="0"/>
              </a:rPr>
              <a:t> of aversive events may determine whether we feel helpless or not.</a:t>
            </a:r>
          </a:p>
          <a:p>
            <a:pPr marL="857250" lvl="1" indent="-400050">
              <a:spcBef>
                <a:spcPct val="30000"/>
              </a:spcBef>
            </a:pPr>
            <a:r>
              <a:rPr lang="en-US" altLang="en-US" sz="2800" dirty="0">
                <a:latin typeface="Bookman Old Style" panose="02050604050505020204" pitchFamily="18" charset="0"/>
              </a:rPr>
              <a:t>People with a </a:t>
            </a:r>
            <a:r>
              <a:rPr lang="en-US" altLang="en-US" sz="2800" b="1" i="1" dirty="0">
                <a:latin typeface="Bookman Old Style" panose="02050604050505020204" pitchFamily="18" charset="0"/>
              </a:rPr>
              <a:t>pessimistic explanatory style</a:t>
            </a:r>
            <a:r>
              <a:rPr lang="en-US" altLang="en-US" sz="2800" dirty="0">
                <a:latin typeface="Bookman Old Style" panose="02050604050505020204" pitchFamily="18" charset="0"/>
              </a:rPr>
              <a:t> view aversive events as “out of their control”, feel helpless, and give up</a:t>
            </a:r>
            <a:r>
              <a:rPr lang="en-US" altLang="en-US" sz="2800" dirty="0" smtClean="0">
                <a:latin typeface="Bookman Old Style" panose="02050604050505020204" pitchFamily="18" charset="0"/>
              </a:rPr>
              <a:t>.</a:t>
            </a:r>
          </a:p>
          <a:p>
            <a:pPr marL="857250" lvl="1" indent="-400050">
              <a:spcBef>
                <a:spcPct val="30000"/>
              </a:spcBef>
            </a:pPr>
            <a:endParaRPr lang="en-US" altLang="en-US" sz="2800" dirty="0" smtClean="0">
              <a:latin typeface="Bookman Old Style" panose="02050604050505020204" pitchFamily="18" charset="0"/>
            </a:endParaRPr>
          </a:p>
          <a:p>
            <a:pPr marL="457200" lvl="1">
              <a:spcBef>
                <a:spcPts val="0"/>
              </a:spcBef>
            </a:pPr>
            <a:r>
              <a:rPr lang="en-US" sz="2800" dirty="0">
                <a:solidFill>
                  <a:prstClr val="black"/>
                </a:solidFill>
                <a:latin typeface="Times New Roman" panose="02020603050405020304" pitchFamily="18" charset="0"/>
                <a:ea typeface="Times New Roman" panose="02020603050405020304" pitchFamily="18" charset="0"/>
              </a:rPr>
              <a:t>In general,</a:t>
            </a:r>
            <a:r>
              <a:rPr lang="en-US" sz="2800" b="1" dirty="0">
                <a:solidFill>
                  <a:prstClr val="black"/>
                </a:solidFill>
                <a:latin typeface="Times New Roman" panose="02020603050405020304" pitchFamily="18" charset="0"/>
                <a:ea typeface="Times New Roman" panose="02020603050405020304" pitchFamily="18" charset="0"/>
              </a:rPr>
              <a:t> </a:t>
            </a:r>
            <a:r>
              <a:rPr lang="en-US" sz="2800" dirty="0">
                <a:solidFill>
                  <a:prstClr val="black"/>
                </a:solidFill>
                <a:latin typeface="Times New Roman" panose="02020603050405020304" pitchFamily="18" charset="0"/>
                <a:ea typeface="Times New Roman" panose="02020603050405020304" pitchFamily="18" charset="0"/>
              </a:rPr>
              <a:t>it has been found that optimists (people who have general expectancies of good outcomes) seem to be much more stress resistant than pessimists (people who have general expectancies for poor outcome). </a:t>
            </a:r>
          </a:p>
          <a:p>
            <a:pPr marL="0" lvl="0" indent="0">
              <a:spcBef>
                <a:spcPts val="0"/>
              </a:spcBef>
              <a:spcAft>
                <a:spcPts val="0"/>
              </a:spcAft>
              <a:buNone/>
            </a:pPr>
            <a:endParaRPr lang="en-US" dirty="0">
              <a:solidFill>
                <a:prstClr val="black"/>
              </a:solidFill>
              <a:latin typeface="Times New Roman" panose="02020603050405020304" pitchFamily="18" charset="0"/>
              <a:ea typeface="Times New Roman" panose="02020603050405020304" pitchFamily="18" charset="0"/>
            </a:endParaRPr>
          </a:p>
          <a:p>
            <a:pPr marL="457200" lvl="1">
              <a:spcBef>
                <a:spcPts val="0"/>
              </a:spcBef>
            </a:pPr>
            <a:r>
              <a:rPr lang="en-US" sz="2800" dirty="0">
                <a:solidFill>
                  <a:prstClr val="black"/>
                </a:solidFill>
                <a:latin typeface="Times New Roman" panose="02020603050405020304" pitchFamily="18" charset="0"/>
                <a:ea typeface="Times New Roman" panose="02020603050405020304" pitchFamily="18" charset="0"/>
              </a:rPr>
              <a:t>Hardiness is another characteristic that save an individual from harmful effect of stress. Hardy persons show three characteristics</a:t>
            </a:r>
          </a:p>
          <a:p>
            <a:pPr lvl="1">
              <a:spcBef>
                <a:spcPts val="0"/>
              </a:spcBef>
              <a:buFont typeface="Symbol" panose="05050102010706020507" pitchFamily="18" charset="2"/>
              <a:buChar char=""/>
              <a:tabLst>
                <a:tab pos="457200" algn="l"/>
              </a:tabLst>
            </a:pPr>
            <a:r>
              <a:rPr lang="en-US" sz="2800" dirty="0">
                <a:solidFill>
                  <a:prstClr val="black"/>
                </a:solidFill>
                <a:latin typeface="Times New Roman" panose="02020603050405020304" pitchFamily="18" charset="0"/>
                <a:ea typeface="Times New Roman" panose="02020603050405020304" pitchFamily="18" charset="0"/>
              </a:rPr>
              <a:t>Exhibit higher levels of commitment</a:t>
            </a:r>
          </a:p>
          <a:p>
            <a:pPr lvl="1">
              <a:spcBef>
                <a:spcPts val="0"/>
              </a:spcBef>
              <a:buFont typeface="Symbol" panose="05050102010706020507" pitchFamily="18" charset="2"/>
              <a:buChar char=""/>
              <a:tabLst>
                <a:tab pos="457200" algn="l"/>
              </a:tabLst>
            </a:pPr>
            <a:r>
              <a:rPr lang="en-US" sz="2800" dirty="0">
                <a:solidFill>
                  <a:prstClr val="black"/>
                </a:solidFill>
                <a:latin typeface="Times New Roman" panose="02020603050405020304" pitchFamily="18" charset="0"/>
                <a:ea typeface="Times New Roman" panose="02020603050405020304" pitchFamily="18" charset="0"/>
              </a:rPr>
              <a:t>They tend to perceive change as a challenge</a:t>
            </a:r>
          </a:p>
          <a:p>
            <a:pPr lvl="1">
              <a:spcBef>
                <a:spcPts val="0"/>
              </a:spcBef>
              <a:buFont typeface="Symbol" panose="05050102010706020507" pitchFamily="18" charset="2"/>
              <a:buChar char=""/>
              <a:tabLst>
                <a:tab pos="457200" algn="l"/>
              </a:tabLst>
            </a:pPr>
            <a:r>
              <a:rPr lang="en-US" sz="2800" dirty="0">
                <a:solidFill>
                  <a:prstClr val="black"/>
                </a:solidFill>
                <a:latin typeface="Times New Roman" panose="02020603050405020304" pitchFamily="18" charset="0"/>
                <a:ea typeface="Times New Roman" panose="02020603050405020304" pitchFamily="18" charset="0"/>
              </a:rPr>
              <a:t>They have high sense of personal control over events. </a:t>
            </a:r>
          </a:p>
          <a:p>
            <a:pPr marL="857250" lvl="1" indent="-400050">
              <a:spcBef>
                <a:spcPct val="30000"/>
              </a:spcBef>
            </a:pPr>
            <a:endParaRPr lang="en-US" altLang="en-US" sz="2800" dirty="0">
              <a:latin typeface="Bookman Old Style" panose="02050604050505020204" pitchFamily="18" charset="0"/>
            </a:endParaRPr>
          </a:p>
        </p:txBody>
      </p:sp>
    </p:spTree>
    <p:extLst>
      <p:ext uri="{BB962C8B-B14F-4D97-AF65-F5344CB8AC3E}">
        <p14:creationId xmlns:p14="http://schemas.microsoft.com/office/powerpoint/2010/main" val="2418685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989704" y="1447800"/>
            <a:ext cx="10155218" cy="4876800"/>
          </a:xfrm>
        </p:spPr>
        <p:txBody>
          <a:bodyPr/>
          <a:lstStyle/>
          <a:p>
            <a:pPr marL="400050" indent="-400050">
              <a:spcBef>
                <a:spcPct val="30000"/>
              </a:spcBef>
              <a:buFontTx/>
              <a:buAutoNum type="arabicPeriod" startAt="2"/>
            </a:pPr>
            <a:r>
              <a:rPr lang="en-US" altLang="en-US" b="1" dirty="0">
                <a:latin typeface="Bookman Old Style" panose="02050604050505020204" pitchFamily="18" charset="0"/>
              </a:rPr>
              <a:t>Acting aggressively</a:t>
            </a:r>
          </a:p>
          <a:p>
            <a:pPr marL="857250" lvl="1" indent="-400050">
              <a:spcBef>
                <a:spcPct val="30000"/>
              </a:spcBef>
            </a:pPr>
            <a:r>
              <a:rPr lang="en-US" altLang="en-US" sz="2800" dirty="0">
                <a:latin typeface="Bookman Old Style" panose="02050604050505020204" pitchFamily="18" charset="0"/>
              </a:rPr>
              <a:t>Frustration caused by stressful events may elicit </a:t>
            </a:r>
            <a:r>
              <a:rPr lang="en-US" altLang="en-US" sz="2800" b="1" i="1" dirty="0">
                <a:latin typeface="Bookman Old Style" panose="02050604050505020204" pitchFamily="18" charset="0"/>
              </a:rPr>
              <a:t>aggression</a:t>
            </a:r>
            <a:r>
              <a:rPr lang="en-US" altLang="en-US" sz="2800" dirty="0">
                <a:latin typeface="Bookman Old Style" panose="02050604050505020204" pitchFamily="18" charset="0"/>
              </a:rPr>
              <a:t>, “behavior intended to hurt someone, either physically or verbally”.</a:t>
            </a:r>
          </a:p>
          <a:p>
            <a:pPr marL="857250" lvl="1" indent="-400050">
              <a:spcBef>
                <a:spcPct val="30000"/>
              </a:spcBef>
            </a:pPr>
            <a:r>
              <a:rPr lang="en-US" altLang="en-US" sz="2800" dirty="0">
                <a:latin typeface="Bookman Old Style" panose="02050604050505020204" pitchFamily="18" charset="0"/>
              </a:rPr>
              <a:t>People often act out toward others who had nothing to do with their frustration.</a:t>
            </a:r>
          </a:p>
          <a:p>
            <a:pPr marL="857250" lvl="1" indent="-400050">
              <a:spcBef>
                <a:spcPct val="30000"/>
              </a:spcBef>
            </a:pPr>
            <a:r>
              <a:rPr lang="en-US" altLang="en-US" sz="2800" dirty="0">
                <a:latin typeface="Bookman Old Style" panose="02050604050505020204" pitchFamily="18" charset="0"/>
              </a:rPr>
              <a:t>Using a substitute target in this manner was called </a:t>
            </a:r>
            <a:r>
              <a:rPr lang="en-US" altLang="en-US" sz="2800" b="1" i="1" dirty="0">
                <a:latin typeface="Bookman Old Style" panose="02050604050505020204" pitchFamily="18" charset="0"/>
              </a:rPr>
              <a:t>displacement</a:t>
            </a:r>
            <a:r>
              <a:rPr lang="en-US" altLang="en-US" sz="2800" dirty="0">
                <a:latin typeface="Bookman Old Style" panose="02050604050505020204" pitchFamily="18" charset="0"/>
              </a:rPr>
              <a:t> by Freud.</a:t>
            </a:r>
          </a:p>
        </p:txBody>
      </p:sp>
    </p:spTree>
    <p:extLst>
      <p:ext uri="{BB962C8B-B14F-4D97-AF65-F5344CB8AC3E}">
        <p14:creationId xmlns:p14="http://schemas.microsoft.com/office/powerpoint/2010/main" val="2907000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1086522" y="1447800"/>
            <a:ext cx="9897036" cy="4267200"/>
          </a:xfrm>
        </p:spPr>
        <p:txBody>
          <a:bodyPr/>
          <a:lstStyle/>
          <a:p>
            <a:pPr marL="400050" indent="-400050">
              <a:spcBef>
                <a:spcPct val="30000"/>
              </a:spcBef>
            </a:pPr>
            <a:r>
              <a:rPr lang="en-US" altLang="en-US" dirty="0" smtClean="0">
                <a:latin typeface="Bookman Old Style" panose="02050604050505020204" pitchFamily="18" charset="0"/>
              </a:rPr>
              <a:t>Freud </a:t>
            </a:r>
            <a:r>
              <a:rPr lang="en-US" altLang="en-US" dirty="0">
                <a:latin typeface="Bookman Old Style" panose="02050604050505020204" pitchFamily="18" charset="0"/>
              </a:rPr>
              <a:t>believed aggressive acts could release pent-up emotional tension and called the process </a:t>
            </a:r>
            <a:r>
              <a:rPr lang="en-US" altLang="en-US" b="1" i="1" dirty="0">
                <a:latin typeface="Bookman Old Style" panose="02050604050505020204" pitchFamily="18" charset="0"/>
              </a:rPr>
              <a:t>catharsis</a:t>
            </a:r>
            <a:r>
              <a:rPr lang="en-US" altLang="en-US" dirty="0">
                <a:latin typeface="Bookman Old Style" panose="02050604050505020204" pitchFamily="18" charset="0"/>
              </a:rPr>
              <a:t>.</a:t>
            </a:r>
          </a:p>
          <a:p>
            <a:pPr marL="400050" indent="-400050">
              <a:spcBef>
                <a:spcPct val="30000"/>
              </a:spcBef>
            </a:pPr>
            <a:endParaRPr lang="en-US" altLang="en-US" dirty="0">
              <a:latin typeface="Bookman Old Style" panose="02050604050505020204" pitchFamily="18" charset="0"/>
            </a:endParaRPr>
          </a:p>
          <a:p>
            <a:pPr marL="400050" indent="-400050">
              <a:spcBef>
                <a:spcPct val="30000"/>
              </a:spcBef>
            </a:pPr>
            <a:r>
              <a:rPr lang="en-US" altLang="en-US" dirty="0">
                <a:latin typeface="Bookman Old Style" panose="02050604050505020204" pitchFamily="18" charset="0"/>
              </a:rPr>
              <a:t>However, research finds that acting aggressively produces </a:t>
            </a:r>
            <a:r>
              <a:rPr lang="en-US" altLang="en-US" i="1" dirty="0">
                <a:latin typeface="Bookman Old Style" panose="02050604050505020204" pitchFamily="18" charset="0"/>
              </a:rPr>
              <a:t>more</a:t>
            </a:r>
            <a:r>
              <a:rPr lang="en-US" altLang="en-US" dirty="0">
                <a:latin typeface="Bookman Old Style" panose="02050604050505020204" pitchFamily="18" charset="0"/>
              </a:rPr>
              <a:t>, not less, anger and aggression.</a:t>
            </a:r>
          </a:p>
        </p:txBody>
      </p:sp>
    </p:spTree>
    <p:extLst>
      <p:ext uri="{BB962C8B-B14F-4D97-AF65-F5344CB8AC3E}">
        <p14:creationId xmlns:p14="http://schemas.microsoft.com/office/powerpoint/2010/main" val="3490255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968187" y="710005"/>
            <a:ext cx="10714617" cy="5766995"/>
          </a:xfrm>
        </p:spPr>
        <p:txBody>
          <a:bodyPr/>
          <a:lstStyle/>
          <a:p>
            <a:pPr marL="400050" indent="-400050">
              <a:spcBef>
                <a:spcPct val="30000"/>
              </a:spcBef>
              <a:buFontTx/>
              <a:buAutoNum type="arabicPeriod" startAt="3"/>
            </a:pPr>
            <a:r>
              <a:rPr lang="en-US" altLang="en-US" b="1" dirty="0">
                <a:latin typeface="Bookman Old Style" panose="02050604050505020204" pitchFamily="18" charset="0"/>
              </a:rPr>
              <a:t>Indulging yourself</a:t>
            </a:r>
          </a:p>
          <a:p>
            <a:pPr marL="857250" lvl="1" indent="-400050">
              <a:spcBef>
                <a:spcPct val="30000"/>
              </a:spcBef>
            </a:pPr>
            <a:r>
              <a:rPr lang="en-US" altLang="en-US" sz="2800" dirty="0">
                <a:latin typeface="Bookman Old Style" panose="02050604050505020204" pitchFamily="18" charset="0"/>
              </a:rPr>
              <a:t>When stressed by events that are going poorly, some people seek out alternative sources of satisfaction:</a:t>
            </a:r>
          </a:p>
          <a:p>
            <a:pPr marL="1314450" lvl="2" indent="-400050">
              <a:spcBef>
                <a:spcPct val="30000"/>
              </a:spcBef>
            </a:pPr>
            <a:r>
              <a:rPr lang="en-US" altLang="en-US" sz="2800" dirty="0">
                <a:latin typeface="Bookman Old Style" panose="02050604050505020204" pitchFamily="18" charset="0"/>
              </a:rPr>
              <a:t>Excessive eating, drinking, and smoking;</a:t>
            </a:r>
          </a:p>
          <a:p>
            <a:pPr marL="1314450" lvl="2" indent="-400050">
              <a:spcBef>
                <a:spcPct val="30000"/>
              </a:spcBef>
            </a:pPr>
            <a:r>
              <a:rPr lang="en-US" altLang="en-US" sz="2800" dirty="0">
                <a:latin typeface="Bookman Old Style" panose="02050604050505020204" pitchFamily="18" charset="0"/>
              </a:rPr>
              <a:t>gambling &amp; drug use; </a:t>
            </a:r>
            <a:r>
              <a:rPr lang="en-US" altLang="en-US" sz="2800" b="1" dirty="0">
                <a:latin typeface="Bookman Old Style" panose="02050604050505020204" pitchFamily="18" charset="0"/>
              </a:rPr>
              <a:t>and</a:t>
            </a:r>
          </a:p>
          <a:p>
            <a:pPr marL="1314450" lvl="2" indent="-400050">
              <a:spcBef>
                <a:spcPct val="30000"/>
              </a:spcBef>
            </a:pPr>
            <a:r>
              <a:rPr lang="en-US" altLang="en-US" sz="2800" b="1" i="1" dirty="0">
                <a:latin typeface="Bookman Old Style" panose="02050604050505020204" pitchFamily="18" charset="0"/>
              </a:rPr>
              <a:t>Internet addiction</a:t>
            </a:r>
            <a:r>
              <a:rPr lang="en-US" altLang="en-US" sz="2800" dirty="0">
                <a:latin typeface="Bookman Old Style" panose="02050604050505020204" pitchFamily="18" charset="0"/>
              </a:rPr>
              <a:t> – “spending an inordinate amount of time on the Internet and inability to control online use”</a:t>
            </a:r>
          </a:p>
        </p:txBody>
      </p:sp>
    </p:spTree>
    <p:extLst>
      <p:ext uri="{BB962C8B-B14F-4D97-AF65-F5344CB8AC3E}">
        <p14:creationId xmlns:p14="http://schemas.microsoft.com/office/powerpoint/2010/main" val="3824595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742279" y="838200"/>
            <a:ext cx="10800676" cy="5105400"/>
          </a:xfrm>
        </p:spPr>
        <p:txBody>
          <a:bodyPr>
            <a:normAutofit lnSpcReduction="10000"/>
          </a:bodyPr>
          <a:lstStyle/>
          <a:p>
            <a:pPr marL="400050" indent="-400050">
              <a:spcBef>
                <a:spcPct val="30000"/>
              </a:spcBef>
              <a:buFontTx/>
              <a:buAutoNum type="arabicPeriod" startAt="4"/>
            </a:pPr>
            <a:r>
              <a:rPr lang="en-US" altLang="en-US" b="1" dirty="0">
                <a:latin typeface="Bookman Old Style" panose="02050604050505020204" pitchFamily="18" charset="0"/>
              </a:rPr>
              <a:t>Blaming yourself</a:t>
            </a:r>
          </a:p>
          <a:p>
            <a:pPr marL="857250" lvl="1" indent="-400050">
              <a:spcBef>
                <a:spcPct val="30000"/>
              </a:spcBef>
            </a:pPr>
            <a:r>
              <a:rPr lang="en-US" altLang="en-US" sz="2800" dirty="0">
                <a:latin typeface="Bookman Old Style" panose="02050604050505020204" pitchFamily="18" charset="0"/>
              </a:rPr>
              <a:t>People often become highly critical of themselves when stressed.</a:t>
            </a:r>
          </a:p>
          <a:p>
            <a:pPr marL="857250" lvl="1" indent="-400050">
              <a:spcBef>
                <a:spcPct val="30000"/>
              </a:spcBef>
            </a:pPr>
            <a:r>
              <a:rPr lang="en-US" altLang="en-US" sz="2800" dirty="0">
                <a:latin typeface="Bookman Old Style" panose="02050604050505020204" pitchFamily="18" charset="0"/>
              </a:rPr>
              <a:t>Albert Ellis called this </a:t>
            </a:r>
            <a:r>
              <a:rPr lang="en-US" altLang="en-US" sz="2800" b="1" i="1" dirty="0">
                <a:latin typeface="Bookman Old Style" panose="02050604050505020204" pitchFamily="18" charset="0"/>
              </a:rPr>
              <a:t>catastrophic thinking</a:t>
            </a:r>
            <a:r>
              <a:rPr lang="en-US" altLang="en-US" sz="2800" dirty="0">
                <a:latin typeface="Bookman Old Style" panose="02050604050505020204" pitchFamily="18" charset="0"/>
              </a:rPr>
              <a:t>, which involves</a:t>
            </a:r>
          </a:p>
          <a:p>
            <a:pPr marL="1314450" lvl="2" indent="-400050">
              <a:spcBef>
                <a:spcPct val="30000"/>
              </a:spcBef>
            </a:pPr>
            <a:r>
              <a:rPr lang="en-US" altLang="en-US" sz="2800" dirty="0">
                <a:latin typeface="Bookman Old Style" panose="02050604050505020204" pitchFamily="18" charset="0"/>
              </a:rPr>
              <a:t>Attributing failures to personal shortcomings;</a:t>
            </a:r>
          </a:p>
          <a:p>
            <a:pPr marL="1314450" lvl="2" indent="-400050">
              <a:spcBef>
                <a:spcPct val="30000"/>
              </a:spcBef>
            </a:pPr>
            <a:r>
              <a:rPr lang="en-US" altLang="en-US" sz="2800" dirty="0">
                <a:latin typeface="Bookman Old Style" panose="02050604050505020204" pitchFamily="18" charset="0"/>
              </a:rPr>
              <a:t>Focusing on negative feedback; </a:t>
            </a:r>
            <a:r>
              <a:rPr lang="en-US" altLang="en-US" sz="2800" b="1" dirty="0">
                <a:latin typeface="Bookman Old Style" panose="02050604050505020204" pitchFamily="18" charset="0"/>
              </a:rPr>
              <a:t>and</a:t>
            </a:r>
          </a:p>
          <a:p>
            <a:pPr marL="1314450" lvl="2" indent="-400050">
              <a:spcBef>
                <a:spcPct val="30000"/>
              </a:spcBef>
            </a:pPr>
            <a:r>
              <a:rPr lang="en-US" altLang="en-US" sz="2800" dirty="0">
                <a:latin typeface="Bookman Old Style" panose="02050604050505020204" pitchFamily="18" charset="0"/>
              </a:rPr>
              <a:t>Being overly pessimistic about the future</a:t>
            </a:r>
            <a:r>
              <a:rPr lang="en-US" altLang="en-US" sz="2800" dirty="0" smtClean="0">
                <a:latin typeface="Bookman Old Style" panose="02050604050505020204" pitchFamily="18" charset="0"/>
              </a:rPr>
              <a:t>.</a:t>
            </a:r>
          </a:p>
          <a:p>
            <a:pPr marL="1314450" lvl="2" indent="-400050">
              <a:spcBef>
                <a:spcPct val="30000"/>
              </a:spcBef>
            </a:pPr>
            <a:endParaRPr lang="en-US" altLang="en-US" sz="2800" dirty="0">
              <a:latin typeface="Bookman Old Style" panose="02050604050505020204" pitchFamily="18" charset="0"/>
            </a:endParaRPr>
          </a:p>
          <a:p>
            <a:pPr marL="400050" indent="-400050">
              <a:spcBef>
                <a:spcPct val="30000"/>
              </a:spcBef>
            </a:pPr>
            <a:r>
              <a:rPr lang="en-US" altLang="en-US" dirty="0">
                <a:latin typeface="Bookman Old Style" panose="02050604050505020204" pitchFamily="18" charset="0"/>
              </a:rPr>
              <a:t>This pattern perpetuates negative emotional reactions to stress.</a:t>
            </a:r>
          </a:p>
        </p:txBody>
      </p:sp>
    </p:spTree>
    <p:extLst>
      <p:ext uri="{BB962C8B-B14F-4D97-AF65-F5344CB8AC3E}">
        <p14:creationId xmlns:p14="http://schemas.microsoft.com/office/powerpoint/2010/main" val="178689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527125" y="1447800"/>
            <a:ext cx="11080376" cy="4876800"/>
          </a:xfrm>
        </p:spPr>
        <p:txBody>
          <a:bodyPr/>
          <a:lstStyle/>
          <a:p>
            <a:pPr marL="400050" indent="-400050">
              <a:spcBef>
                <a:spcPct val="30000"/>
              </a:spcBef>
              <a:buFontTx/>
              <a:buAutoNum type="arabicPeriod" startAt="5"/>
            </a:pPr>
            <a:r>
              <a:rPr lang="en-US" altLang="en-US" b="1" dirty="0">
                <a:latin typeface="Bookman Old Style" panose="02050604050505020204" pitchFamily="18" charset="0"/>
              </a:rPr>
              <a:t>Using defensive coping</a:t>
            </a:r>
          </a:p>
          <a:p>
            <a:pPr marL="857250" lvl="1" indent="-400050">
              <a:spcBef>
                <a:spcPct val="30000"/>
              </a:spcBef>
            </a:pPr>
            <a:r>
              <a:rPr lang="en-US" altLang="en-US" sz="2800" b="1" i="1" dirty="0">
                <a:latin typeface="Bookman Old Style" panose="02050604050505020204" pitchFamily="18" charset="0"/>
              </a:rPr>
              <a:t>Defense mechanisms</a:t>
            </a:r>
            <a:r>
              <a:rPr lang="en-US" altLang="en-US" sz="2800" dirty="0">
                <a:latin typeface="Bookman Old Style" panose="02050604050505020204" pitchFamily="18" charset="0"/>
              </a:rPr>
              <a:t> are “largely unconscious reactions that protect a person from unpleasant emotions such as anxiety and guilt”.</a:t>
            </a:r>
          </a:p>
          <a:p>
            <a:pPr marL="857250" lvl="1" indent="-400050">
              <a:spcBef>
                <a:spcPct val="30000"/>
              </a:spcBef>
            </a:pPr>
            <a:r>
              <a:rPr lang="en-US" altLang="en-US" sz="2800" dirty="0">
                <a:latin typeface="Bookman Old Style" panose="02050604050505020204" pitchFamily="18" charset="0"/>
              </a:rPr>
              <a:t>Defense mechanisms shield us from emotional discomfort caused by stress.</a:t>
            </a:r>
          </a:p>
          <a:p>
            <a:pPr marL="857250" lvl="1" indent="-400050">
              <a:spcBef>
                <a:spcPct val="30000"/>
              </a:spcBef>
            </a:pPr>
            <a:r>
              <a:rPr lang="en-US" altLang="en-US" sz="2800" dirty="0">
                <a:latin typeface="Bookman Old Style" panose="02050604050505020204" pitchFamily="18" charset="0"/>
              </a:rPr>
              <a:t>However, most involve a degree of </a:t>
            </a:r>
            <a:r>
              <a:rPr lang="en-US" altLang="en-US" sz="2800" b="1" i="1" dirty="0">
                <a:latin typeface="Bookman Old Style" panose="02050604050505020204" pitchFamily="18" charset="0"/>
              </a:rPr>
              <a:t>self-deception</a:t>
            </a:r>
            <a:r>
              <a:rPr lang="en-US" altLang="en-US" sz="2800" dirty="0">
                <a:latin typeface="Bookman Old Style" panose="02050604050505020204" pitchFamily="18" charset="0"/>
              </a:rPr>
              <a:t>, a distortion of reality.</a:t>
            </a:r>
          </a:p>
        </p:txBody>
      </p:sp>
    </p:spTree>
    <p:extLst>
      <p:ext uri="{BB962C8B-B14F-4D97-AF65-F5344CB8AC3E}">
        <p14:creationId xmlns:p14="http://schemas.microsoft.com/office/powerpoint/2010/main" val="7394770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710005" y="597945"/>
            <a:ext cx="10531737" cy="5458609"/>
          </a:xfrm>
        </p:spPr>
        <p:txBody>
          <a:bodyPr/>
          <a:lstStyle/>
          <a:p>
            <a:pPr marL="400050" indent="-400050">
              <a:spcBef>
                <a:spcPct val="30000"/>
              </a:spcBef>
            </a:pPr>
            <a:r>
              <a:rPr lang="en-US" altLang="en-US" dirty="0" smtClean="0">
                <a:latin typeface="Bookman Old Style" panose="02050604050505020204" pitchFamily="18" charset="0"/>
              </a:rPr>
              <a:t>Defense </a:t>
            </a:r>
            <a:r>
              <a:rPr lang="en-US" altLang="en-US" dirty="0">
                <a:latin typeface="Bookman Old Style" panose="02050604050505020204" pitchFamily="18" charset="0"/>
              </a:rPr>
              <a:t>mechanisms are considered normal, and can operate at various levels of consciousness.</a:t>
            </a:r>
          </a:p>
          <a:p>
            <a:pPr marL="400050" indent="-400050">
              <a:spcBef>
                <a:spcPct val="30000"/>
              </a:spcBef>
            </a:pPr>
            <a:r>
              <a:rPr lang="en-US" altLang="en-US" dirty="0">
                <a:latin typeface="Bookman Old Style" panose="02050604050505020204" pitchFamily="18" charset="0"/>
              </a:rPr>
              <a:t>Can they ever be healthy?</a:t>
            </a:r>
          </a:p>
          <a:p>
            <a:pPr marL="857250" lvl="1" indent="-400050">
              <a:spcBef>
                <a:spcPct val="30000"/>
              </a:spcBef>
            </a:pPr>
            <a:r>
              <a:rPr lang="en-US" altLang="en-US" sz="2800" dirty="0">
                <a:latin typeface="Bookman Old Style" panose="02050604050505020204" pitchFamily="18" charset="0"/>
              </a:rPr>
              <a:t>Generally, they are not, because</a:t>
            </a:r>
          </a:p>
          <a:p>
            <a:pPr marL="1314450" lvl="2" indent="-400050">
              <a:spcBef>
                <a:spcPct val="30000"/>
              </a:spcBef>
            </a:pPr>
            <a:r>
              <a:rPr lang="en-US" altLang="en-US" sz="2800" dirty="0">
                <a:latin typeface="Bookman Old Style" panose="02050604050505020204" pitchFamily="18" charset="0"/>
              </a:rPr>
              <a:t>They are avoidance strategies; </a:t>
            </a:r>
          </a:p>
          <a:p>
            <a:pPr marL="1314450" lvl="2" indent="-400050">
              <a:spcBef>
                <a:spcPct val="30000"/>
              </a:spcBef>
            </a:pPr>
            <a:r>
              <a:rPr lang="en-US" altLang="en-US" sz="2800" dirty="0">
                <a:latin typeface="Bookman Old Style" panose="02050604050505020204" pitchFamily="18" charset="0"/>
              </a:rPr>
              <a:t>They often involve “wishful thinking”; </a:t>
            </a:r>
            <a:r>
              <a:rPr lang="en-US" altLang="en-US" sz="2800" b="1" dirty="0">
                <a:latin typeface="Bookman Old Style" panose="02050604050505020204" pitchFamily="18" charset="0"/>
              </a:rPr>
              <a:t>and</a:t>
            </a:r>
          </a:p>
          <a:p>
            <a:pPr marL="1314450" lvl="2" indent="-400050">
              <a:spcBef>
                <a:spcPct val="30000"/>
              </a:spcBef>
            </a:pPr>
            <a:r>
              <a:rPr lang="en-US" altLang="en-US" sz="2800" dirty="0">
                <a:latin typeface="Bookman Old Style" panose="02050604050505020204" pitchFamily="18" charset="0"/>
              </a:rPr>
              <a:t>Some have been linked to poor health.</a:t>
            </a:r>
          </a:p>
        </p:txBody>
      </p:sp>
    </p:spTree>
    <p:extLst>
      <p:ext uri="{BB962C8B-B14F-4D97-AF65-F5344CB8AC3E}">
        <p14:creationId xmlns:p14="http://schemas.microsoft.com/office/powerpoint/2010/main" val="3352818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86" y="131781"/>
            <a:ext cx="10703858" cy="1295400"/>
          </a:xfrm>
        </p:spPr>
        <p:txBody>
          <a:bodyPr>
            <a:noAutofit/>
          </a:bodyPr>
          <a:lstStyle/>
          <a:p>
            <a:pPr algn="ctr" eaLnBrk="1" hangingPunct="1">
              <a:defRPr/>
            </a:pPr>
            <a:r>
              <a:rPr lang="en-US" sz="2400" b="1" dirty="0">
                <a:solidFill>
                  <a:srgbClr val="7030A0"/>
                </a:solidFill>
                <a:latin typeface="Bookman Old Style" panose="02050604050505020204" pitchFamily="18" charset="0"/>
              </a:rPr>
              <a:t>Answer the following questions by using following scale:</a:t>
            </a:r>
            <a:br>
              <a:rPr lang="en-US" sz="2400" b="1" dirty="0">
                <a:solidFill>
                  <a:srgbClr val="7030A0"/>
                </a:solidFill>
                <a:latin typeface="Bookman Old Style" panose="02050604050505020204" pitchFamily="18" charset="0"/>
              </a:rPr>
            </a:br>
            <a:r>
              <a:rPr lang="en-US" sz="2600" b="1" dirty="0">
                <a:solidFill>
                  <a:srgbClr val="7030A0"/>
                </a:solidFill>
                <a:latin typeface="Bookman Old Style" panose="02050604050505020204" pitchFamily="18" charset="0"/>
              </a:rPr>
              <a:t/>
            </a:r>
            <a:br>
              <a:rPr lang="en-US" sz="2600" b="1" dirty="0">
                <a:solidFill>
                  <a:srgbClr val="7030A0"/>
                </a:solidFill>
                <a:latin typeface="Bookman Old Style" panose="02050604050505020204" pitchFamily="18" charset="0"/>
              </a:rPr>
            </a:br>
            <a:r>
              <a:rPr lang="en-US" sz="2400" b="1" dirty="0">
                <a:latin typeface="Bookman Old Style" panose="02050604050505020204" pitchFamily="18" charset="0"/>
              </a:rPr>
              <a:t>1= Rarely, 2= Occasionally, 3= Frequently, 4= Often, 5 = Always</a:t>
            </a:r>
          </a:p>
        </p:txBody>
      </p:sp>
      <p:sp>
        <p:nvSpPr>
          <p:cNvPr id="4" name="Rectangle 1"/>
          <p:cNvSpPr>
            <a:spLocks noGrp="1" noChangeArrowheads="1"/>
          </p:cNvSpPr>
          <p:nvPr>
            <p:ph idx="1"/>
          </p:nvPr>
        </p:nvSpPr>
        <p:spPr>
          <a:xfrm>
            <a:off x="484093" y="1143000"/>
            <a:ext cx="10456433" cy="60023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rtlCol="0" anchor="ctr">
            <a:spAutoFit/>
          </a:bodyPr>
          <a:lstStyle/>
          <a:p>
            <a:pPr marL="0" indent="0">
              <a:lnSpc>
                <a:spcPct val="100000"/>
              </a:lnSpc>
              <a:spcBef>
                <a:spcPct val="0"/>
              </a:spcBef>
              <a:spcAft>
                <a:spcPct val="0"/>
              </a:spcAft>
              <a:buNone/>
              <a:defRPr/>
            </a:pPr>
            <a:endParaRPr lang="en-US" sz="2400" dirty="0">
              <a:latin typeface="Times New Roman" panose="02020603050405020304" pitchFamily="18" charset="0"/>
              <a:ea typeface="ヒラギノ角ゴ Pro W3" charset="-128"/>
            </a:endParaRPr>
          </a:p>
          <a:p>
            <a:pPr marL="457200" indent="-457200">
              <a:lnSpc>
                <a:spcPct val="100000"/>
              </a:lnSpc>
              <a:spcBef>
                <a:spcPct val="0"/>
              </a:spcBef>
              <a:spcAft>
                <a:spcPct val="0"/>
              </a:spcAft>
              <a:buFont typeface="+mj-lt"/>
              <a:buAutoNum type="arabicPeriod"/>
              <a:defRPr/>
            </a:pPr>
            <a:r>
              <a:rPr lang="en-US" sz="2400" dirty="0">
                <a:latin typeface="Bookman Old Style" panose="02050604050505020204" pitchFamily="18" charset="0"/>
                <a:ea typeface="ヒラギノ角ゴ Pro W3" charset="-128"/>
              </a:rPr>
              <a:t>___How often do you find that you stay online longer than you intended? </a:t>
            </a:r>
          </a:p>
          <a:p>
            <a:pPr marL="457200" indent="-457200">
              <a:lnSpc>
                <a:spcPct val="100000"/>
              </a:lnSpc>
              <a:spcBef>
                <a:spcPct val="0"/>
              </a:spcBef>
              <a:spcAft>
                <a:spcPct val="0"/>
              </a:spcAft>
              <a:buFont typeface="+mj-lt"/>
              <a:buAutoNum type="arabicPeriod"/>
              <a:defRPr/>
            </a:pPr>
            <a:endParaRPr lang="en-US" sz="2400" dirty="0">
              <a:latin typeface="Bookman Old Style" panose="02050604050505020204" pitchFamily="18" charset="0"/>
              <a:ea typeface="ヒラギノ角ゴ Pro W3" charset="-128"/>
            </a:endParaRPr>
          </a:p>
          <a:p>
            <a:pPr marL="457200" indent="-457200">
              <a:lnSpc>
                <a:spcPct val="100000"/>
              </a:lnSpc>
              <a:spcBef>
                <a:spcPct val="0"/>
              </a:spcBef>
              <a:spcAft>
                <a:spcPct val="0"/>
              </a:spcAft>
              <a:buFont typeface="+mj-lt"/>
              <a:buAutoNum type="arabicPeriod"/>
              <a:defRPr/>
            </a:pPr>
            <a:r>
              <a:rPr lang="en-US" sz="2400" dirty="0">
                <a:latin typeface="Bookman Old Style" panose="02050604050505020204" pitchFamily="18" charset="0"/>
                <a:ea typeface="ヒラギノ角ゴ Pro W3" charset="-128"/>
              </a:rPr>
              <a:t>___How often do you neglect household chores to spend more time online? </a:t>
            </a:r>
          </a:p>
          <a:p>
            <a:pPr marL="457200" indent="-457200">
              <a:lnSpc>
                <a:spcPct val="100000"/>
              </a:lnSpc>
              <a:spcBef>
                <a:spcPct val="0"/>
              </a:spcBef>
              <a:spcAft>
                <a:spcPct val="0"/>
              </a:spcAft>
              <a:buFont typeface="+mj-lt"/>
              <a:buAutoNum type="arabicPeriod"/>
              <a:defRPr/>
            </a:pPr>
            <a:endParaRPr lang="en-US" sz="2400" dirty="0">
              <a:latin typeface="Bookman Old Style" panose="02050604050505020204" pitchFamily="18" charset="0"/>
              <a:ea typeface="ヒラギノ角ゴ Pro W3" charset="-128"/>
            </a:endParaRPr>
          </a:p>
          <a:p>
            <a:pPr marL="457200" indent="-457200">
              <a:lnSpc>
                <a:spcPct val="100000"/>
              </a:lnSpc>
              <a:spcBef>
                <a:spcPct val="0"/>
              </a:spcBef>
              <a:spcAft>
                <a:spcPct val="0"/>
              </a:spcAft>
              <a:buFont typeface="+mj-lt"/>
              <a:buAutoNum type="arabicPeriod"/>
              <a:defRPr/>
            </a:pPr>
            <a:r>
              <a:rPr lang="en-US" sz="2400" dirty="0">
                <a:latin typeface="Bookman Old Style" panose="02050604050505020204" pitchFamily="18" charset="0"/>
                <a:ea typeface="ヒラギノ角ゴ Pro W3" charset="-128"/>
              </a:rPr>
              <a:t>___How often do you prefer the excitement of the Internet to intimacy with your partner? </a:t>
            </a:r>
          </a:p>
          <a:p>
            <a:pPr marL="457200" indent="-457200">
              <a:lnSpc>
                <a:spcPct val="100000"/>
              </a:lnSpc>
              <a:spcBef>
                <a:spcPct val="0"/>
              </a:spcBef>
              <a:spcAft>
                <a:spcPct val="0"/>
              </a:spcAft>
              <a:buFont typeface="+mj-lt"/>
              <a:buAutoNum type="arabicPeriod"/>
              <a:defRPr/>
            </a:pPr>
            <a:endParaRPr lang="en-US" sz="2400" dirty="0">
              <a:latin typeface="Bookman Old Style" panose="02050604050505020204" pitchFamily="18" charset="0"/>
              <a:ea typeface="ヒラギノ角ゴ Pro W3" charset="-128"/>
            </a:endParaRPr>
          </a:p>
          <a:p>
            <a:pPr marL="457200" indent="-457200">
              <a:lnSpc>
                <a:spcPct val="100000"/>
              </a:lnSpc>
              <a:spcBef>
                <a:spcPct val="0"/>
              </a:spcBef>
              <a:spcAft>
                <a:spcPct val="0"/>
              </a:spcAft>
              <a:buFont typeface="+mj-lt"/>
              <a:buAutoNum type="arabicPeriod"/>
              <a:defRPr/>
            </a:pPr>
            <a:r>
              <a:rPr lang="en-US" sz="2400" dirty="0">
                <a:latin typeface="Bookman Old Style" panose="02050604050505020204" pitchFamily="18" charset="0"/>
                <a:ea typeface="ヒラギノ角ゴ Pro W3" charset="-128"/>
              </a:rPr>
              <a:t>___How often do you form new relationships with fellow online users? </a:t>
            </a:r>
          </a:p>
          <a:p>
            <a:pPr marL="457200" indent="-457200">
              <a:lnSpc>
                <a:spcPct val="100000"/>
              </a:lnSpc>
              <a:spcBef>
                <a:spcPct val="0"/>
              </a:spcBef>
              <a:spcAft>
                <a:spcPct val="0"/>
              </a:spcAft>
              <a:buFont typeface="+mj-lt"/>
              <a:buAutoNum type="arabicPeriod"/>
              <a:defRPr/>
            </a:pPr>
            <a:endParaRPr lang="en-US" sz="2400" dirty="0">
              <a:latin typeface="Bookman Old Style" panose="02050604050505020204" pitchFamily="18" charset="0"/>
              <a:ea typeface="ヒラギノ角ゴ Pro W3" charset="-128"/>
            </a:endParaRPr>
          </a:p>
          <a:p>
            <a:pPr marL="457200" indent="-457200">
              <a:lnSpc>
                <a:spcPct val="100000"/>
              </a:lnSpc>
              <a:spcBef>
                <a:spcPct val="0"/>
              </a:spcBef>
              <a:spcAft>
                <a:spcPct val="0"/>
              </a:spcAft>
              <a:buFont typeface="+mj-lt"/>
              <a:buAutoNum type="arabicPeriod"/>
              <a:defRPr/>
            </a:pPr>
            <a:r>
              <a:rPr lang="en-US" sz="2400" dirty="0">
                <a:latin typeface="Bookman Old Style" panose="02050604050505020204" pitchFamily="18" charset="0"/>
                <a:ea typeface="ヒラギノ角ゴ Pro W3" charset="-128"/>
              </a:rPr>
              <a:t>___How often do others in your life complain to you about the amount of time you spend online? </a:t>
            </a:r>
          </a:p>
          <a:p>
            <a:pPr marL="457200" indent="-457200">
              <a:lnSpc>
                <a:spcPct val="100000"/>
              </a:lnSpc>
              <a:spcBef>
                <a:spcPct val="0"/>
              </a:spcBef>
              <a:spcAft>
                <a:spcPct val="0"/>
              </a:spcAft>
              <a:buFont typeface="+mj-lt"/>
              <a:buAutoNum type="arabicPeriod"/>
              <a:defRPr/>
            </a:pPr>
            <a:endParaRPr lang="en-US" sz="2400" dirty="0">
              <a:latin typeface="Bookman Old Style" panose="02050604050505020204" pitchFamily="18" charset="0"/>
              <a:ea typeface="ヒラギノ角ゴ Pro W3" charset="-128"/>
            </a:endParaRPr>
          </a:p>
        </p:txBody>
      </p:sp>
    </p:spTree>
    <p:extLst>
      <p:ext uri="{BB962C8B-B14F-4D97-AF65-F5344CB8AC3E}">
        <p14:creationId xmlns:p14="http://schemas.microsoft.com/office/powerpoint/2010/main" val="1035390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7"/>
          <p:cNvSpPr>
            <a:spLocks noGrp="1" noChangeArrowheads="1"/>
          </p:cNvSpPr>
          <p:nvPr>
            <p:ph idx="1"/>
          </p:nvPr>
        </p:nvSpPr>
        <p:spPr>
          <a:xfrm>
            <a:off x="1032734" y="699247"/>
            <a:ext cx="10133704" cy="5015753"/>
          </a:xfrm>
        </p:spPr>
        <p:txBody>
          <a:bodyPr/>
          <a:lstStyle/>
          <a:p>
            <a:pPr marL="400050" indent="-400050">
              <a:spcBef>
                <a:spcPct val="30000"/>
              </a:spcBef>
              <a:buNone/>
            </a:pPr>
            <a:r>
              <a:rPr lang="en-US" altLang="en-US" i="1" dirty="0">
                <a:latin typeface="Bookman Old Style" panose="02050604050505020204" pitchFamily="18" charset="0"/>
              </a:rPr>
              <a:t>Are they healthy?, continued</a:t>
            </a:r>
          </a:p>
          <a:p>
            <a:pPr marL="857250" lvl="1" indent="-400050">
              <a:spcBef>
                <a:spcPct val="30000"/>
              </a:spcBef>
            </a:pPr>
            <a:r>
              <a:rPr lang="en-US" altLang="en-US" sz="2800" dirty="0">
                <a:latin typeface="Bookman Old Style" panose="02050604050505020204" pitchFamily="18" charset="0"/>
              </a:rPr>
              <a:t>Sometimes, however, they are useful for </a:t>
            </a:r>
            <a:r>
              <a:rPr lang="en-US" altLang="en-US" sz="2800" i="1" dirty="0">
                <a:latin typeface="Bookman Old Style" panose="02050604050505020204" pitchFamily="18" charset="0"/>
              </a:rPr>
              <a:t>severe</a:t>
            </a:r>
            <a:r>
              <a:rPr lang="en-US" altLang="en-US" sz="2800" dirty="0">
                <a:latin typeface="Bookman Old Style" panose="02050604050505020204" pitchFamily="18" charset="0"/>
              </a:rPr>
              <a:t> stress because they buffer us from extremely negative emotions.</a:t>
            </a:r>
          </a:p>
          <a:p>
            <a:pPr marL="1314450" lvl="2" indent="-400050">
              <a:spcBef>
                <a:spcPct val="30000"/>
              </a:spcBef>
            </a:pPr>
            <a:r>
              <a:rPr lang="en-US" altLang="en-US" sz="2800" dirty="0">
                <a:latin typeface="Bookman Old Style" panose="02050604050505020204" pitchFamily="18" charset="0"/>
              </a:rPr>
              <a:t>(e.g., unrealistic optimism may benefit a terminally ill patient.) </a:t>
            </a:r>
          </a:p>
        </p:txBody>
      </p:sp>
    </p:spTree>
    <p:extLst>
      <p:ext uri="{BB962C8B-B14F-4D97-AF65-F5344CB8AC3E}">
        <p14:creationId xmlns:p14="http://schemas.microsoft.com/office/powerpoint/2010/main" val="3664020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580913" y="548640"/>
            <a:ext cx="11026587" cy="5981252"/>
          </a:xfrm>
        </p:spPr>
        <p:txBody>
          <a:bodyPr rtlCol="0">
            <a:normAutofit/>
          </a:bodyPr>
          <a:lstStyle/>
          <a:p>
            <a:pPr marL="0" indent="0" algn="ctr">
              <a:spcBef>
                <a:spcPct val="30000"/>
              </a:spcBef>
              <a:buNone/>
              <a:defRPr/>
            </a:pPr>
            <a:r>
              <a:rPr lang="en-US" altLang="en-US" sz="3000" b="1" i="1" dirty="0">
                <a:solidFill>
                  <a:schemeClr val="tx1">
                    <a:lumMod val="75000"/>
                    <a:lumOff val="25000"/>
                  </a:schemeClr>
                </a:solidFill>
                <a:latin typeface="Bookman Old Style" panose="02050604050505020204" pitchFamily="18" charset="0"/>
              </a:rPr>
              <a:t>Constructive coping</a:t>
            </a:r>
            <a:r>
              <a:rPr lang="en-US" altLang="en-US" sz="3000" dirty="0">
                <a:solidFill>
                  <a:schemeClr val="tx1">
                    <a:lumMod val="75000"/>
                    <a:lumOff val="25000"/>
                  </a:schemeClr>
                </a:solidFill>
                <a:latin typeface="Bookman Old Style" panose="02050604050505020204" pitchFamily="18" charset="0"/>
              </a:rPr>
              <a:t> - “refers to efforts to deal with stressful events that are judged to be relatively healthful</a:t>
            </a:r>
            <a:r>
              <a:rPr lang="en-US" altLang="en-US" sz="3000" dirty="0" smtClean="0">
                <a:solidFill>
                  <a:schemeClr val="tx1">
                    <a:lumMod val="75000"/>
                    <a:lumOff val="25000"/>
                  </a:schemeClr>
                </a:solidFill>
                <a:latin typeface="Bookman Old Style" panose="02050604050505020204" pitchFamily="18" charset="0"/>
              </a:rPr>
              <a:t>”.</a:t>
            </a:r>
          </a:p>
          <a:p>
            <a:pPr marL="0" indent="0">
              <a:spcBef>
                <a:spcPct val="30000"/>
              </a:spcBef>
              <a:buNone/>
              <a:defRPr/>
            </a:pPr>
            <a:endParaRPr lang="en-US" altLang="en-US" dirty="0">
              <a:solidFill>
                <a:schemeClr val="tx1">
                  <a:lumMod val="75000"/>
                  <a:lumOff val="25000"/>
                </a:schemeClr>
              </a:solidFill>
              <a:latin typeface="Bookman Old Style" panose="02050604050505020204" pitchFamily="18" charset="0"/>
            </a:endParaRPr>
          </a:p>
          <a:p>
            <a:pPr marL="0" indent="0">
              <a:spcBef>
                <a:spcPct val="30000"/>
              </a:spcBef>
              <a:buNone/>
              <a:defRPr/>
            </a:pPr>
            <a:r>
              <a:rPr lang="en-US" altLang="en-US" dirty="0">
                <a:solidFill>
                  <a:srgbClr val="00B050"/>
                </a:solidFill>
                <a:latin typeface="Bookman Old Style" panose="02050604050505020204" pitchFamily="18" charset="0"/>
              </a:rPr>
              <a:t>Constructive coping </a:t>
            </a:r>
            <a:r>
              <a:rPr lang="en-US" altLang="en-US" dirty="0" smtClean="0">
                <a:solidFill>
                  <a:srgbClr val="00B050"/>
                </a:solidFill>
                <a:latin typeface="Bookman Old Style" panose="02050604050505020204" pitchFamily="18" charset="0"/>
              </a:rPr>
              <a:t>involves:</a:t>
            </a:r>
            <a:endParaRPr lang="en-US" altLang="en-US" dirty="0">
              <a:solidFill>
                <a:srgbClr val="00B050"/>
              </a:solidFill>
              <a:latin typeface="Bookman Old Style" panose="02050604050505020204" pitchFamily="18" charset="0"/>
            </a:endParaRPr>
          </a:p>
          <a:p>
            <a:pPr marL="857250" lvl="1" indent="-400050">
              <a:spcBef>
                <a:spcPct val="30000"/>
              </a:spcBef>
              <a:buFontTx/>
              <a:buAutoNum type="arabicPeriod"/>
              <a:defRPr/>
            </a:pPr>
            <a:r>
              <a:rPr lang="en-US" altLang="en-US" sz="2800" dirty="0">
                <a:solidFill>
                  <a:schemeClr val="tx1">
                    <a:lumMod val="75000"/>
                    <a:lumOff val="25000"/>
                  </a:schemeClr>
                </a:solidFill>
                <a:latin typeface="Bookman Old Style" panose="02050604050505020204" pitchFamily="18" charset="0"/>
              </a:rPr>
              <a:t>Confronting problems directly.</a:t>
            </a:r>
          </a:p>
          <a:p>
            <a:pPr marL="857250" lvl="1" indent="-400050">
              <a:spcBef>
                <a:spcPct val="30000"/>
              </a:spcBef>
              <a:buFontTx/>
              <a:buAutoNum type="arabicPeriod"/>
              <a:defRPr/>
            </a:pPr>
            <a:r>
              <a:rPr lang="en-US" altLang="en-US" sz="2800" dirty="0">
                <a:solidFill>
                  <a:schemeClr val="tx1">
                    <a:lumMod val="75000"/>
                    <a:lumOff val="25000"/>
                  </a:schemeClr>
                </a:solidFill>
                <a:latin typeface="Bookman Old Style" panose="02050604050505020204" pitchFamily="18" charset="0"/>
              </a:rPr>
              <a:t>Effort.</a:t>
            </a:r>
          </a:p>
          <a:p>
            <a:pPr marL="857250" lvl="1" indent="-400050">
              <a:spcBef>
                <a:spcPct val="30000"/>
              </a:spcBef>
              <a:buFontTx/>
              <a:buAutoNum type="arabicPeriod"/>
              <a:defRPr/>
            </a:pPr>
            <a:r>
              <a:rPr lang="en-US" altLang="en-US" sz="2800" dirty="0">
                <a:solidFill>
                  <a:schemeClr val="tx1">
                    <a:lumMod val="75000"/>
                    <a:lumOff val="25000"/>
                  </a:schemeClr>
                </a:solidFill>
                <a:latin typeface="Bookman Old Style" panose="02050604050505020204" pitchFamily="18" charset="0"/>
              </a:rPr>
              <a:t>Realistic appraisals of stress and coping resources.</a:t>
            </a:r>
          </a:p>
          <a:p>
            <a:pPr marL="857250" lvl="1" indent="-400050">
              <a:spcBef>
                <a:spcPct val="30000"/>
              </a:spcBef>
              <a:buFontTx/>
              <a:buAutoNum type="arabicPeriod"/>
              <a:defRPr/>
            </a:pPr>
            <a:r>
              <a:rPr lang="en-US" altLang="en-US" sz="2800" dirty="0">
                <a:solidFill>
                  <a:schemeClr val="tx1">
                    <a:lumMod val="75000"/>
                    <a:lumOff val="25000"/>
                  </a:schemeClr>
                </a:solidFill>
                <a:latin typeface="Bookman Old Style" panose="02050604050505020204" pitchFamily="18" charset="0"/>
              </a:rPr>
              <a:t>Learning to recognize and manage disruptive emotional reactions to stress</a:t>
            </a:r>
            <a:r>
              <a:rPr lang="en-US" altLang="en-US" sz="2800" dirty="0" smtClean="0">
                <a:solidFill>
                  <a:schemeClr val="tx1">
                    <a:lumMod val="75000"/>
                    <a:lumOff val="25000"/>
                  </a:schemeClr>
                </a:solidFill>
                <a:latin typeface="Bookman Old Style" panose="02050604050505020204" pitchFamily="18" charset="0"/>
              </a:rPr>
              <a:t>.</a:t>
            </a:r>
          </a:p>
          <a:p>
            <a:pPr marL="857250" lvl="1" indent="-400050">
              <a:spcBef>
                <a:spcPct val="30000"/>
              </a:spcBef>
              <a:buFontTx/>
              <a:buAutoNum type="arabicPeriod"/>
            </a:pPr>
            <a:r>
              <a:rPr lang="en-US" altLang="en-US" sz="2800" dirty="0" smtClean="0">
                <a:latin typeface="Bookman Old Style" panose="02050604050505020204" pitchFamily="18" charset="0"/>
              </a:rPr>
              <a:t>Learning to exert some control over potentially harmful or destructive habitual behaviors.</a:t>
            </a:r>
          </a:p>
          <a:p>
            <a:pPr marL="857250" lvl="1" indent="-400050">
              <a:spcBef>
                <a:spcPct val="30000"/>
              </a:spcBef>
              <a:buFontTx/>
              <a:buAutoNum type="arabicPeriod"/>
              <a:defRPr/>
            </a:pPr>
            <a:endParaRPr lang="en-US" altLang="en-US" sz="2800" dirty="0">
              <a:solidFill>
                <a:schemeClr val="tx1">
                  <a:lumMod val="75000"/>
                  <a:lumOff val="25000"/>
                </a:schemeClr>
              </a:solidFill>
              <a:latin typeface="Bookman Old Style" panose="02050604050505020204" pitchFamily="18" charset="0"/>
            </a:endParaRPr>
          </a:p>
        </p:txBody>
      </p:sp>
    </p:spTree>
    <p:extLst>
      <p:ext uri="{BB962C8B-B14F-4D97-AF65-F5344CB8AC3E}">
        <p14:creationId xmlns:p14="http://schemas.microsoft.com/office/powerpoint/2010/main" val="3751907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1027"/>
          <p:cNvSpPr>
            <a:spLocks noGrp="1" noChangeArrowheads="1"/>
          </p:cNvSpPr>
          <p:nvPr>
            <p:ph idx="1"/>
          </p:nvPr>
        </p:nvSpPr>
        <p:spPr>
          <a:xfrm>
            <a:off x="849853" y="1447800"/>
            <a:ext cx="10875981" cy="5029200"/>
          </a:xfrm>
        </p:spPr>
        <p:txBody>
          <a:bodyPr/>
          <a:lstStyle/>
          <a:p>
            <a:pPr marL="457200" lvl="1" indent="0">
              <a:spcBef>
                <a:spcPct val="30000"/>
              </a:spcBef>
              <a:buNone/>
            </a:pPr>
            <a:r>
              <a:rPr lang="en-US" altLang="en-US" sz="2800" dirty="0" smtClean="0">
                <a:latin typeface="Bookman Old Style" panose="02050604050505020204" pitchFamily="18" charset="0"/>
              </a:rPr>
              <a:t>There are three main categories of </a:t>
            </a:r>
            <a:r>
              <a:rPr lang="en-US" altLang="en-US" sz="2800" b="1" dirty="0" smtClean="0">
                <a:latin typeface="Bookman Old Style" panose="02050604050505020204" pitchFamily="18" charset="0"/>
              </a:rPr>
              <a:t>constructive</a:t>
            </a:r>
            <a:r>
              <a:rPr lang="en-US" altLang="en-US" sz="2800" dirty="0" smtClean="0">
                <a:latin typeface="Bookman Old Style" panose="02050604050505020204" pitchFamily="18" charset="0"/>
              </a:rPr>
              <a:t> coping strategies:  </a:t>
            </a:r>
          </a:p>
          <a:p>
            <a:pPr marL="971550" lvl="1" indent="-514350">
              <a:spcBef>
                <a:spcPct val="30000"/>
              </a:spcBef>
              <a:buFont typeface="+mj-lt"/>
              <a:buAutoNum type="arabicPeriod"/>
            </a:pPr>
            <a:r>
              <a:rPr lang="en-US" altLang="en-US" sz="2800" dirty="0" smtClean="0">
                <a:latin typeface="Bookman Old Style" panose="02050604050505020204" pitchFamily="18" charset="0"/>
              </a:rPr>
              <a:t>Appraisal-focused</a:t>
            </a:r>
          </a:p>
          <a:p>
            <a:pPr marL="971550" lvl="1" indent="-514350">
              <a:spcBef>
                <a:spcPct val="30000"/>
              </a:spcBef>
              <a:buFont typeface="+mj-lt"/>
              <a:buAutoNum type="arabicPeriod"/>
            </a:pPr>
            <a:r>
              <a:rPr lang="en-US" altLang="en-US" sz="2800" dirty="0" smtClean="0">
                <a:latin typeface="Bookman Old Style" panose="02050604050505020204" pitchFamily="18" charset="0"/>
              </a:rPr>
              <a:t>Problem-focused</a:t>
            </a:r>
            <a:endParaRPr lang="en-US" altLang="en-US" sz="2800" dirty="0">
              <a:latin typeface="Bookman Old Style" panose="02050604050505020204" pitchFamily="18" charset="0"/>
            </a:endParaRPr>
          </a:p>
          <a:p>
            <a:pPr marL="971550" lvl="1" indent="-514350">
              <a:spcBef>
                <a:spcPct val="30000"/>
              </a:spcBef>
              <a:buFont typeface="+mj-lt"/>
              <a:buAutoNum type="arabicPeriod"/>
            </a:pPr>
            <a:r>
              <a:rPr lang="en-US" altLang="en-US" sz="2800" dirty="0" smtClean="0">
                <a:latin typeface="Bookman Old Style" panose="02050604050505020204" pitchFamily="18" charset="0"/>
              </a:rPr>
              <a:t>Emotion-focused</a:t>
            </a:r>
          </a:p>
        </p:txBody>
      </p:sp>
    </p:spTree>
    <p:extLst>
      <p:ext uri="{BB962C8B-B14F-4D97-AF65-F5344CB8AC3E}">
        <p14:creationId xmlns:p14="http://schemas.microsoft.com/office/powerpoint/2010/main" val="2455354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idx="1"/>
          </p:nvPr>
        </p:nvSpPr>
        <p:spPr>
          <a:xfrm>
            <a:off x="2057400" y="5486400"/>
            <a:ext cx="8077200" cy="1219200"/>
          </a:xfrm>
        </p:spPr>
        <p:txBody>
          <a:bodyPr/>
          <a:lstStyle/>
          <a:p>
            <a:pPr marL="0" indent="0">
              <a:spcBef>
                <a:spcPct val="30000"/>
              </a:spcBef>
              <a:buNone/>
            </a:pPr>
            <a:r>
              <a:rPr lang="en-US" altLang="en-US" sz="1300" b="1"/>
              <a:t>Figure 4.6</a:t>
            </a:r>
            <a:r>
              <a:rPr lang="en-US" altLang="en-US" sz="1300"/>
              <a:t>.</a:t>
            </a:r>
            <a:r>
              <a:rPr lang="en-US" altLang="en-US" sz="1300" b="1"/>
              <a:t>  Overview of constructive coping tactics.</a:t>
            </a:r>
            <a:r>
              <a:rPr lang="en-US" altLang="en-US" sz="1300"/>
              <a:t> Coping tactics can be organized in several ways, but we will use the classification scheme shown here, which consists of three categories: appraisal-focused, problem-focused, and emotion-focused strategies. The list of coping tactics in each category is not exhaustive.  We will discuss most, but not all, of the listed strategies in our coverage of constructive coping.</a:t>
            </a:r>
          </a:p>
        </p:txBody>
      </p:sp>
      <p:pic>
        <p:nvPicPr>
          <p:cNvPr id="74755" name="Picture 3" descr="86634_04_F04_06.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3191" y="314326"/>
            <a:ext cx="9563548" cy="517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3436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9096" y="666077"/>
            <a:ext cx="7772400" cy="381000"/>
          </a:xfrm>
        </p:spPr>
        <p:txBody>
          <a:bodyPr>
            <a:normAutofit fontScale="90000"/>
          </a:bodyPr>
          <a:lstStyle/>
          <a:p>
            <a:pPr>
              <a:defRPr/>
            </a:pPr>
            <a:r>
              <a:rPr lang="en-US" altLang="en-US" sz="3600" dirty="0">
                <a:solidFill>
                  <a:schemeClr val="tx1">
                    <a:lumMod val="75000"/>
                    <a:lumOff val="25000"/>
                  </a:schemeClr>
                </a:solidFill>
                <a:latin typeface="Bookman Old Style" panose="02050604050505020204" pitchFamily="18" charset="0"/>
              </a:rPr>
              <a:t>Appraisal-Focused </a:t>
            </a:r>
            <a:r>
              <a:rPr lang="en-US" altLang="en-US" sz="3600" dirty="0" smtClean="0">
                <a:solidFill>
                  <a:schemeClr val="tx1">
                    <a:lumMod val="75000"/>
                    <a:lumOff val="25000"/>
                  </a:schemeClr>
                </a:solidFill>
                <a:latin typeface="Bookman Old Style" panose="02050604050505020204" pitchFamily="18" charset="0"/>
              </a:rPr>
              <a:t>Coping</a:t>
            </a:r>
            <a:endParaRPr lang="en-US" altLang="en-US" sz="2800" i="1" dirty="0">
              <a:solidFill>
                <a:schemeClr val="tx1">
                  <a:lumMod val="75000"/>
                  <a:lumOff val="25000"/>
                </a:schemeClr>
              </a:solidFill>
            </a:endParaRPr>
          </a:p>
        </p:txBody>
      </p:sp>
      <p:sp>
        <p:nvSpPr>
          <p:cNvPr id="76803" name="Rectangle 3"/>
          <p:cNvSpPr>
            <a:spLocks noGrp="1" noChangeArrowheads="1"/>
          </p:cNvSpPr>
          <p:nvPr>
            <p:ph idx="1"/>
          </p:nvPr>
        </p:nvSpPr>
        <p:spPr>
          <a:xfrm>
            <a:off x="839096" y="1447800"/>
            <a:ext cx="10510222" cy="4267200"/>
          </a:xfrm>
        </p:spPr>
        <p:txBody>
          <a:bodyPr/>
          <a:lstStyle/>
          <a:p>
            <a:pPr marL="400050" indent="-400050">
              <a:spcBef>
                <a:spcPct val="30000"/>
              </a:spcBef>
              <a:buSzPct val="130000"/>
            </a:pPr>
            <a:r>
              <a:rPr lang="en-US" altLang="en-US" dirty="0" smtClean="0">
                <a:latin typeface="Bookman Old Style" panose="02050604050505020204" pitchFamily="18" charset="0"/>
              </a:rPr>
              <a:t>Our </a:t>
            </a:r>
            <a:r>
              <a:rPr lang="en-US" altLang="en-US" i="1" dirty="0">
                <a:latin typeface="Bookman Old Style" panose="02050604050505020204" pitchFamily="18" charset="0"/>
              </a:rPr>
              <a:t>appraisal</a:t>
            </a:r>
            <a:r>
              <a:rPr lang="en-US" altLang="en-US" dirty="0">
                <a:latin typeface="Bookman Old Style" panose="02050604050505020204" pitchFamily="18" charset="0"/>
              </a:rPr>
              <a:t> (or beliefs about stressful events) is critical to the coping process.</a:t>
            </a:r>
          </a:p>
          <a:p>
            <a:pPr marL="857250" lvl="1" indent="-400050">
              <a:spcBef>
                <a:spcPct val="30000"/>
              </a:spcBef>
            </a:pPr>
            <a:r>
              <a:rPr lang="en-US" altLang="en-US" sz="2800" dirty="0">
                <a:latin typeface="Bookman Old Style" panose="02050604050505020204" pitchFamily="18" charset="0"/>
              </a:rPr>
              <a:t>Negative appraisals (or beliefs) are often associated with catastrophic thinking, which exaggerates the magnitude of our problems.</a:t>
            </a:r>
          </a:p>
          <a:p>
            <a:pPr marL="857250" lvl="1" indent="-400050">
              <a:spcBef>
                <a:spcPct val="30000"/>
              </a:spcBef>
            </a:pPr>
            <a:r>
              <a:rPr lang="en-US" altLang="en-US" sz="2800" dirty="0">
                <a:latin typeface="Bookman Old Style" panose="02050604050505020204" pitchFamily="18" charset="0"/>
              </a:rPr>
              <a:t>Positive (realistic and/or optimistic) appraisals allow constructive coping.</a:t>
            </a:r>
          </a:p>
        </p:txBody>
      </p:sp>
    </p:spTree>
    <p:extLst>
      <p:ext uri="{BB962C8B-B14F-4D97-AF65-F5344CB8AC3E}">
        <p14:creationId xmlns:p14="http://schemas.microsoft.com/office/powerpoint/2010/main" val="27092939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xfrm>
            <a:off x="1183342" y="1447800"/>
            <a:ext cx="9810974" cy="4267200"/>
          </a:xfrm>
        </p:spPr>
        <p:txBody>
          <a:bodyPr/>
          <a:lstStyle/>
          <a:p>
            <a:pPr marL="400050" indent="-400050">
              <a:spcBef>
                <a:spcPct val="30000"/>
              </a:spcBef>
            </a:pPr>
            <a:r>
              <a:rPr lang="en-US" altLang="en-US" dirty="0">
                <a:latin typeface="Bookman Old Style" panose="02050604050505020204" pitchFamily="18" charset="0"/>
              </a:rPr>
              <a:t>Positive reinterpretation can also buffer stress in the following ways:</a:t>
            </a:r>
          </a:p>
          <a:p>
            <a:pPr marL="857250" lvl="1" indent="-400050">
              <a:spcBef>
                <a:spcPct val="30000"/>
              </a:spcBef>
            </a:pPr>
            <a:r>
              <a:rPr lang="en-US" altLang="en-US" sz="2800" dirty="0">
                <a:latin typeface="Bookman Old Style" panose="02050604050505020204" pitchFamily="18" charset="0"/>
              </a:rPr>
              <a:t>We can recognize that “things could be worse”. </a:t>
            </a:r>
          </a:p>
          <a:p>
            <a:pPr marL="857250" lvl="1" indent="-400050">
              <a:spcBef>
                <a:spcPct val="30000"/>
              </a:spcBef>
            </a:pPr>
            <a:r>
              <a:rPr lang="en-US" altLang="en-US" sz="2800" dirty="0">
                <a:latin typeface="Bookman Old Style" panose="02050604050505020204" pitchFamily="18" charset="0"/>
              </a:rPr>
              <a:t>We can utilize “benefit finding” in a bad situation (searching for something good in a bad experience).</a:t>
            </a:r>
          </a:p>
        </p:txBody>
      </p:sp>
    </p:spTree>
    <p:extLst>
      <p:ext uri="{BB962C8B-B14F-4D97-AF65-F5344CB8AC3E}">
        <p14:creationId xmlns:p14="http://schemas.microsoft.com/office/powerpoint/2010/main" val="27316785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74551" y="473336"/>
            <a:ext cx="9207649" cy="745864"/>
          </a:xfrm>
        </p:spPr>
        <p:txBody>
          <a:bodyPr>
            <a:noAutofit/>
          </a:bodyPr>
          <a:lstStyle/>
          <a:p>
            <a:pPr>
              <a:defRPr/>
            </a:pPr>
            <a:r>
              <a:rPr lang="en-US" altLang="en-US" sz="2800" b="1" dirty="0">
                <a:solidFill>
                  <a:schemeClr val="tx1">
                    <a:lumMod val="75000"/>
                    <a:lumOff val="25000"/>
                  </a:schemeClr>
                </a:solidFill>
                <a:latin typeface="Bookman Old Style" panose="02050604050505020204" pitchFamily="18" charset="0"/>
              </a:rPr>
              <a:t>Problem-Focused </a:t>
            </a:r>
            <a:r>
              <a:rPr lang="en-US" altLang="en-US" sz="2800" b="1" dirty="0" smtClean="0">
                <a:solidFill>
                  <a:schemeClr val="tx1">
                    <a:lumMod val="75000"/>
                    <a:lumOff val="25000"/>
                  </a:schemeClr>
                </a:solidFill>
                <a:latin typeface="Bookman Old Style" panose="02050604050505020204" pitchFamily="18" charset="0"/>
              </a:rPr>
              <a:t>Coping</a:t>
            </a:r>
            <a:endParaRPr lang="en-US" altLang="en-US" sz="2800" b="1" dirty="0">
              <a:solidFill>
                <a:schemeClr val="tx1">
                  <a:lumMod val="75000"/>
                  <a:lumOff val="25000"/>
                </a:schemeClr>
              </a:solidFill>
              <a:latin typeface="Bookman Old Style" panose="02050604050505020204" pitchFamily="18" charset="0"/>
            </a:endParaRPr>
          </a:p>
        </p:txBody>
      </p:sp>
      <p:sp>
        <p:nvSpPr>
          <p:cNvPr id="91139" name="Rectangle 3"/>
          <p:cNvSpPr>
            <a:spLocks noGrp="1" noChangeArrowheads="1"/>
          </p:cNvSpPr>
          <p:nvPr>
            <p:ph idx="1"/>
          </p:nvPr>
        </p:nvSpPr>
        <p:spPr>
          <a:xfrm>
            <a:off x="537881" y="1447800"/>
            <a:ext cx="11187953" cy="4800600"/>
          </a:xfrm>
        </p:spPr>
        <p:txBody>
          <a:bodyPr/>
          <a:lstStyle/>
          <a:p>
            <a:pPr marL="400050" indent="-400050">
              <a:spcBef>
                <a:spcPct val="30000"/>
              </a:spcBef>
            </a:pPr>
            <a:r>
              <a:rPr lang="en-US" altLang="en-US" b="1" dirty="0">
                <a:latin typeface="Bookman Old Style" panose="02050604050505020204" pitchFamily="18" charset="0"/>
              </a:rPr>
              <a:t>Using systematic problem-solving </a:t>
            </a:r>
          </a:p>
          <a:p>
            <a:pPr marL="400050" indent="-400050">
              <a:spcBef>
                <a:spcPct val="30000"/>
              </a:spcBef>
            </a:pPr>
            <a:r>
              <a:rPr lang="en-US" altLang="en-US" dirty="0">
                <a:latin typeface="Bookman Old Style" panose="02050604050505020204" pitchFamily="18" charset="0"/>
              </a:rPr>
              <a:t>Evidence shows that problem-solving skills can be increased through training (Heppner &amp; Lee, 2002, 2005) and by using these steps:</a:t>
            </a:r>
          </a:p>
          <a:p>
            <a:pPr marL="857250" lvl="1" indent="-400050">
              <a:spcBef>
                <a:spcPct val="30000"/>
              </a:spcBef>
              <a:buFontTx/>
              <a:buAutoNum type="arabicPeriod"/>
            </a:pPr>
            <a:r>
              <a:rPr lang="en-US" altLang="en-US" sz="2800" dirty="0">
                <a:latin typeface="Bookman Old Style" panose="02050604050505020204" pitchFamily="18" charset="0"/>
              </a:rPr>
              <a:t>Clarify the problem.</a:t>
            </a:r>
          </a:p>
          <a:p>
            <a:pPr marL="857250" lvl="1" indent="-400050">
              <a:spcBef>
                <a:spcPct val="30000"/>
              </a:spcBef>
              <a:buFontTx/>
              <a:buAutoNum type="arabicPeriod"/>
            </a:pPr>
            <a:r>
              <a:rPr lang="en-US" altLang="en-US" sz="2800" dirty="0">
                <a:latin typeface="Bookman Old Style" panose="02050604050505020204" pitchFamily="18" charset="0"/>
              </a:rPr>
              <a:t>Generate alternative courses of action.</a:t>
            </a:r>
          </a:p>
          <a:p>
            <a:pPr marL="857250" lvl="1" indent="-400050">
              <a:spcBef>
                <a:spcPct val="30000"/>
              </a:spcBef>
              <a:buFontTx/>
              <a:buAutoNum type="arabicPeriod"/>
            </a:pPr>
            <a:r>
              <a:rPr lang="en-US" altLang="en-US" sz="2800" dirty="0">
                <a:latin typeface="Bookman Old Style" panose="02050604050505020204" pitchFamily="18" charset="0"/>
              </a:rPr>
              <a:t>Evaluation alternatives and select a course of action.</a:t>
            </a:r>
          </a:p>
          <a:p>
            <a:pPr marL="857250" lvl="1" indent="-400050">
              <a:spcBef>
                <a:spcPct val="30000"/>
              </a:spcBef>
              <a:buFontTx/>
              <a:buAutoNum type="arabicPeriod"/>
            </a:pPr>
            <a:r>
              <a:rPr lang="en-US" altLang="en-US" sz="2800" dirty="0">
                <a:latin typeface="Bookman Old Style" panose="02050604050505020204" pitchFamily="18" charset="0"/>
              </a:rPr>
              <a:t>Take action while maintaining flexibility.</a:t>
            </a:r>
          </a:p>
        </p:txBody>
      </p:sp>
    </p:spTree>
    <p:extLst>
      <p:ext uri="{BB962C8B-B14F-4D97-AF65-F5344CB8AC3E}">
        <p14:creationId xmlns:p14="http://schemas.microsoft.com/office/powerpoint/2010/main" val="39180875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a:xfrm>
            <a:off x="634701" y="1447800"/>
            <a:ext cx="11241741" cy="4648200"/>
          </a:xfrm>
        </p:spPr>
        <p:txBody>
          <a:bodyPr/>
          <a:lstStyle/>
          <a:p>
            <a:pPr marL="400050" indent="-400050">
              <a:spcBef>
                <a:spcPct val="30000"/>
              </a:spcBef>
            </a:pPr>
            <a:r>
              <a:rPr lang="en-US" altLang="en-US" b="1" dirty="0">
                <a:latin typeface="Bookman Old Style" panose="02050604050505020204" pitchFamily="18" charset="0"/>
              </a:rPr>
              <a:t>Seeking help</a:t>
            </a:r>
          </a:p>
          <a:p>
            <a:pPr marL="857250" lvl="1" indent="-400050">
              <a:spcBef>
                <a:spcPct val="30000"/>
              </a:spcBef>
            </a:pPr>
            <a:r>
              <a:rPr lang="en-US" altLang="en-US" sz="2800" dirty="0">
                <a:latin typeface="Bookman Old Style" panose="02050604050505020204" pitchFamily="18" charset="0"/>
              </a:rPr>
              <a:t>It is often helpful to seek aid from friends, family, coworkers, and neighbors.</a:t>
            </a:r>
          </a:p>
          <a:p>
            <a:pPr marL="857250" lvl="1" indent="-400050">
              <a:spcBef>
                <a:spcPct val="30000"/>
              </a:spcBef>
            </a:pPr>
            <a:r>
              <a:rPr lang="en-US" altLang="en-US" sz="2800" dirty="0">
                <a:latin typeface="Bookman Old Style" panose="02050604050505020204" pitchFamily="18" charset="0"/>
              </a:rPr>
              <a:t>Cultural factors in seeking help:</a:t>
            </a:r>
          </a:p>
          <a:p>
            <a:pPr marL="1257300" lvl="2" indent="-400050">
              <a:spcBef>
                <a:spcPct val="30000"/>
              </a:spcBef>
            </a:pPr>
            <a:r>
              <a:rPr lang="en-US" altLang="en-US" sz="2800" dirty="0">
                <a:latin typeface="Bookman Old Style" panose="02050604050505020204" pitchFamily="18" charset="0"/>
              </a:rPr>
              <a:t>Asians, Asian Americans, and individuals from collectivistic cultures are less likely to seek help from others.</a:t>
            </a:r>
          </a:p>
          <a:p>
            <a:pPr marL="1257300" lvl="2" indent="-400050">
              <a:spcBef>
                <a:spcPct val="30000"/>
              </a:spcBef>
            </a:pPr>
            <a:r>
              <a:rPr lang="en-US" altLang="en-US" sz="2800" dirty="0">
                <a:latin typeface="Bookman Old Style" panose="02050604050505020204" pitchFamily="18" charset="0"/>
              </a:rPr>
              <a:t>This is based in a cultural tendency to avoid “burdening” others with one’s problems.</a:t>
            </a:r>
          </a:p>
        </p:txBody>
      </p:sp>
    </p:spTree>
    <p:extLst>
      <p:ext uri="{BB962C8B-B14F-4D97-AF65-F5344CB8AC3E}">
        <p14:creationId xmlns:p14="http://schemas.microsoft.com/office/powerpoint/2010/main" val="1615542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956" y="258184"/>
            <a:ext cx="11500820" cy="6599816"/>
          </a:xfrm>
        </p:spPr>
        <p:txBody>
          <a:bodyPr>
            <a:normAutofit fontScale="92500" lnSpcReduction="20000"/>
          </a:bodyPr>
          <a:lstStyle/>
          <a:p>
            <a:pPr marL="0" indent="0">
              <a:buNone/>
            </a:pPr>
            <a:r>
              <a:rPr lang="en-US" b="1" dirty="0" smtClean="0">
                <a:latin typeface="Bookman Old Style" panose="02050604050505020204" pitchFamily="18" charset="0"/>
              </a:rPr>
              <a:t>Answer "YES" </a:t>
            </a:r>
            <a:r>
              <a:rPr lang="en-US" b="1" dirty="0">
                <a:latin typeface="Bookman Old Style" panose="02050604050505020204" pitchFamily="18" charset="0"/>
              </a:rPr>
              <a:t>or "NO" to the following questions</a:t>
            </a:r>
            <a:r>
              <a:rPr lang="en-US" b="1" dirty="0" smtClean="0">
                <a:latin typeface="Bookman Old Style" panose="02050604050505020204" pitchFamily="18" charset="0"/>
              </a:rPr>
              <a:t>.</a:t>
            </a:r>
          </a:p>
          <a:p>
            <a:pPr marL="0" indent="0">
              <a:buNone/>
            </a:pPr>
            <a:r>
              <a:rPr lang="en-US" dirty="0" smtClean="0">
                <a:latin typeface="Bookman Old Style" panose="02050604050505020204" pitchFamily="18" charset="0"/>
              </a:rPr>
              <a:t> </a:t>
            </a:r>
            <a:r>
              <a:rPr lang="en-US" dirty="0">
                <a:latin typeface="Bookman Old Style" panose="02050604050505020204" pitchFamily="18" charset="0"/>
              </a:rPr>
              <a:t>1. </a:t>
            </a:r>
            <a:r>
              <a:rPr lang="en-US" dirty="0" smtClean="0">
                <a:latin typeface="Bookman Old Style" panose="02050604050505020204" pitchFamily="18" charset="0"/>
              </a:rPr>
              <a:t>Have </a:t>
            </a:r>
            <a:r>
              <a:rPr lang="en-US" dirty="0">
                <a:latin typeface="Bookman Old Style" panose="02050604050505020204" pitchFamily="18" charset="0"/>
              </a:rPr>
              <a:t>you estimated how many hours you need to study this semester? </a:t>
            </a:r>
            <a:endParaRPr lang="en-US" dirty="0" smtClean="0">
              <a:latin typeface="Bookman Old Style" panose="02050604050505020204" pitchFamily="18" charset="0"/>
            </a:endParaRPr>
          </a:p>
          <a:p>
            <a:pPr marL="0" indent="0">
              <a:buNone/>
            </a:pPr>
            <a:endParaRPr lang="en-US" dirty="0" smtClean="0">
              <a:latin typeface="Bookman Old Style" panose="02050604050505020204" pitchFamily="18" charset="0"/>
            </a:endParaRPr>
          </a:p>
          <a:p>
            <a:pPr marL="0" indent="0">
              <a:buNone/>
            </a:pPr>
            <a:r>
              <a:rPr lang="en-US" dirty="0" smtClean="0">
                <a:latin typeface="Bookman Old Style" panose="02050604050505020204" pitchFamily="18" charset="0"/>
              </a:rPr>
              <a:t>2</a:t>
            </a:r>
            <a:r>
              <a:rPr lang="en-US" dirty="0">
                <a:latin typeface="Bookman Old Style" panose="02050604050505020204" pitchFamily="18" charset="0"/>
              </a:rPr>
              <a:t>. </a:t>
            </a:r>
            <a:r>
              <a:rPr lang="en-US" dirty="0" smtClean="0">
                <a:latin typeface="Bookman Old Style" panose="02050604050505020204" pitchFamily="18" charset="0"/>
              </a:rPr>
              <a:t>Do </a:t>
            </a:r>
            <a:r>
              <a:rPr lang="en-US" dirty="0">
                <a:latin typeface="Bookman Old Style" panose="02050604050505020204" pitchFamily="18" charset="0"/>
              </a:rPr>
              <a:t>you tend to complete your assignments on time</a:t>
            </a:r>
            <a:r>
              <a:rPr lang="en-US" dirty="0" smtClean="0">
                <a:latin typeface="Bookman Old Style" panose="02050604050505020204" pitchFamily="18" charset="0"/>
              </a:rPr>
              <a:t>?</a:t>
            </a:r>
          </a:p>
          <a:p>
            <a:pPr marL="0" indent="0">
              <a:buNone/>
            </a:pPr>
            <a:endParaRPr lang="en-US" dirty="0" smtClean="0">
              <a:latin typeface="Bookman Old Style" panose="02050604050505020204" pitchFamily="18" charset="0"/>
            </a:endParaRPr>
          </a:p>
          <a:p>
            <a:pPr marL="0" indent="0">
              <a:buNone/>
            </a:pPr>
            <a:r>
              <a:rPr lang="en-US" dirty="0" smtClean="0">
                <a:latin typeface="Bookman Old Style" panose="02050604050505020204" pitchFamily="18" charset="0"/>
              </a:rPr>
              <a:t> </a:t>
            </a:r>
            <a:r>
              <a:rPr lang="en-US" dirty="0">
                <a:latin typeface="Bookman Old Style" panose="02050604050505020204" pitchFamily="18" charset="0"/>
              </a:rPr>
              <a:t>3. </a:t>
            </a:r>
            <a:r>
              <a:rPr lang="en-US" dirty="0" smtClean="0">
                <a:latin typeface="Bookman Old Style" panose="02050604050505020204" pitchFamily="18" charset="0"/>
              </a:rPr>
              <a:t>Have </a:t>
            </a:r>
            <a:r>
              <a:rPr lang="en-US" dirty="0">
                <a:latin typeface="Bookman Old Style" panose="02050604050505020204" pitchFamily="18" charset="0"/>
              </a:rPr>
              <a:t>you estimated how long it takes to read one chapter in each of your textbooks? </a:t>
            </a:r>
            <a:endParaRPr lang="en-US" dirty="0" smtClean="0">
              <a:latin typeface="Bookman Old Style" panose="02050604050505020204" pitchFamily="18" charset="0"/>
            </a:endParaRPr>
          </a:p>
          <a:p>
            <a:pPr marL="0" indent="0">
              <a:buNone/>
            </a:pPr>
            <a:endParaRPr lang="en-US" dirty="0" smtClean="0">
              <a:latin typeface="Bookman Old Style" panose="02050604050505020204" pitchFamily="18" charset="0"/>
            </a:endParaRPr>
          </a:p>
          <a:p>
            <a:pPr marL="0" indent="0">
              <a:buNone/>
            </a:pPr>
            <a:r>
              <a:rPr lang="en-US" dirty="0" smtClean="0">
                <a:latin typeface="Bookman Old Style" panose="02050604050505020204" pitchFamily="18" charset="0"/>
              </a:rPr>
              <a:t>4</a:t>
            </a:r>
            <a:r>
              <a:rPr lang="en-US" dirty="0">
                <a:latin typeface="Bookman Old Style" panose="02050604050505020204" pitchFamily="18" charset="0"/>
              </a:rPr>
              <a:t>. </a:t>
            </a:r>
            <a:r>
              <a:rPr lang="en-US" dirty="0" smtClean="0">
                <a:latin typeface="Bookman Old Style" panose="02050604050505020204" pitchFamily="18" charset="0"/>
              </a:rPr>
              <a:t>Do </a:t>
            </a:r>
            <a:r>
              <a:rPr lang="en-US" dirty="0">
                <a:latin typeface="Bookman Old Style" panose="02050604050505020204" pitchFamily="18" charset="0"/>
              </a:rPr>
              <a:t>you begin working on long-term assignments at the beginning of the semester? </a:t>
            </a:r>
            <a:endParaRPr lang="en-US" dirty="0" smtClean="0">
              <a:latin typeface="Bookman Old Style" panose="02050604050505020204" pitchFamily="18" charset="0"/>
            </a:endParaRPr>
          </a:p>
          <a:p>
            <a:pPr marL="0" indent="0">
              <a:buNone/>
            </a:pPr>
            <a:endParaRPr lang="en-US" dirty="0" smtClean="0">
              <a:latin typeface="Bookman Old Style" panose="02050604050505020204" pitchFamily="18" charset="0"/>
            </a:endParaRPr>
          </a:p>
          <a:p>
            <a:pPr marL="0" indent="0">
              <a:buNone/>
            </a:pPr>
            <a:r>
              <a:rPr lang="en-US" dirty="0" smtClean="0">
                <a:latin typeface="Bookman Old Style" panose="02050604050505020204" pitchFamily="18" charset="0"/>
              </a:rPr>
              <a:t>5</a:t>
            </a:r>
            <a:r>
              <a:rPr lang="en-US" dirty="0">
                <a:latin typeface="Bookman Old Style" panose="02050604050505020204" pitchFamily="18" charset="0"/>
              </a:rPr>
              <a:t>. </a:t>
            </a:r>
            <a:r>
              <a:rPr lang="en-US" dirty="0" smtClean="0">
                <a:latin typeface="Bookman Old Style" panose="02050604050505020204" pitchFamily="18" charset="0"/>
              </a:rPr>
              <a:t>Do </a:t>
            </a:r>
            <a:r>
              <a:rPr lang="en-US" dirty="0">
                <a:latin typeface="Bookman Old Style" panose="02050604050505020204" pitchFamily="18" charset="0"/>
              </a:rPr>
              <a:t>you make lists of things to do in your head rather than on paper</a:t>
            </a:r>
            <a:r>
              <a:rPr lang="en-US" dirty="0" smtClean="0">
                <a:latin typeface="Bookman Old Style" panose="02050604050505020204" pitchFamily="18" charset="0"/>
              </a:rPr>
              <a:t>?</a:t>
            </a:r>
          </a:p>
          <a:p>
            <a:pPr marL="0" indent="0">
              <a:buNone/>
            </a:pPr>
            <a:endParaRPr lang="en-US" dirty="0" smtClean="0">
              <a:latin typeface="Bookman Old Style" panose="02050604050505020204" pitchFamily="18" charset="0"/>
            </a:endParaRPr>
          </a:p>
          <a:p>
            <a:pPr marL="0" indent="0">
              <a:buNone/>
            </a:pPr>
            <a:r>
              <a:rPr lang="en-US" dirty="0" smtClean="0">
                <a:latin typeface="Bookman Old Style" panose="02050604050505020204" pitchFamily="18" charset="0"/>
              </a:rPr>
              <a:t> </a:t>
            </a:r>
            <a:r>
              <a:rPr lang="en-US" dirty="0">
                <a:latin typeface="Bookman Old Style" panose="02050604050505020204" pitchFamily="18" charset="0"/>
              </a:rPr>
              <a:t>6. </a:t>
            </a:r>
            <a:r>
              <a:rPr lang="en-US" dirty="0" smtClean="0">
                <a:latin typeface="Bookman Old Style" panose="02050604050505020204" pitchFamily="18" charset="0"/>
              </a:rPr>
              <a:t>Do </a:t>
            </a:r>
            <a:r>
              <a:rPr lang="en-US" dirty="0">
                <a:latin typeface="Bookman Old Style" panose="02050604050505020204" pitchFamily="18" charset="0"/>
              </a:rPr>
              <a:t>you participate in social activities even when you know you should be studying? </a:t>
            </a:r>
            <a:endParaRPr lang="en-US" dirty="0" smtClean="0">
              <a:latin typeface="Bookman Old Style" panose="02050604050505020204" pitchFamily="18" charset="0"/>
            </a:endParaRPr>
          </a:p>
          <a:p>
            <a:pPr marL="0" indent="0">
              <a:buNone/>
            </a:pPr>
            <a:endParaRPr lang="en-US" dirty="0">
              <a:latin typeface="Bookman Old Style" panose="02050604050505020204" pitchFamily="18" charset="0"/>
            </a:endParaRPr>
          </a:p>
        </p:txBody>
      </p:sp>
    </p:spTree>
    <p:extLst>
      <p:ext uri="{BB962C8B-B14F-4D97-AF65-F5344CB8AC3E}">
        <p14:creationId xmlns:p14="http://schemas.microsoft.com/office/powerpoint/2010/main" val="3876929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351827"/>
            <a:ext cx="11135061" cy="4351338"/>
          </a:xfrm>
        </p:spPr>
        <p:txBody>
          <a:bodyPr>
            <a:normAutofit lnSpcReduction="10000"/>
          </a:bodyPr>
          <a:lstStyle/>
          <a:p>
            <a:pPr marL="0" indent="0">
              <a:buNone/>
            </a:pPr>
            <a:r>
              <a:rPr lang="en-US" dirty="0" smtClean="0">
                <a:latin typeface="Bookman Old Style" panose="02050604050505020204" pitchFamily="18" charset="0"/>
              </a:rPr>
              <a:t>7. </a:t>
            </a:r>
            <a:r>
              <a:rPr lang="en-US" dirty="0">
                <a:latin typeface="Bookman Old Style" panose="02050604050505020204" pitchFamily="18" charset="0"/>
              </a:rPr>
              <a:t>Do you schedule time to study for exams</a:t>
            </a:r>
            <a:r>
              <a:rPr lang="en-US" dirty="0" smtClean="0">
                <a:latin typeface="Bookman Old Style" panose="02050604050505020204" pitchFamily="18" charset="0"/>
              </a:rPr>
              <a:t>?</a:t>
            </a:r>
          </a:p>
          <a:p>
            <a:pPr marL="0" indent="0">
              <a:buNone/>
            </a:pPr>
            <a:endParaRPr lang="en-US" dirty="0">
              <a:latin typeface="Bookman Old Style" panose="02050604050505020204" pitchFamily="18" charset="0"/>
            </a:endParaRPr>
          </a:p>
          <a:p>
            <a:pPr marL="0" indent="0">
              <a:buNone/>
            </a:pPr>
            <a:r>
              <a:rPr lang="en-US" dirty="0">
                <a:latin typeface="Bookman Old Style" panose="02050604050505020204" pitchFamily="18" charset="0"/>
              </a:rPr>
              <a:t> 8.Do you have a job that requires more than 20 hours a week</a:t>
            </a:r>
            <a:r>
              <a:rPr lang="en-US" dirty="0" smtClean="0">
                <a:latin typeface="Bookman Old Style" panose="02050604050505020204" pitchFamily="18" charset="0"/>
              </a:rPr>
              <a:t>?</a:t>
            </a:r>
          </a:p>
          <a:p>
            <a:pPr marL="0" indent="0">
              <a:buNone/>
            </a:pPr>
            <a:endParaRPr lang="en-US" dirty="0">
              <a:latin typeface="Bookman Old Style" panose="02050604050505020204" pitchFamily="18" charset="0"/>
            </a:endParaRPr>
          </a:p>
          <a:p>
            <a:pPr marL="0" indent="0">
              <a:buNone/>
            </a:pPr>
            <a:r>
              <a:rPr lang="en-US" dirty="0">
                <a:latin typeface="Bookman Old Style" panose="02050604050505020204" pitchFamily="18" charset="0"/>
              </a:rPr>
              <a:t> 9. Do you know exactly what tasks you are going to do when you sit down to study</a:t>
            </a:r>
            <a:r>
              <a:rPr lang="en-US" dirty="0" smtClean="0">
                <a:latin typeface="Bookman Old Style" panose="02050604050505020204" pitchFamily="18" charset="0"/>
              </a:rPr>
              <a:t>?</a:t>
            </a:r>
          </a:p>
          <a:p>
            <a:pPr marL="0" indent="0">
              <a:buNone/>
            </a:pPr>
            <a:endParaRPr lang="en-US" dirty="0" smtClean="0">
              <a:latin typeface="Bookman Old Style" panose="02050604050505020204" pitchFamily="18" charset="0"/>
            </a:endParaRPr>
          </a:p>
          <a:p>
            <a:pPr marL="0" indent="0">
              <a:buNone/>
            </a:pPr>
            <a:r>
              <a:rPr lang="en-US" dirty="0" smtClean="0">
                <a:latin typeface="Bookman Old Style" panose="02050604050505020204" pitchFamily="18" charset="0"/>
              </a:rPr>
              <a:t> </a:t>
            </a:r>
            <a:r>
              <a:rPr lang="en-US" dirty="0">
                <a:latin typeface="Bookman Old Style" panose="02050604050505020204" pitchFamily="18" charset="0"/>
              </a:rPr>
              <a:t>10. Do you attempt the assignments from your most difficult class first? </a:t>
            </a:r>
          </a:p>
          <a:p>
            <a:endParaRPr lang="en-US" dirty="0"/>
          </a:p>
        </p:txBody>
      </p:sp>
    </p:spTree>
    <p:extLst>
      <p:ext uri="{BB962C8B-B14F-4D97-AF65-F5344CB8AC3E}">
        <p14:creationId xmlns:p14="http://schemas.microsoft.com/office/powerpoint/2010/main" val="309928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idx="1"/>
          </p:nvPr>
        </p:nvSpPr>
        <p:spPr>
          <a:xfrm>
            <a:off x="570155" y="-128588"/>
            <a:ext cx="11338560" cy="674052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rtlCol="0" anchor="ctr">
            <a:spAutoFit/>
          </a:bodyPr>
          <a:lstStyle/>
          <a:p>
            <a:pPr marL="0" indent="0">
              <a:lnSpc>
                <a:spcPct val="100000"/>
              </a:lnSpc>
              <a:spcBef>
                <a:spcPct val="0"/>
              </a:spcBef>
              <a:spcAft>
                <a:spcPct val="0"/>
              </a:spcAft>
              <a:buNone/>
            </a:pPr>
            <a:endParaRPr lang="en-US" sz="2400" dirty="0">
              <a:latin typeface="Bookman Old Style" panose="02050604050505020204" pitchFamily="18" charset="0"/>
              <a:ea typeface="ヒラギノ角ゴ Pro W3" charset="-128"/>
            </a:endParaRPr>
          </a:p>
          <a:p>
            <a:pPr marL="0" indent="0">
              <a:lnSpc>
                <a:spcPct val="100000"/>
              </a:lnSpc>
              <a:spcBef>
                <a:spcPct val="0"/>
              </a:spcBef>
              <a:spcAft>
                <a:spcPct val="0"/>
              </a:spcAft>
              <a:buNone/>
            </a:pPr>
            <a:r>
              <a:rPr lang="en-US" sz="2400" dirty="0">
                <a:latin typeface="Bookman Old Style" panose="02050604050505020204" pitchFamily="18" charset="0"/>
                <a:ea typeface="ヒラギノ角ゴ Pro W3" charset="-128"/>
              </a:rPr>
              <a:t>6. How often do your grades or school work suffer because of the amount of time you spend online? </a:t>
            </a:r>
          </a:p>
          <a:p>
            <a:pPr marL="0" indent="0">
              <a:lnSpc>
                <a:spcPct val="100000"/>
              </a:lnSpc>
              <a:spcBef>
                <a:spcPct val="0"/>
              </a:spcBef>
              <a:spcAft>
                <a:spcPct val="0"/>
              </a:spcAft>
              <a:buFontTx/>
              <a:buChar char="•"/>
            </a:pPr>
            <a:endParaRPr lang="en-US" sz="2400" dirty="0">
              <a:latin typeface="Bookman Old Style" panose="02050604050505020204" pitchFamily="18" charset="0"/>
              <a:ea typeface="ヒラギノ角ゴ Pro W3" charset="-128"/>
            </a:endParaRPr>
          </a:p>
          <a:p>
            <a:pPr marL="0" indent="0">
              <a:lnSpc>
                <a:spcPct val="100000"/>
              </a:lnSpc>
              <a:spcBef>
                <a:spcPct val="0"/>
              </a:spcBef>
              <a:spcAft>
                <a:spcPct val="0"/>
              </a:spcAft>
              <a:buNone/>
            </a:pPr>
            <a:r>
              <a:rPr lang="en-US" sz="2400" dirty="0">
                <a:latin typeface="Bookman Old Style" panose="02050604050505020204" pitchFamily="18" charset="0"/>
                <a:ea typeface="ヒラギノ角ゴ Pro W3" charset="-128"/>
              </a:rPr>
              <a:t>7. How often do you check your e-mail before something else that you need to do? </a:t>
            </a:r>
          </a:p>
          <a:p>
            <a:pPr marL="0" indent="0">
              <a:lnSpc>
                <a:spcPct val="100000"/>
              </a:lnSpc>
              <a:spcBef>
                <a:spcPct val="0"/>
              </a:spcBef>
              <a:spcAft>
                <a:spcPct val="0"/>
              </a:spcAft>
              <a:buFontTx/>
              <a:buChar char="•"/>
            </a:pPr>
            <a:endParaRPr lang="en-US" sz="2400" dirty="0">
              <a:latin typeface="Bookman Old Style" panose="02050604050505020204" pitchFamily="18" charset="0"/>
              <a:ea typeface="ヒラギノ角ゴ Pro W3" charset="-128"/>
            </a:endParaRPr>
          </a:p>
          <a:p>
            <a:pPr marL="0" indent="0">
              <a:lnSpc>
                <a:spcPct val="100000"/>
              </a:lnSpc>
              <a:spcBef>
                <a:spcPct val="0"/>
              </a:spcBef>
              <a:spcAft>
                <a:spcPct val="0"/>
              </a:spcAft>
              <a:buNone/>
            </a:pPr>
            <a:r>
              <a:rPr lang="en-US" sz="2400" dirty="0">
                <a:latin typeface="Bookman Old Style" panose="02050604050505020204" pitchFamily="18" charset="0"/>
                <a:ea typeface="ヒラギノ角ゴ Pro W3" charset="-128"/>
              </a:rPr>
              <a:t>8. How often does your job performance or productivity suffer because of the Internet? </a:t>
            </a:r>
          </a:p>
          <a:p>
            <a:pPr marL="0" indent="0">
              <a:lnSpc>
                <a:spcPct val="100000"/>
              </a:lnSpc>
              <a:spcBef>
                <a:spcPct val="0"/>
              </a:spcBef>
              <a:spcAft>
                <a:spcPct val="0"/>
              </a:spcAft>
              <a:buFontTx/>
              <a:buChar char="•"/>
            </a:pPr>
            <a:endParaRPr lang="en-US" sz="2400" dirty="0">
              <a:latin typeface="Bookman Old Style" panose="02050604050505020204" pitchFamily="18" charset="0"/>
              <a:ea typeface="ヒラギノ角ゴ Pro W3" charset="-128"/>
            </a:endParaRPr>
          </a:p>
          <a:p>
            <a:pPr marL="0" indent="0">
              <a:lnSpc>
                <a:spcPct val="100000"/>
              </a:lnSpc>
              <a:spcBef>
                <a:spcPct val="0"/>
              </a:spcBef>
              <a:spcAft>
                <a:spcPct val="0"/>
              </a:spcAft>
              <a:buNone/>
            </a:pPr>
            <a:r>
              <a:rPr lang="en-US" sz="2400" dirty="0">
                <a:latin typeface="Bookman Old Style" panose="02050604050505020204" pitchFamily="18" charset="0"/>
                <a:ea typeface="ヒラギノ角ゴ Pro W3" charset="-128"/>
              </a:rPr>
              <a:t>9. How often do you become defensive or secretive when anyone asks you what you do online? </a:t>
            </a:r>
          </a:p>
          <a:p>
            <a:pPr marL="0" indent="0">
              <a:lnSpc>
                <a:spcPct val="100000"/>
              </a:lnSpc>
              <a:spcBef>
                <a:spcPct val="0"/>
              </a:spcBef>
              <a:spcAft>
                <a:spcPct val="0"/>
              </a:spcAft>
              <a:buFontTx/>
              <a:buChar char="•"/>
            </a:pPr>
            <a:endParaRPr lang="en-US" sz="2400" dirty="0">
              <a:latin typeface="Bookman Old Style" panose="02050604050505020204" pitchFamily="18" charset="0"/>
              <a:ea typeface="ヒラギノ角ゴ Pro W3" charset="-128"/>
            </a:endParaRPr>
          </a:p>
          <a:p>
            <a:pPr marL="0" indent="0">
              <a:lnSpc>
                <a:spcPct val="100000"/>
              </a:lnSpc>
              <a:spcBef>
                <a:spcPct val="0"/>
              </a:spcBef>
              <a:spcAft>
                <a:spcPct val="0"/>
              </a:spcAft>
              <a:buNone/>
            </a:pPr>
            <a:r>
              <a:rPr lang="en-US" sz="2400" dirty="0">
                <a:latin typeface="Bookman Old Style" panose="02050604050505020204" pitchFamily="18" charset="0"/>
                <a:ea typeface="ヒラギノ角ゴ Pro W3" charset="-128"/>
              </a:rPr>
              <a:t>10. How often do you block out disturbing thoughts about your life with soothing thoughts of the Internet? </a:t>
            </a:r>
          </a:p>
          <a:p>
            <a:pPr marL="0" indent="0">
              <a:lnSpc>
                <a:spcPct val="100000"/>
              </a:lnSpc>
              <a:spcBef>
                <a:spcPct val="0"/>
              </a:spcBef>
              <a:spcAft>
                <a:spcPct val="0"/>
              </a:spcAft>
              <a:buFontTx/>
              <a:buChar char="•"/>
            </a:pPr>
            <a:endParaRPr lang="en-US" sz="2400" dirty="0">
              <a:latin typeface="Bookman Old Style" panose="02050604050505020204" pitchFamily="18" charset="0"/>
              <a:ea typeface="ヒラギノ角ゴ Pro W3" charset="-128"/>
            </a:endParaRPr>
          </a:p>
          <a:p>
            <a:pPr marL="0" indent="0">
              <a:lnSpc>
                <a:spcPct val="100000"/>
              </a:lnSpc>
              <a:spcBef>
                <a:spcPct val="0"/>
              </a:spcBef>
              <a:spcAft>
                <a:spcPct val="0"/>
              </a:spcAft>
              <a:buNone/>
            </a:pPr>
            <a:r>
              <a:rPr lang="en-US" sz="2400" dirty="0">
                <a:latin typeface="Bookman Old Style" panose="02050604050505020204" pitchFamily="18" charset="0"/>
                <a:ea typeface="ヒラギノ角ゴ Pro W3" charset="-128"/>
              </a:rPr>
              <a:t>11. How often do you find yourself anticipating when you will go online again? </a:t>
            </a:r>
          </a:p>
        </p:txBody>
      </p:sp>
    </p:spTree>
    <p:extLst>
      <p:ext uri="{BB962C8B-B14F-4D97-AF65-F5344CB8AC3E}">
        <p14:creationId xmlns:p14="http://schemas.microsoft.com/office/powerpoint/2010/main" val="204544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a:t>
            </a:r>
            <a:endParaRPr lang="en-US" dirty="0"/>
          </a:p>
        </p:txBody>
      </p:sp>
      <p:sp>
        <p:nvSpPr>
          <p:cNvPr id="3" name="Content Placeholder 2"/>
          <p:cNvSpPr>
            <a:spLocks noGrp="1"/>
          </p:cNvSpPr>
          <p:nvPr>
            <p:ph idx="1"/>
          </p:nvPr>
        </p:nvSpPr>
        <p:spPr/>
        <p:txBody>
          <a:bodyPr/>
          <a:lstStyle/>
          <a:p>
            <a:r>
              <a:rPr lang="en-US" dirty="0"/>
              <a:t>Give yourself one point for each YES answer to all questions except 5, 6, and 8, and one point for each NO answer to questions 5, 6, and 8. Total your points. </a:t>
            </a:r>
            <a:r>
              <a:rPr lang="en-US"/>
              <a:t>A low score indicates a need for help with time management and a high score indicates use of effective time management techniques. </a:t>
            </a:r>
          </a:p>
        </p:txBody>
      </p:sp>
    </p:spTree>
    <p:extLst>
      <p:ext uri="{BB962C8B-B14F-4D97-AF65-F5344CB8AC3E}">
        <p14:creationId xmlns:p14="http://schemas.microsoft.com/office/powerpoint/2010/main" val="3826164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a:xfrm>
            <a:off x="811306" y="1480073"/>
            <a:ext cx="10236798" cy="4267200"/>
          </a:xfrm>
        </p:spPr>
        <p:txBody>
          <a:bodyPr/>
          <a:lstStyle/>
          <a:p>
            <a:pPr marL="400050" indent="-400050">
              <a:spcBef>
                <a:spcPct val="30000"/>
              </a:spcBef>
            </a:pPr>
            <a:r>
              <a:rPr lang="en-US" altLang="en-US" b="1" dirty="0">
                <a:latin typeface="Bookman Old Style" panose="02050604050505020204" pitchFamily="18" charset="0"/>
              </a:rPr>
              <a:t>Using time more </a:t>
            </a:r>
            <a:r>
              <a:rPr lang="en-US" altLang="en-US" b="1" dirty="0" smtClean="0">
                <a:latin typeface="Bookman Old Style" panose="02050604050505020204" pitchFamily="18" charset="0"/>
              </a:rPr>
              <a:t>effectively: Time Management</a:t>
            </a:r>
            <a:endParaRPr lang="en-US" altLang="en-US" b="1" dirty="0">
              <a:latin typeface="Bookman Old Style" panose="02050604050505020204" pitchFamily="18" charset="0"/>
            </a:endParaRPr>
          </a:p>
          <a:p>
            <a:pPr marL="857250" lvl="1" indent="-400050">
              <a:spcBef>
                <a:spcPct val="30000"/>
              </a:spcBef>
            </a:pPr>
            <a:r>
              <a:rPr lang="en-US" altLang="en-US" sz="2800" dirty="0">
                <a:latin typeface="Bookman Old Style" panose="02050604050505020204" pitchFamily="18" charset="0"/>
              </a:rPr>
              <a:t>A common source of stress is feeling there is not enough time to accomplish tasks.</a:t>
            </a:r>
          </a:p>
          <a:p>
            <a:pPr marL="857250" lvl="1" indent="-400050">
              <a:spcBef>
                <a:spcPct val="30000"/>
              </a:spcBef>
            </a:pPr>
            <a:r>
              <a:rPr lang="en-US" altLang="en-US" sz="2800" dirty="0">
                <a:latin typeface="Bookman Old Style" panose="02050604050505020204" pitchFamily="18" charset="0"/>
              </a:rPr>
              <a:t>Often, this can be improved by using the time we have more effectively.</a:t>
            </a:r>
          </a:p>
        </p:txBody>
      </p:sp>
    </p:spTree>
    <p:extLst>
      <p:ext uri="{BB962C8B-B14F-4D97-AF65-F5344CB8AC3E}">
        <p14:creationId xmlns:p14="http://schemas.microsoft.com/office/powerpoint/2010/main" val="13989396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1086523" y="656216"/>
            <a:ext cx="10101430" cy="5058784"/>
          </a:xfrm>
        </p:spPr>
        <p:txBody>
          <a:bodyPr rtlCol="0">
            <a:normAutofit/>
          </a:bodyPr>
          <a:lstStyle/>
          <a:p>
            <a:pPr marL="400050" indent="-400050">
              <a:spcBef>
                <a:spcPct val="30000"/>
              </a:spcBef>
              <a:buNone/>
              <a:defRPr/>
            </a:pPr>
            <a:r>
              <a:rPr lang="en-US" altLang="en-US" i="1" dirty="0">
                <a:solidFill>
                  <a:schemeClr val="tx1">
                    <a:lumMod val="75000"/>
                    <a:lumOff val="25000"/>
                  </a:schemeClr>
                </a:solidFill>
                <a:latin typeface="Bookman Old Style" panose="02050604050505020204" pitchFamily="18" charset="0"/>
              </a:rPr>
              <a:t>Using time more effectively, continued</a:t>
            </a:r>
          </a:p>
          <a:p>
            <a:pPr marL="400050" indent="-400050">
              <a:spcBef>
                <a:spcPct val="30000"/>
              </a:spcBef>
              <a:defRPr/>
            </a:pPr>
            <a:r>
              <a:rPr lang="en-US" altLang="en-US" b="1" dirty="0">
                <a:solidFill>
                  <a:schemeClr val="tx1">
                    <a:lumMod val="75000"/>
                    <a:lumOff val="25000"/>
                  </a:schemeClr>
                </a:solidFill>
                <a:latin typeface="Bookman Old Style" panose="02050604050505020204" pitchFamily="18" charset="0"/>
              </a:rPr>
              <a:t>The causes of wasted time</a:t>
            </a:r>
            <a:endParaRPr lang="en-US" altLang="en-US" dirty="0">
              <a:solidFill>
                <a:schemeClr val="tx1">
                  <a:lumMod val="75000"/>
                  <a:lumOff val="25000"/>
                </a:schemeClr>
              </a:solidFill>
              <a:latin typeface="Bookman Old Style" panose="02050604050505020204" pitchFamily="18" charset="0"/>
            </a:endParaRPr>
          </a:p>
          <a:p>
            <a:pPr marL="857250" lvl="1" indent="-400050">
              <a:spcBef>
                <a:spcPct val="30000"/>
              </a:spcBef>
              <a:buFontTx/>
              <a:buAutoNum type="arabicPeriod"/>
              <a:defRPr/>
            </a:pPr>
            <a:r>
              <a:rPr lang="en-US" altLang="en-US" sz="2800" dirty="0">
                <a:solidFill>
                  <a:schemeClr val="tx1">
                    <a:lumMod val="75000"/>
                    <a:lumOff val="25000"/>
                  </a:schemeClr>
                </a:solidFill>
                <a:latin typeface="Bookman Old Style" panose="02050604050505020204" pitchFamily="18" charset="0"/>
              </a:rPr>
              <a:t>Inability to set or stick to priorities.</a:t>
            </a:r>
          </a:p>
          <a:p>
            <a:pPr marL="857250" lvl="1" indent="-400050">
              <a:spcBef>
                <a:spcPct val="30000"/>
              </a:spcBef>
              <a:buFontTx/>
              <a:buAutoNum type="arabicPeriod"/>
              <a:defRPr/>
            </a:pPr>
            <a:r>
              <a:rPr lang="en-US" altLang="en-US" sz="2800" dirty="0">
                <a:solidFill>
                  <a:schemeClr val="tx1">
                    <a:lumMod val="75000"/>
                    <a:lumOff val="25000"/>
                  </a:schemeClr>
                </a:solidFill>
                <a:latin typeface="Bookman Old Style" panose="02050604050505020204" pitchFamily="18" charset="0"/>
              </a:rPr>
              <a:t>Inability to say “no” to others’ demands on our time.</a:t>
            </a:r>
          </a:p>
          <a:p>
            <a:pPr marL="857250" lvl="1" indent="-400050">
              <a:spcBef>
                <a:spcPct val="30000"/>
              </a:spcBef>
              <a:buFontTx/>
              <a:buAutoNum type="arabicPeriod"/>
              <a:defRPr/>
            </a:pPr>
            <a:r>
              <a:rPr lang="en-US" altLang="en-US" sz="2800" dirty="0">
                <a:solidFill>
                  <a:schemeClr val="tx1">
                    <a:lumMod val="75000"/>
                    <a:lumOff val="25000"/>
                  </a:schemeClr>
                </a:solidFill>
                <a:latin typeface="Bookman Old Style" panose="02050604050505020204" pitchFamily="18" charset="0"/>
              </a:rPr>
              <a:t>Inability to delegate responsibility.</a:t>
            </a:r>
          </a:p>
          <a:p>
            <a:pPr marL="857250" lvl="1" indent="-400050">
              <a:spcBef>
                <a:spcPct val="30000"/>
              </a:spcBef>
              <a:buFontTx/>
              <a:buAutoNum type="arabicPeriod"/>
              <a:defRPr/>
            </a:pPr>
            <a:r>
              <a:rPr lang="en-US" altLang="en-US" sz="2800" dirty="0">
                <a:solidFill>
                  <a:schemeClr val="tx1">
                    <a:lumMod val="75000"/>
                    <a:lumOff val="25000"/>
                  </a:schemeClr>
                </a:solidFill>
                <a:latin typeface="Bookman Old Style" panose="02050604050505020204" pitchFamily="18" charset="0"/>
              </a:rPr>
              <a:t>Inability to throw things away.</a:t>
            </a:r>
          </a:p>
          <a:p>
            <a:pPr marL="857250" lvl="1" indent="-400050">
              <a:spcBef>
                <a:spcPct val="30000"/>
              </a:spcBef>
              <a:buFontTx/>
              <a:buAutoNum type="arabicPeriod"/>
              <a:defRPr/>
            </a:pPr>
            <a:r>
              <a:rPr lang="en-US" altLang="en-US" sz="2800" dirty="0">
                <a:solidFill>
                  <a:schemeClr val="tx1">
                    <a:lumMod val="75000"/>
                    <a:lumOff val="25000"/>
                  </a:schemeClr>
                </a:solidFill>
                <a:latin typeface="Bookman Old Style" panose="02050604050505020204" pitchFamily="18" charset="0"/>
              </a:rPr>
              <a:t>Inability to accept anything less than perfection.</a:t>
            </a:r>
          </a:p>
        </p:txBody>
      </p:sp>
    </p:spTree>
    <p:extLst>
      <p:ext uri="{BB962C8B-B14F-4D97-AF65-F5344CB8AC3E}">
        <p14:creationId xmlns:p14="http://schemas.microsoft.com/office/powerpoint/2010/main" val="19634854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1027"/>
          <p:cNvSpPr>
            <a:spLocks noGrp="1" noChangeArrowheads="1"/>
          </p:cNvSpPr>
          <p:nvPr>
            <p:ph idx="1"/>
          </p:nvPr>
        </p:nvSpPr>
        <p:spPr>
          <a:xfrm>
            <a:off x="1021976" y="1447800"/>
            <a:ext cx="8960224" cy="4267200"/>
          </a:xfrm>
        </p:spPr>
        <p:txBody>
          <a:bodyPr/>
          <a:lstStyle/>
          <a:p>
            <a:pPr marL="400050" indent="-400050">
              <a:spcBef>
                <a:spcPct val="30000"/>
              </a:spcBef>
              <a:buNone/>
            </a:pPr>
            <a:r>
              <a:rPr lang="en-US" altLang="en-US" i="1" dirty="0">
                <a:latin typeface="Bookman Old Style" panose="02050604050505020204" pitchFamily="18" charset="0"/>
              </a:rPr>
              <a:t>Using time more effectively, continued</a:t>
            </a:r>
          </a:p>
          <a:p>
            <a:pPr marL="400050" indent="-400050">
              <a:spcBef>
                <a:spcPct val="30000"/>
              </a:spcBef>
            </a:pPr>
            <a:r>
              <a:rPr lang="en-US" altLang="en-US" b="1" dirty="0">
                <a:latin typeface="Bookman Old Style" panose="02050604050505020204" pitchFamily="18" charset="0"/>
              </a:rPr>
              <a:t>The problem of procrastination</a:t>
            </a:r>
            <a:endParaRPr lang="en-US" altLang="en-US" dirty="0">
              <a:latin typeface="Bookman Old Style" panose="02050604050505020204" pitchFamily="18" charset="0"/>
            </a:endParaRPr>
          </a:p>
          <a:p>
            <a:pPr marL="857250" lvl="1" indent="-400050">
              <a:spcBef>
                <a:spcPct val="30000"/>
              </a:spcBef>
            </a:pPr>
            <a:r>
              <a:rPr lang="en-US" altLang="en-US" sz="2800" dirty="0">
                <a:latin typeface="Bookman Old Style" panose="02050604050505020204" pitchFamily="18" charset="0"/>
              </a:rPr>
              <a:t>About 70-90% of college students put off academic assignments (</a:t>
            </a:r>
            <a:r>
              <a:rPr lang="en-US" altLang="en-US" sz="2800" dirty="0" err="1">
                <a:latin typeface="Bookman Old Style" panose="02050604050505020204" pitchFamily="18" charset="0"/>
              </a:rPr>
              <a:t>Knaus</a:t>
            </a:r>
            <a:r>
              <a:rPr lang="en-US" altLang="en-US" sz="2800" dirty="0">
                <a:latin typeface="Bookman Old Style" panose="02050604050505020204" pitchFamily="18" charset="0"/>
              </a:rPr>
              <a:t>, 2000).</a:t>
            </a:r>
          </a:p>
          <a:p>
            <a:pPr marL="857250" lvl="1" indent="-400050">
              <a:spcBef>
                <a:spcPct val="30000"/>
              </a:spcBef>
            </a:pPr>
            <a:r>
              <a:rPr lang="en-US" altLang="en-US" sz="2800" dirty="0">
                <a:latin typeface="Bookman Old Style" panose="02050604050505020204" pitchFamily="18" charset="0"/>
              </a:rPr>
              <a:t>Many claim to benefit from this tactic (e.g., saying they “work well under pressure”).</a:t>
            </a:r>
          </a:p>
        </p:txBody>
      </p:sp>
    </p:spTree>
    <p:extLst>
      <p:ext uri="{BB962C8B-B14F-4D97-AF65-F5344CB8AC3E}">
        <p14:creationId xmlns:p14="http://schemas.microsoft.com/office/powerpoint/2010/main" val="3709279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1027"/>
          <p:cNvSpPr>
            <a:spLocks noGrp="1" noChangeArrowheads="1"/>
          </p:cNvSpPr>
          <p:nvPr>
            <p:ph idx="1"/>
          </p:nvPr>
        </p:nvSpPr>
        <p:spPr>
          <a:xfrm>
            <a:off x="1204856" y="1447800"/>
            <a:ext cx="10079916" cy="4267200"/>
          </a:xfrm>
        </p:spPr>
        <p:txBody>
          <a:bodyPr/>
          <a:lstStyle/>
          <a:p>
            <a:pPr marL="400050" indent="-400050">
              <a:spcBef>
                <a:spcPct val="30000"/>
              </a:spcBef>
            </a:pPr>
            <a:r>
              <a:rPr lang="en-US" altLang="en-US" b="1" dirty="0" smtClean="0">
                <a:latin typeface="Bookman Old Style" panose="02050604050505020204" pitchFamily="18" charset="0"/>
              </a:rPr>
              <a:t>Why </a:t>
            </a:r>
            <a:r>
              <a:rPr lang="en-US" altLang="en-US" b="1" dirty="0">
                <a:latin typeface="Bookman Old Style" panose="02050604050505020204" pitchFamily="18" charset="0"/>
              </a:rPr>
              <a:t>do students procrastinate?</a:t>
            </a:r>
            <a:endParaRPr lang="en-US" altLang="en-US" dirty="0">
              <a:latin typeface="Bookman Old Style" panose="02050604050505020204" pitchFamily="18" charset="0"/>
            </a:endParaRPr>
          </a:p>
          <a:p>
            <a:pPr marL="857250" lvl="1" indent="-400050">
              <a:spcBef>
                <a:spcPct val="30000"/>
              </a:spcBef>
            </a:pPr>
            <a:r>
              <a:rPr lang="en-US" altLang="en-US" sz="2800" dirty="0">
                <a:latin typeface="Bookman Old Style" panose="02050604050505020204" pitchFamily="18" charset="0"/>
              </a:rPr>
              <a:t>Desire to minimize time on a task.</a:t>
            </a:r>
          </a:p>
          <a:p>
            <a:pPr marL="857250" lvl="1" indent="-400050">
              <a:spcBef>
                <a:spcPct val="30000"/>
              </a:spcBef>
            </a:pPr>
            <a:r>
              <a:rPr lang="en-US" altLang="en-US" sz="2800" dirty="0">
                <a:latin typeface="Bookman Old Style" panose="02050604050505020204" pitchFamily="18" charset="0"/>
              </a:rPr>
              <a:t>Desire to optimize efficiency.</a:t>
            </a:r>
          </a:p>
          <a:p>
            <a:pPr marL="857250" lvl="1" indent="-400050">
              <a:spcBef>
                <a:spcPct val="30000"/>
              </a:spcBef>
            </a:pPr>
            <a:r>
              <a:rPr lang="en-US" altLang="en-US" sz="2800" dirty="0">
                <a:latin typeface="Bookman Old Style" panose="02050604050505020204" pitchFamily="18" charset="0"/>
              </a:rPr>
              <a:t>Close proximity to reward.</a:t>
            </a:r>
          </a:p>
          <a:p>
            <a:pPr marL="1257300" lvl="2" indent="-400050">
              <a:spcBef>
                <a:spcPct val="30000"/>
              </a:spcBef>
            </a:pPr>
            <a:r>
              <a:rPr lang="en-US" altLang="en-US" sz="2800" dirty="0">
                <a:latin typeface="Bookman Old Style" panose="02050604050505020204" pitchFamily="18" charset="0"/>
              </a:rPr>
              <a:t>Students often get rewarded for it.</a:t>
            </a:r>
          </a:p>
          <a:p>
            <a:pPr marL="400050" indent="-400050">
              <a:spcBef>
                <a:spcPct val="30000"/>
              </a:spcBef>
            </a:pPr>
            <a:r>
              <a:rPr lang="en-US" altLang="en-US" dirty="0">
                <a:latin typeface="Bookman Old Style" panose="02050604050505020204" pitchFamily="18" charset="0"/>
              </a:rPr>
              <a:t>However, procrastinators also tend to experience more anxiety and health problems.</a:t>
            </a:r>
          </a:p>
        </p:txBody>
      </p:sp>
    </p:spTree>
    <p:extLst>
      <p:ext uri="{BB962C8B-B14F-4D97-AF65-F5344CB8AC3E}">
        <p14:creationId xmlns:p14="http://schemas.microsoft.com/office/powerpoint/2010/main" val="1750898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idx="1"/>
          </p:nvPr>
        </p:nvSpPr>
        <p:spPr>
          <a:xfrm>
            <a:off x="1054249" y="1447800"/>
            <a:ext cx="10058400" cy="4267200"/>
          </a:xfrm>
        </p:spPr>
        <p:txBody>
          <a:bodyPr/>
          <a:lstStyle/>
          <a:p>
            <a:pPr marL="400050" indent="-400050">
              <a:spcBef>
                <a:spcPct val="30000"/>
              </a:spcBef>
            </a:pPr>
            <a:r>
              <a:rPr lang="en-US" altLang="en-US" b="1" dirty="0" smtClean="0">
                <a:latin typeface="Bookman Old Style" panose="02050604050505020204" pitchFamily="18" charset="0"/>
              </a:rPr>
              <a:t>Time </a:t>
            </a:r>
            <a:r>
              <a:rPr lang="en-US" altLang="en-US" b="1" dirty="0">
                <a:latin typeface="Bookman Old Style" panose="02050604050505020204" pitchFamily="18" charset="0"/>
              </a:rPr>
              <a:t>management techniques</a:t>
            </a:r>
            <a:endParaRPr lang="en-US" altLang="en-US" dirty="0">
              <a:latin typeface="Bookman Old Style" panose="02050604050505020204" pitchFamily="18" charset="0"/>
            </a:endParaRPr>
          </a:p>
          <a:p>
            <a:pPr marL="857250" lvl="1" indent="-400050">
              <a:spcBef>
                <a:spcPct val="30000"/>
              </a:spcBef>
              <a:buFontTx/>
              <a:buAutoNum type="arabicPeriod"/>
            </a:pPr>
            <a:r>
              <a:rPr lang="en-US" altLang="en-US" sz="2800" dirty="0">
                <a:latin typeface="Bookman Old Style" panose="02050604050505020204" pitchFamily="18" charset="0"/>
              </a:rPr>
              <a:t>Monitor your use of time – keep a record to see where it all goes (see Figure 4.11).</a:t>
            </a:r>
          </a:p>
          <a:p>
            <a:pPr marL="857250" lvl="1" indent="-400050">
              <a:spcBef>
                <a:spcPct val="30000"/>
              </a:spcBef>
              <a:buFontTx/>
              <a:buAutoNum type="arabicPeriod"/>
            </a:pPr>
            <a:r>
              <a:rPr lang="en-US" altLang="en-US" sz="2800" dirty="0">
                <a:latin typeface="Bookman Old Style" panose="02050604050505020204" pitchFamily="18" charset="0"/>
              </a:rPr>
              <a:t>Clarify your goals – decide what you want to accomplish with your time.</a:t>
            </a:r>
          </a:p>
          <a:p>
            <a:pPr marL="857250" lvl="1" indent="-400050">
              <a:spcBef>
                <a:spcPct val="30000"/>
              </a:spcBef>
              <a:buFontTx/>
              <a:buAutoNum type="arabicPeriod"/>
            </a:pPr>
            <a:r>
              <a:rPr lang="en-US" altLang="en-US" sz="2800" dirty="0">
                <a:latin typeface="Bookman Old Style" panose="02050604050505020204" pitchFamily="18" charset="0"/>
              </a:rPr>
              <a:t>Plan your activities using a schedule – planning saves time in the long run.</a:t>
            </a:r>
          </a:p>
        </p:txBody>
      </p:sp>
    </p:spTree>
    <p:extLst>
      <p:ext uri="{BB962C8B-B14F-4D97-AF65-F5344CB8AC3E}">
        <p14:creationId xmlns:p14="http://schemas.microsoft.com/office/powerpoint/2010/main" val="15665699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idx="1"/>
          </p:nvPr>
        </p:nvSpPr>
        <p:spPr>
          <a:xfrm>
            <a:off x="2057400" y="6096000"/>
            <a:ext cx="8077200" cy="762000"/>
          </a:xfrm>
        </p:spPr>
        <p:txBody>
          <a:bodyPr/>
          <a:lstStyle/>
          <a:p>
            <a:pPr marL="0" indent="0">
              <a:spcBef>
                <a:spcPct val="30000"/>
              </a:spcBef>
              <a:buNone/>
            </a:pPr>
            <a:r>
              <a:rPr lang="en-US" altLang="en-US" sz="1300" b="1"/>
              <a:t>Figure 4.11</a:t>
            </a:r>
            <a:r>
              <a:rPr lang="en-US" altLang="en-US" sz="1300"/>
              <a:t>.  </a:t>
            </a:r>
            <a:r>
              <a:rPr lang="en-US" altLang="en-US" sz="1300" b="1"/>
              <a:t>Example of a time log.</a:t>
            </a:r>
            <a:r>
              <a:rPr lang="en-US" altLang="en-US" sz="1300"/>
              <a:t> Experts recommend keeping a detailed record of how you use your time if your are to improve your time management. This example shows the kind of record keeping that should be done.</a:t>
            </a:r>
          </a:p>
        </p:txBody>
      </p:sp>
      <p:pic>
        <p:nvPicPr>
          <p:cNvPr id="105475" name="Picture 3" descr="86634_04_F04_1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0466" y="228601"/>
            <a:ext cx="9004149" cy="584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4514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a:xfrm>
            <a:off x="580913" y="656216"/>
            <a:ext cx="10983558" cy="5439784"/>
          </a:xfrm>
        </p:spPr>
        <p:txBody>
          <a:bodyPr/>
          <a:lstStyle/>
          <a:p>
            <a:pPr marL="857250" lvl="1" indent="-400050">
              <a:spcBef>
                <a:spcPct val="30000"/>
              </a:spcBef>
              <a:buFontTx/>
              <a:buAutoNum type="arabicPeriod" startAt="4"/>
            </a:pPr>
            <a:r>
              <a:rPr lang="en-US" altLang="en-US" sz="2800" dirty="0" smtClean="0">
                <a:latin typeface="Bookman Old Style" panose="02050604050505020204" pitchFamily="18" charset="0"/>
              </a:rPr>
              <a:t>Protect </a:t>
            </a:r>
            <a:r>
              <a:rPr lang="en-US" altLang="en-US" sz="2800" dirty="0">
                <a:latin typeface="Bookman Old Style" panose="02050604050505020204" pitchFamily="18" charset="0"/>
              </a:rPr>
              <a:t>your prime time – announce to others when you’re blocking off certain times to work so you won’t be interrupted.</a:t>
            </a:r>
          </a:p>
          <a:p>
            <a:pPr marL="857250" lvl="1" indent="-400050">
              <a:spcBef>
                <a:spcPct val="30000"/>
              </a:spcBef>
              <a:buFontTx/>
              <a:buAutoNum type="arabicPeriod" startAt="4"/>
            </a:pPr>
            <a:r>
              <a:rPr lang="en-US" altLang="en-US" sz="2800" dirty="0">
                <a:latin typeface="Bookman Old Style" panose="02050604050505020204" pitchFamily="18" charset="0"/>
              </a:rPr>
              <a:t>Increase your efficiency. Try these tips:</a:t>
            </a:r>
          </a:p>
          <a:p>
            <a:pPr marL="1314450" lvl="2" indent="-400050">
              <a:spcBef>
                <a:spcPct val="30000"/>
              </a:spcBef>
              <a:buFontTx/>
              <a:buChar char="–"/>
            </a:pPr>
            <a:r>
              <a:rPr lang="en-US" altLang="en-US" sz="2800" dirty="0">
                <a:latin typeface="Bookman Old Style" panose="02050604050505020204" pitchFamily="18" charset="0"/>
              </a:rPr>
              <a:t>Handle paper once.</a:t>
            </a:r>
          </a:p>
          <a:p>
            <a:pPr marL="1314450" lvl="2" indent="-400050">
              <a:spcBef>
                <a:spcPct val="30000"/>
              </a:spcBef>
              <a:buFontTx/>
              <a:buChar char="–"/>
            </a:pPr>
            <a:r>
              <a:rPr lang="en-US" altLang="en-US" sz="2800" dirty="0">
                <a:latin typeface="Bookman Old Style" panose="02050604050505020204" pitchFamily="18" charset="0"/>
              </a:rPr>
              <a:t>Tackle one task at a time.</a:t>
            </a:r>
          </a:p>
          <a:p>
            <a:pPr marL="1314450" lvl="2" indent="-400050">
              <a:spcBef>
                <a:spcPct val="30000"/>
              </a:spcBef>
              <a:buFontTx/>
              <a:buChar char="–"/>
            </a:pPr>
            <a:r>
              <a:rPr lang="en-US" altLang="en-US" sz="2800" dirty="0">
                <a:latin typeface="Bookman Old Style" panose="02050604050505020204" pitchFamily="18" charset="0"/>
              </a:rPr>
              <a:t>Group similar tasks together.</a:t>
            </a:r>
          </a:p>
          <a:p>
            <a:pPr marL="1314450" lvl="2" indent="-400050">
              <a:spcBef>
                <a:spcPct val="30000"/>
              </a:spcBef>
              <a:buFontTx/>
              <a:buChar char="–"/>
            </a:pPr>
            <a:r>
              <a:rPr lang="en-US" altLang="en-US" sz="2800" dirty="0">
                <a:latin typeface="Bookman Old Style" panose="02050604050505020204" pitchFamily="18" charset="0"/>
              </a:rPr>
              <a:t>Make use of your “downtime”.</a:t>
            </a:r>
          </a:p>
        </p:txBody>
      </p:sp>
    </p:spTree>
    <p:extLst>
      <p:ext uri="{BB962C8B-B14F-4D97-AF65-F5344CB8AC3E}">
        <p14:creationId xmlns:p14="http://schemas.microsoft.com/office/powerpoint/2010/main" val="2267228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idx="1"/>
          </p:nvPr>
        </p:nvSpPr>
        <p:spPr>
          <a:xfrm>
            <a:off x="365759" y="32653"/>
            <a:ext cx="11747351" cy="674030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rtlCol="0" anchor="ctr">
            <a:spAutoFit/>
          </a:bodyPr>
          <a:lstStyle/>
          <a:p>
            <a:pPr marL="0" indent="0">
              <a:lnSpc>
                <a:spcPct val="100000"/>
              </a:lnSpc>
              <a:spcBef>
                <a:spcPct val="0"/>
              </a:spcBef>
              <a:spcAft>
                <a:spcPct val="0"/>
              </a:spcAft>
              <a:buNone/>
            </a:pPr>
            <a:endParaRPr lang="en-US" sz="2400" dirty="0">
              <a:latin typeface="Bookman Old Style" panose="02050604050505020204" pitchFamily="18" charset="0"/>
              <a:ea typeface="ヒラギノ角ゴ Pro W3" charset="-128"/>
            </a:endParaRPr>
          </a:p>
          <a:p>
            <a:pPr marL="0" indent="0">
              <a:lnSpc>
                <a:spcPct val="100000"/>
              </a:lnSpc>
              <a:spcBef>
                <a:spcPct val="0"/>
              </a:spcBef>
              <a:spcAft>
                <a:spcPct val="0"/>
              </a:spcAft>
              <a:buNone/>
            </a:pPr>
            <a:r>
              <a:rPr lang="en-US" sz="2400" dirty="0">
                <a:latin typeface="Bookman Old Style" panose="02050604050505020204" pitchFamily="18" charset="0"/>
                <a:ea typeface="ヒラギノ角ゴ Pro W3" charset="-128"/>
              </a:rPr>
              <a:t>12. How often do you fear that life without the Internet would be boring, empty, and joyless? </a:t>
            </a:r>
          </a:p>
          <a:p>
            <a:pPr marL="0" indent="0">
              <a:lnSpc>
                <a:spcPct val="100000"/>
              </a:lnSpc>
              <a:spcBef>
                <a:spcPct val="0"/>
              </a:spcBef>
              <a:spcAft>
                <a:spcPct val="0"/>
              </a:spcAft>
              <a:buFontTx/>
              <a:buChar char="•"/>
            </a:pPr>
            <a:endParaRPr lang="en-US" sz="2400" dirty="0">
              <a:latin typeface="Bookman Old Style" panose="02050604050505020204" pitchFamily="18" charset="0"/>
              <a:ea typeface="ヒラギノ角ゴ Pro W3" charset="-128"/>
            </a:endParaRPr>
          </a:p>
          <a:p>
            <a:pPr marL="0" indent="0">
              <a:lnSpc>
                <a:spcPct val="100000"/>
              </a:lnSpc>
              <a:spcBef>
                <a:spcPct val="0"/>
              </a:spcBef>
              <a:spcAft>
                <a:spcPct val="0"/>
              </a:spcAft>
              <a:buNone/>
            </a:pPr>
            <a:r>
              <a:rPr lang="en-US" sz="2400" dirty="0">
                <a:latin typeface="Bookman Old Style" panose="02050604050505020204" pitchFamily="18" charset="0"/>
                <a:ea typeface="ヒラギノ角ゴ Pro W3" charset="-128"/>
              </a:rPr>
              <a:t>13. How often do you snap, yell, or act annoyed if someone bothers you while you are online? </a:t>
            </a:r>
          </a:p>
          <a:p>
            <a:pPr marL="0" indent="0">
              <a:lnSpc>
                <a:spcPct val="100000"/>
              </a:lnSpc>
              <a:spcBef>
                <a:spcPct val="0"/>
              </a:spcBef>
              <a:spcAft>
                <a:spcPct val="0"/>
              </a:spcAft>
              <a:buFontTx/>
              <a:buChar char="•"/>
            </a:pPr>
            <a:endParaRPr lang="en-US" sz="2400" dirty="0">
              <a:latin typeface="Bookman Old Style" panose="02050604050505020204" pitchFamily="18" charset="0"/>
              <a:ea typeface="ヒラギノ角ゴ Pro W3" charset="-128"/>
            </a:endParaRPr>
          </a:p>
          <a:p>
            <a:pPr marL="0" indent="0">
              <a:lnSpc>
                <a:spcPct val="100000"/>
              </a:lnSpc>
              <a:spcBef>
                <a:spcPct val="0"/>
              </a:spcBef>
              <a:spcAft>
                <a:spcPct val="0"/>
              </a:spcAft>
              <a:buNone/>
            </a:pPr>
            <a:r>
              <a:rPr lang="en-US" sz="2400" dirty="0">
                <a:latin typeface="Bookman Old Style" panose="02050604050505020204" pitchFamily="18" charset="0"/>
                <a:ea typeface="ヒラギノ角ゴ Pro W3" charset="-128"/>
              </a:rPr>
              <a:t>14. How often do you lose sleep due to late-night log-ins? </a:t>
            </a:r>
          </a:p>
          <a:p>
            <a:pPr marL="0" indent="0">
              <a:lnSpc>
                <a:spcPct val="100000"/>
              </a:lnSpc>
              <a:spcBef>
                <a:spcPct val="0"/>
              </a:spcBef>
              <a:spcAft>
                <a:spcPct val="0"/>
              </a:spcAft>
              <a:buFontTx/>
              <a:buChar char="•"/>
            </a:pPr>
            <a:endParaRPr lang="en-US" sz="2400" dirty="0">
              <a:latin typeface="Bookman Old Style" panose="02050604050505020204" pitchFamily="18" charset="0"/>
              <a:ea typeface="ヒラギノ角ゴ Pro W3" charset="-128"/>
            </a:endParaRPr>
          </a:p>
          <a:p>
            <a:pPr marL="0" indent="0">
              <a:lnSpc>
                <a:spcPct val="100000"/>
              </a:lnSpc>
              <a:spcBef>
                <a:spcPct val="0"/>
              </a:spcBef>
              <a:spcAft>
                <a:spcPct val="0"/>
              </a:spcAft>
              <a:buNone/>
            </a:pPr>
            <a:r>
              <a:rPr lang="en-US" sz="2400" dirty="0">
                <a:latin typeface="Bookman Old Style" panose="02050604050505020204" pitchFamily="18" charset="0"/>
                <a:ea typeface="ヒラギノ角ゴ Pro W3" charset="-128"/>
              </a:rPr>
              <a:t>15. How often do you feel preoccupied with the Internet when off-line, or fantasize about being online? </a:t>
            </a:r>
          </a:p>
          <a:p>
            <a:pPr marL="0" indent="0">
              <a:lnSpc>
                <a:spcPct val="100000"/>
              </a:lnSpc>
              <a:spcBef>
                <a:spcPct val="0"/>
              </a:spcBef>
              <a:spcAft>
                <a:spcPct val="0"/>
              </a:spcAft>
              <a:buFontTx/>
              <a:buChar char="•"/>
            </a:pPr>
            <a:endParaRPr lang="en-US" sz="2400" dirty="0">
              <a:latin typeface="Bookman Old Style" panose="02050604050505020204" pitchFamily="18" charset="0"/>
              <a:ea typeface="ヒラギノ角ゴ Pro W3" charset="-128"/>
            </a:endParaRPr>
          </a:p>
          <a:p>
            <a:pPr marL="0" indent="0">
              <a:lnSpc>
                <a:spcPct val="100000"/>
              </a:lnSpc>
              <a:spcBef>
                <a:spcPct val="0"/>
              </a:spcBef>
              <a:spcAft>
                <a:spcPct val="0"/>
              </a:spcAft>
              <a:buNone/>
            </a:pPr>
            <a:r>
              <a:rPr lang="en-US" sz="2400" dirty="0">
                <a:latin typeface="Bookman Old Style" panose="02050604050505020204" pitchFamily="18" charset="0"/>
                <a:ea typeface="ヒラギノ角ゴ Pro W3" charset="-128"/>
              </a:rPr>
              <a:t>16. How often do you find yourself saying “just a few more minutes” when online? </a:t>
            </a:r>
          </a:p>
          <a:p>
            <a:pPr marL="0" indent="0">
              <a:lnSpc>
                <a:spcPct val="100000"/>
              </a:lnSpc>
              <a:spcBef>
                <a:spcPct val="0"/>
              </a:spcBef>
              <a:spcAft>
                <a:spcPct val="0"/>
              </a:spcAft>
              <a:buFontTx/>
              <a:buChar char="•"/>
            </a:pPr>
            <a:endParaRPr lang="en-US" sz="2400" dirty="0">
              <a:latin typeface="Bookman Old Style" panose="02050604050505020204" pitchFamily="18" charset="0"/>
              <a:ea typeface="ヒラギノ角ゴ Pro W3" charset="-128"/>
            </a:endParaRPr>
          </a:p>
          <a:p>
            <a:pPr marL="0" indent="0">
              <a:lnSpc>
                <a:spcPct val="100000"/>
              </a:lnSpc>
              <a:spcBef>
                <a:spcPct val="0"/>
              </a:spcBef>
              <a:spcAft>
                <a:spcPct val="0"/>
              </a:spcAft>
              <a:buNone/>
            </a:pPr>
            <a:r>
              <a:rPr lang="en-US" sz="2400" dirty="0">
                <a:latin typeface="Bookman Old Style" panose="02050604050505020204" pitchFamily="18" charset="0"/>
                <a:ea typeface="ヒラギノ角ゴ Pro W3" charset="-128"/>
              </a:rPr>
              <a:t>17. How often do you try to cut down the amount of time you spend online and fail? </a:t>
            </a:r>
          </a:p>
          <a:p>
            <a:pPr marL="0" indent="0">
              <a:lnSpc>
                <a:spcPct val="100000"/>
              </a:lnSpc>
              <a:spcBef>
                <a:spcPct val="0"/>
              </a:spcBef>
              <a:spcAft>
                <a:spcPct val="0"/>
              </a:spcAft>
              <a:buNone/>
            </a:pPr>
            <a:endParaRPr lang="en-US" sz="2400" dirty="0">
              <a:latin typeface="Bookman Old Style" panose="02050604050505020204" pitchFamily="18" charset="0"/>
              <a:ea typeface="ヒラギノ角ゴ Pro W3" charset="-128"/>
            </a:endParaRPr>
          </a:p>
        </p:txBody>
      </p:sp>
    </p:spTree>
    <p:extLst>
      <p:ext uri="{BB962C8B-B14F-4D97-AF65-F5344CB8AC3E}">
        <p14:creationId xmlns:p14="http://schemas.microsoft.com/office/powerpoint/2010/main" val="427157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1369" y="990600"/>
            <a:ext cx="10875982" cy="4878388"/>
          </a:xfrm>
        </p:spPr>
        <p:txBody>
          <a:bodyPr/>
          <a:lstStyle/>
          <a:p>
            <a:pPr marL="0" indent="0">
              <a:lnSpc>
                <a:spcPct val="100000"/>
              </a:lnSpc>
              <a:spcBef>
                <a:spcPct val="0"/>
              </a:spcBef>
              <a:spcAft>
                <a:spcPct val="0"/>
              </a:spcAft>
              <a:buNone/>
              <a:defRPr/>
            </a:pPr>
            <a:r>
              <a:rPr lang="en-US" sz="2400" dirty="0">
                <a:latin typeface="Bookman Old Style" panose="02050604050505020204" pitchFamily="18" charset="0"/>
                <a:ea typeface="ヒラギノ角ゴ Pro W3" charset="-128"/>
              </a:rPr>
              <a:t>18. How often do you try to hide how long you’ve been online? </a:t>
            </a:r>
          </a:p>
          <a:p>
            <a:pPr marL="0" indent="0">
              <a:lnSpc>
                <a:spcPct val="100000"/>
              </a:lnSpc>
              <a:spcBef>
                <a:spcPct val="0"/>
              </a:spcBef>
              <a:spcAft>
                <a:spcPct val="0"/>
              </a:spcAft>
              <a:buNone/>
              <a:defRPr/>
            </a:pPr>
            <a:endParaRPr lang="en-US" sz="2400" dirty="0">
              <a:latin typeface="Bookman Old Style" panose="02050604050505020204" pitchFamily="18" charset="0"/>
              <a:ea typeface="ヒラギノ角ゴ Pro W3" charset="-128"/>
            </a:endParaRPr>
          </a:p>
          <a:p>
            <a:pPr marL="0" indent="0">
              <a:lnSpc>
                <a:spcPct val="100000"/>
              </a:lnSpc>
              <a:spcBef>
                <a:spcPct val="0"/>
              </a:spcBef>
              <a:spcAft>
                <a:spcPct val="0"/>
              </a:spcAft>
              <a:buNone/>
              <a:defRPr/>
            </a:pPr>
            <a:r>
              <a:rPr lang="en-US" sz="2400" dirty="0">
                <a:latin typeface="Bookman Old Style" panose="02050604050505020204" pitchFamily="18" charset="0"/>
                <a:ea typeface="ヒラギノ角ゴ Pro W3" charset="-128"/>
              </a:rPr>
              <a:t>19. How often do you choose to spend more time online over going out with others? </a:t>
            </a:r>
          </a:p>
          <a:p>
            <a:pPr marL="0" indent="0">
              <a:lnSpc>
                <a:spcPct val="100000"/>
              </a:lnSpc>
              <a:spcBef>
                <a:spcPct val="0"/>
              </a:spcBef>
              <a:spcAft>
                <a:spcPct val="0"/>
              </a:spcAft>
              <a:buNone/>
              <a:defRPr/>
            </a:pPr>
            <a:endParaRPr lang="en-US" sz="2400" dirty="0">
              <a:latin typeface="Bookman Old Style" panose="02050604050505020204" pitchFamily="18" charset="0"/>
              <a:ea typeface="ヒラギノ角ゴ Pro W3" charset="-128"/>
            </a:endParaRPr>
          </a:p>
          <a:p>
            <a:pPr marL="0" indent="0">
              <a:lnSpc>
                <a:spcPct val="100000"/>
              </a:lnSpc>
              <a:spcBef>
                <a:spcPct val="0"/>
              </a:spcBef>
              <a:spcAft>
                <a:spcPct val="0"/>
              </a:spcAft>
              <a:buNone/>
              <a:defRPr/>
            </a:pPr>
            <a:r>
              <a:rPr lang="en-US" sz="2400" dirty="0">
                <a:latin typeface="Bookman Old Style" panose="02050604050505020204" pitchFamily="18" charset="0"/>
                <a:ea typeface="ヒラギノ角ゴ Pro W3" charset="-128"/>
              </a:rPr>
              <a:t>20. How often do you feel depressed, moody, or nervous when you are off-line, which goes away once you are back online? </a:t>
            </a:r>
          </a:p>
          <a:p>
            <a:pPr eaLnBrk="1" hangingPunct="1">
              <a:defRPr/>
            </a:pPr>
            <a:endParaRPr lang="en-US" sz="2400" dirty="0">
              <a:latin typeface="Bookman Old Style" panose="02050604050505020204" pitchFamily="18" charset="0"/>
            </a:endParaRPr>
          </a:p>
        </p:txBody>
      </p:sp>
    </p:spTree>
    <p:extLst>
      <p:ext uri="{BB962C8B-B14F-4D97-AF65-F5344CB8AC3E}">
        <p14:creationId xmlns:p14="http://schemas.microsoft.com/office/powerpoint/2010/main" val="86564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6" y="152400"/>
            <a:ext cx="7940675" cy="609600"/>
          </a:xfrm>
        </p:spPr>
        <p:txBody>
          <a:bodyPr/>
          <a:lstStyle/>
          <a:p>
            <a:pPr eaLnBrk="1" hangingPunct="1">
              <a:defRPr/>
            </a:pPr>
            <a:r>
              <a:rPr lang="en-US" sz="3600" b="1" dirty="0">
                <a:solidFill>
                  <a:srgbClr val="00B050"/>
                </a:solidFill>
                <a:latin typeface="Bookman Old Style" panose="02050604050505020204" pitchFamily="18" charset="0"/>
              </a:rPr>
              <a:t>Scoring: Internet Addiction</a:t>
            </a:r>
          </a:p>
        </p:txBody>
      </p:sp>
      <p:sp>
        <p:nvSpPr>
          <p:cNvPr id="57347" name="Content Placeholder 2"/>
          <p:cNvSpPr>
            <a:spLocks noGrp="1"/>
          </p:cNvSpPr>
          <p:nvPr>
            <p:ph idx="1"/>
          </p:nvPr>
        </p:nvSpPr>
        <p:spPr>
          <a:xfrm>
            <a:off x="796066" y="1143000"/>
            <a:ext cx="10574767" cy="4878388"/>
          </a:xfrm>
        </p:spPr>
        <p:txBody>
          <a:bodyPr/>
          <a:lstStyle/>
          <a:p>
            <a:pPr eaLnBrk="1" hangingPunct="1"/>
            <a:r>
              <a:rPr lang="en-US" sz="2400" b="1" dirty="0">
                <a:latin typeface="Bookman Old Style" panose="02050604050505020204" pitchFamily="18" charset="0"/>
              </a:rPr>
              <a:t>NONE 0 – 30 points</a:t>
            </a:r>
            <a:endParaRPr lang="en-US" sz="2400" dirty="0">
              <a:latin typeface="Bookman Old Style" panose="02050604050505020204" pitchFamily="18" charset="0"/>
            </a:endParaRPr>
          </a:p>
          <a:p>
            <a:pPr eaLnBrk="1" hangingPunct="1"/>
            <a:r>
              <a:rPr lang="en-US" sz="2400" b="1" dirty="0">
                <a:latin typeface="Bookman Old Style" panose="02050604050505020204" pitchFamily="18" charset="0"/>
              </a:rPr>
              <a:t>MILD 20- 39 points:</a:t>
            </a:r>
            <a:r>
              <a:rPr lang="en-US" sz="2400" dirty="0">
                <a:latin typeface="Bookman Old Style" panose="02050604050505020204" pitchFamily="18" charset="0"/>
              </a:rPr>
              <a:t> You are an average online user. You may surf the Web a bit too long at times, but you have control over your usage.</a:t>
            </a:r>
          </a:p>
          <a:p>
            <a:pPr eaLnBrk="1" hangingPunct="1"/>
            <a:r>
              <a:rPr lang="en-US" sz="2400" b="1" dirty="0">
                <a:latin typeface="Bookman Old Style" panose="02050604050505020204" pitchFamily="18" charset="0"/>
              </a:rPr>
              <a:t>MODERATE 40 -69 points:</a:t>
            </a:r>
            <a:r>
              <a:rPr lang="en-US" sz="2400" dirty="0">
                <a:latin typeface="Bookman Old Style" panose="02050604050505020204" pitchFamily="18" charset="0"/>
              </a:rPr>
              <a:t> You are experiencing occasional or frequent problems because of the Internet. You should consider their full impact on your life.</a:t>
            </a:r>
          </a:p>
          <a:p>
            <a:pPr eaLnBrk="1" hangingPunct="1"/>
            <a:r>
              <a:rPr lang="en-US" sz="2400" b="1" dirty="0">
                <a:latin typeface="Bookman Old Style" panose="02050604050505020204" pitchFamily="18" charset="0"/>
              </a:rPr>
              <a:t>SEVERE 70 – 100 points:</a:t>
            </a:r>
            <a:r>
              <a:rPr lang="en-US" sz="2400" dirty="0">
                <a:latin typeface="Bookman Old Style" panose="02050604050505020204" pitchFamily="18" charset="0"/>
              </a:rPr>
              <a:t> Your Internet usage is causing significant problems in your life. You should evaluate the impact of the Internet on your life and address the problems directly caused by your Internet usage.</a:t>
            </a:r>
          </a:p>
          <a:p>
            <a:pPr eaLnBrk="1" hangingPunct="1"/>
            <a:endParaRPr lang="en-US" sz="2400" dirty="0">
              <a:latin typeface="Bookman Old Style" panose="02050604050505020204" pitchFamily="18" charset="0"/>
            </a:endParaRPr>
          </a:p>
        </p:txBody>
      </p:sp>
    </p:spTree>
    <p:extLst>
      <p:ext uri="{BB962C8B-B14F-4D97-AF65-F5344CB8AC3E}">
        <p14:creationId xmlns:p14="http://schemas.microsoft.com/office/powerpoint/2010/main" val="73605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ookman Old Style" panose="02050604050505020204" pitchFamily="18" charset="0"/>
              </a:rPr>
              <a:t>Coping</a:t>
            </a:r>
            <a:endParaRPr lang="en-US" dirty="0">
              <a:latin typeface="Bookman Old Style" panose="020506040505050202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5795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tx1">
                    <a:lumMod val="75000"/>
                    <a:lumOff val="25000"/>
                  </a:schemeClr>
                </a:solidFill>
                <a:latin typeface="Bookman Old Style" panose="02050604050505020204" pitchFamily="18" charset="0"/>
              </a:rPr>
              <a:t>Cope</a:t>
            </a:r>
            <a:endParaRPr lang="en-US" dirty="0">
              <a:solidFill>
                <a:schemeClr val="tx1">
                  <a:lumMod val="75000"/>
                  <a:lumOff val="25000"/>
                </a:schemeClr>
              </a:solidFill>
              <a:latin typeface="Bookman Old Style" panose="02050604050505020204" pitchFamily="18" charset="0"/>
            </a:endParaRPr>
          </a:p>
        </p:txBody>
      </p:sp>
      <p:sp>
        <p:nvSpPr>
          <p:cNvPr id="39939" name="Content Placeholder 2"/>
          <p:cNvSpPr>
            <a:spLocks noGrp="1"/>
          </p:cNvSpPr>
          <p:nvPr>
            <p:ph idx="1"/>
          </p:nvPr>
        </p:nvSpPr>
        <p:spPr>
          <a:xfrm>
            <a:off x="2346324" y="2438401"/>
            <a:ext cx="8518899" cy="4022725"/>
          </a:xfrm>
        </p:spPr>
        <p:txBody>
          <a:bodyPr/>
          <a:lstStyle/>
          <a:p>
            <a:pPr algn="ctr" eaLnBrk="1" hangingPunct="1"/>
            <a:r>
              <a:rPr lang="en-US" sz="3600" dirty="0">
                <a:latin typeface="Bookman Old Style" panose="02050604050505020204" pitchFamily="18" charset="0"/>
              </a:rPr>
              <a:t>(Of a person) </a:t>
            </a:r>
            <a:r>
              <a:rPr lang="en-US" sz="3600" dirty="0">
                <a:solidFill>
                  <a:srgbClr val="00B050"/>
                </a:solidFill>
                <a:latin typeface="Bookman Old Style" panose="02050604050505020204" pitchFamily="18" charset="0"/>
                <a:hlinkClick r:id="rId2" tooltip="Meaning of deal"/>
              </a:rPr>
              <a:t>deal</a:t>
            </a:r>
            <a:r>
              <a:rPr lang="en-US" sz="3600" dirty="0">
                <a:solidFill>
                  <a:srgbClr val="00B050"/>
                </a:solidFill>
                <a:latin typeface="Bookman Old Style" panose="02050604050505020204" pitchFamily="18" charset="0"/>
              </a:rPr>
              <a:t> </a:t>
            </a:r>
            <a:r>
              <a:rPr lang="en-US" sz="3600" dirty="0">
                <a:solidFill>
                  <a:srgbClr val="00B050"/>
                </a:solidFill>
                <a:latin typeface="Bookman Old Style" panose="02050604050505020204" pitchFamily="18" charset="0"/>
                <a:hlinkClick r:id="rId3" tooltip="Meaning of effectively"/>
              </a:rPr>
              <a:t>effectively</a:t>
            </a:r>
            <a:r>
              <a:rPr lang="en-US" sz="3600" dirty="0">
                <a:solidFill>
                  <a:srgbClr val="00B050"/>
                </a:solidFill>
                <a:latin typeface="Bookman Old Style" panose="02050604050505020204" pitchFamily="18" charset="0"/>
              </a:rPr>
              <a:t> </a:t>
            </a:r>
            <a:r>
              <a:rPr lang="en-US" sz="3600" dirty="0">
                <a:latin typeface="Bookman Old Style" panose="02050604050505020204" pitchFamily="18" charset="0"/>
              </a:rPr>
              <a:t>with something </a:t>
            </a:r>
            <a:r>
              <a:rPr lang="en-US" sz="3600" dirty="0">
                <a:solidFill>
                  <a:srgbClr val="00B050"/>
                </a:solidFill>
                <a:latin typeface="Bookman Old Style" panose="02050604050505020204" pitchFamily="18" charset="0"/>
                <a:hlinkClick r:id="rId4" tooltip="Meaning of difficult"/>
              </a:rPr>
              <a:t>difficult</a:t>
            </a:r>
            <a:endParaRPr lang="en-US" sz="3600" dirty="0">
              <a:latin typeface="Bookman Old Style" panose="02050604050505020204" pitchFamily="18" charset="0"/>
            </a:endParaRPr>
          </a:p>
        </p:txBody>
      </p:sp>
    </p:spTree>
    <p:extLst>
      <p:ext uri="{BB962C8B-B14F-4D97-AF65-F5344CB8AC3E}">
        <p14:creationId xmlns:p14="http://schemas.microsoft.com/office/powerpoint/2010/main" val="1854108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a:xfrm>
            <a:off x="1887519" y="681038"/>
            <a:ext cx="7772400" cy="762000"/>
          </a:xfrm>
        </p:spPr>
        <p:txBody>
          <a:bodyPr>
            <a:noAutofit/>
          </a:bodyPr>
          <a:lstStyle/>
          <a:p>
            <a:pPr>
              <a:defRPr/>
            </a:pPr>
            <a:r>
              <a:rPr lang="en-US" altLang="en-US" i="1" dirty="0">
                <a:solidFill>
                  <a:schemeClr val="tx1">
                    <a:lumMod val="75000"/>
                    <a:lumOff val="25000"/>
                  </a:schemeClr>
                </a:solidFill>
                <a:latin typeface="Bookman Old Style" panose="02050604050505020204" pitchFamily="18" charset="0"/>
              </a:rPr>
              <a:t>Coping</a:t>
            </a:r>
          </a:p>
        </p:txBody>
      </p:sp>
      <p:sp>
        <p:nvSpPr>
          <p:cNvPr id="40963" name="Rectangle 1027"/>
          <p:cNvSpPr>
            <a:spLocks noGrp="1" noChangeArrowheads="1"/>
          </p:cNvSpPr>
          <p:nvPr>
            <p:ph idx="1"/>
          </p:nvPr>
        </p:nvSpPr>
        <p:spPr>
          <a:xfrm>
            <a:off x="1108038" y="1905000"/>
            <a:ext cx="9331362" cy="4800600"/>
          </a:xfrm>
        </p:spPr>
        <p:txBody>
          <a:bodyPr/>
          <a:lstStyle/>
          <a:p>
            <a:pPr marL="400050" indent="-400050">
              <a:spcBef>
                <a:spcPct val="30000"/>
              </a:spcBef>
            </a:pPr>
            <a:r>
              <a:rPr lang="en-US" altLang="en-US" sz="3200" dirty="0">
                <a:solidFill>
                  <a:srgbClr val="00B050"/>
                </a:solidFill>
                <a:latin typeface="Bookman Old Style" panose="02050604050505020204" pitchFamily="18" charset="0"/>
              </a:rPr>
              <a:t>“Efforts to master, reduce, or tolerate the demands created by stress”</a:t>
            </a:r>
          </a:p>
          <a:p>
            <a:pPr marL="400050" indent="-400050">
              <a:spcBef>
                <a:spcPct val="30000"/>
              </a:spcBef>
            </a:pPr>
            <a:endParaRPr lang="en-US" altLang="en-US" sz="3200" dirty="0">
              <a:solidFill>
                <a:srgbClr val="00B050"/>
              </a:solidFill>
              <a:latin typeface="Bookman Old Style" panose="02050604050505020204" pitchFamily="18" charset="0"/>
            </a:endParaRPr>
          </a:p>
          <a:p>
            <a:pPr marL="400050" indent="-400050">
              <a:spcBef>
                <a:spcPct val="30000"/>
              </a:spcBef>
            </a:pPr>
            <a:r>
              <a:rPr lang="en-US" altLang="en-US" sz="3000" dirty="0">
                <a:latin typeface="Bookman Old Style" panose="02050604050505020204" pitchFamily="18" charset="0"/>
              </a:rPr>
              <a:t>General points for consideration:</a:t>
            </a:r>
          </a:p>
          <a:p>
            <a:pPr marL="857250" lvl="1" indent="-400050">
              <a:spcBef>
                <a:spcPct val="30000"/>
              </a:spcBef>
              <a:buFontTx/>
              <a:buAutoNum type="arabicPeriod"/>
            </a:pPr>
            <a:r>
              <a:rPr lang="en-US" altLang="en-US" sz="3000" dirty="0">
                <a:latin typeface="Bookman Old Style" panose="02050604050505020204" pitchFamily="18" charset="0"/>
              </a:rPr>
              <a:t>People cope with stress in many ways.</a:t>
            </a:r>
          </a:p>
          <a:p>
            <a:pPr marL="857250" lvl="1" indent="-400050">
              <a:spcBef>
                <a:spcPct val="30000"/>
              </a:spcBef>
              <a:buFontTx/>
              <a:buAutoNum type="arabicPeriod"/>
            </a:pPr>
            <a:r>
              <a:rPr lang="en-US" altLang="en-US" sz="3000" dirty="0">
                <a:latin typeface="Bookman Old Style" panose="02050604050505020204" pitchFamily="18" charset="0"/>
              </a:rPr>
              <a:t>It is most adaptive to use a variety of coping strategies.</a:t>
            </a:r>
          </a:p>
          <a:p>
            <a:pPr marL="857250" lvl="1" indent="-400050">
              <a:spcBef>
                <a:spcPct val="30000"/>
              </a:spcBef>
              <a:buFontTx/>
              <a:buAutoNum type="arabicPeriod"/>
            </a:pPr>
            <a:r>
              <a:rPr lang="en-US" altLang="en-US" sz="3000" dirty="0">
                <a:latin typeface="Bookman Old Style" panose="02050604050505020204" pitchFamily="18" charset="0"/>
              </a:rPr>
              <a:t>Coping strategies vary in their adaptive value.</a:t>
            </a:r>
          </a:p>
        </p:txBody>
      </p:sp>
    </p:spTree>
    <p:extLst>
      <p:ext uri="{BB962C8B-B14F-4D97-AF65-F5344CB8AC3E}">
        <p14:creationId xmlns:p14="http://schemas.microsoft.com/office/powerpoint/2010/main" val="1482515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2191</Words>
  <Application>Microsoft Office PowerPoint</Application>
  <PresentationFormat>Widescreen</PresentationFormat>
  <Paragraphs>220</Paragraphs>
  <Slides>37</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Bookman Old Style</vt:lpstr>
      <vt:lpstr>Calibri</vt:lpstr>
      <vt:lpstr>Calibri Light</vt:lpstr>
      <vt:lpstr>Symbol</vt:lpstr>
      <vt:lpstr>Times New Roman</vt:lpstr>
      <vt:lpstr>ヒラギノ角ゴ Pro W3</vt:lpstr>
      <vt:lpstr>Office Theme</vt:lpstr>
      <vt:lpstr>Coping</vt:lpstr>
      <vt:lpstr>Answer the following questions by using following scale:  1= Rarely, 2= Occasionally, 3= Frequently, 4= Often, 5 = Always</vt:lpstr>
      <vt:lpstr>PowerPoint Presentation</vt:lpstr>
      <vt:lpstr>PowerPoint Presentation</vt:lpstr>
      <vt:lpstr>PowerPoint Presentation</vt:lpstr>
      <vt:lpstr>Scoring: Internet Addiction</vt:lpstr>
      <vt:lpstr>Coping</vt:lpstr>
      <vt:lpstr>Cope</vt:lpstr>
      <vt:lpstr>Coping</vt:lpstr>
      <vt:lpstr>Common Coping Patterns</vt:lpstr>
      <vt:lpstr>A Small 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Appraisal-Focused Coping</vt:lpstr>
      <vt:lpstr>PowerPoint Presentation</vt:lpstr>
      <vt:lpstr>Problem-Focused Coping</vt:lpstr>
      <vt:lpstr>PowerPoint Presentation</vt:lpstr>
      <vt:lpstr>PowerPoint Presentation</vt:lpstr>
      <vt:lpstr>PowerPoint Presentation</vt:lpstr>
      <vt:lpstr>Scoring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Coping</dc:title>
  <dc:creator>lnmiit</dc:creator>
  <cp:lastModifiedBy>lnmiit</cp:lastModifiedBy>
  <cp:revision>2</cp:revision>
  <dcterms:created xsi:type="dcterms:W3CDTF">2017-10-11T10:10:07Z</dcterms:created>
  <dcterms:modified xsi:type="dcterms:W3CDTF">2017-10-23T11:12:13Z</dcterms:modified>
</cp:coreProperties>
</file>