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7" r:id="rId2"/>
    <p:sldId id="258" r:id="rId3"/>
    <p:sldId id="259" r:id="rId4"/>
    <p:sldId id="299" r:id="rId5"/>
    <p:sldId id="301" r:id="rId6"/>
    <p:sldId id="260" r:id="rId7"/>
    <p:sldId id="261" r:id="rId8"/>
    <p:sldId id="262" r:id="rId9"/>
    <p:sldId id="263" r:id="rId10"/>
    <p:sldId id="297" r:id="rId11"/>
    <p:sldId id="264" r:id="rId12"/>
    <p:sldId id="298" r:id="rId13"/>
    <p:sldId id="266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302" r:id="rId41"/>
    <p:sldId id="303" r:id="rId42"/>
    <p:sldId id="306" r:id="rId43"/>
    <p:sldId id="293" r:id="rId44"/>
    <p:sldId id="294" r:id="rId45"/>
    <p:sldId id="295" r:id="rId46"/>
    <p:sldId id="29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D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1A5E96-27C0-41DF-82B5-F90FCC0D0A98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4CDB02-FAF4-4CC3-88E6-480810870EB2}">
      <dgm:prSet phldrT="[Text]"/>
      <dgm:spPr/>
      <dgm:t>
        <a:bodyPr/>
        <a:lstStyle/>
        <a:p>
          <a:r>
            <a:rPr lang="en-US" dirty="0" smtClean="0"/>
            <a:t>Classical Conditioning</a:t>
          </a:r>
          <a:endParaRPr lang="en-US" dirty="0"/>
        </a:p>
      </dgm:t>
    </dgm:pt>
    <dgm:pt modelId="{B28E789E-405B-4001-82EB-D8714CCC3A37}" type="parTrans" cxnId="{88A846AF-6189-43BE-BE59-91399099696D}">
      <dgm:prSet/>
      <dgm:spPr/>
      <dgm:t>
        <a:bodyPr/>
        <a:lstStyle/>
        <a:p>
          <a:endParaRPr lang="en-US"/>
        </a:p>
      </dgm:t>
    </dgm:pt>
    <dgm:pt modelId="{6C63E244-F1B1-4F97-B3F9-E6962F2FFEAC}" type="sibTrans" cxnId="{88A846AF-6189-43BE-BE59-91399099696D}">
      <dgm:prSet/>
      <dgm:spPr/>
      <dgm:t>
        <a:bodyPr/>
        <a:lstStyle/>
        <a:p>
          <a:endParaRPr lang="en-US"/>
        </a:p>
      </dgm:t>
    </dgm:pt>
    <dgm:pt modelId="{E9C34623-0469-4327-9D22-7A5DB79BC245}">
      <dgm:prSet phldrT="[Text]"/>
      <dgm:spPr/>
      <dgm:t>
        <a:bodyPr/>
        <a:lstStyle/>
        <a:p>
          <a:r>
            <a:rPr lang="en-US" dirty="0" smtClean="0"/>
            <a:t>Operant Conditioning</a:t>
          </a:r>
          <a:endParaRPr lang="en-US" dirty="0"/>
        </a:p>
      </dgm:t>
    </dgm:pt>
    <dgm:pt modelId="{12986699-BFFC-47AA-85F9-C1FC4F6AD8F6}" type="parTrans" cxnId="{DA1CB493-3400-4E37-A083-FBE8087B0477}">
      <dgm:prSet/>
      <dgm:spPr/>
      <dgm:t>
        <a:bodyPr/>
        <a:lstStyle/>
        <a:p>
          <a:endParaRPr lang="en-US"/>
        </a:p>
      </dgm:t>
    </dgm:pt>
    <dgm:pt modelId="{AB24205B-0378-425F-AC53-2EDB137D4A63}" type="sibTrans" cxnId="{DA1CB493-3400-4E37-A083-FBE8087B0477}">
      <dgm:prSet/>
      <dgm:spPr/>
      <dgm:t>
        <a:bodyPr/>
        <a:lstStyle/>
        <a:p>
          <a:endParaRPr lang="en-US"/>
        </a:p>
      </dgm:t>
    </dgm:pt>
    <dgm:pt modelId="{C48C3E3E-7D33-4E00-8D3C-EBA3091FC196}" type="pres">
      <dgm:prSet presAssocID="{861A5E96-27C0-41DF-82B5-F90FCC0D0A9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38E7F7-24E6-4F15-BF25-AD66F69A6B18}" type="pres">
      <dgm:prSet presAssocID="{0E4CDB02-FAF4-4CC3-88E6-480810870EB2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1276B1-28CF-4911-824A-F7C7B8721571}" type="pres">
      <dgm:prSet presAssocID="{E9C34623-0469-4327-9D22-7A5DB79BC245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1CB493-3400-4E37-A083-FBE8087B0477}" srcId="{861A5E96-27C0-41DF-82B5-F90FCC0D0A98}" destId="{E9C34623-0469-4327-9D22-7A5DB79BC245}" srcOrd="1" destOrd="0" parTransId="{12986699-BFFC-47AA-85F9-C1FC4F6AD8F6}" sibTransId="{AB24205B-0378-425F-AC53-2EDB137D4A63}"/>
    <dgm:cxn modelId="{88A846AF-6189-43BE-BE59-91399099696D}" srcId="{861A5E96-27C0-41DF-82B5-F90FCC0D0A98}" destId="{0E4CDB02-FAF4-4CC3-88E6-480810870EB2}" srcOrd="0" destOrd="0" parTransId="{B28E789E-405B-4001-82EB-D8714CCC3A37}" sibTransId="{6C63E244-F1B1-4F97-B3F9-E6962F2FFEAC}"/>
    <dgm:cxn modelId="{A478C594-0A90-4BF1-A4BC-BD8646D64143}" type="presOf" srcId="{E9C34623-0469-4327-9D22-7A5DB79BC245}" destId="{B31276B1-28CF-4911-824A-F7C7B8721571}" srcOrd="0" destOrd="0" presId="urn:microsoft.com/office/officeart/2005/8/layout/arrow1"/>
    <dgm:cxn modelId="{38DC244E-3966-4D34-A4AD-1D9BF30EFFA5}" type="presOf" srcId="{0E4CDB02-FAF4-4CC3-88E6-480810870EB2}" destId="{5D38E7F7-24E6-4F15-BF25-AD66F69A6B18}" srcOrd="0" destOrd="0" presId="urn:microsoft.com/office/officeart/2005/8/layout/arrow1"/>
    <dgm:cxn modelId="{14AE0AE2-9B14-4D55-8529-3E16DCAF7964}" type="presOf" srcId="{861A5E96-27C0-41DF-82B5-F90FCC0D0A98}" destId="{C48C3E3E-7D33-4E00-8D3C-EBA3091FC196}" srcOrd="0" destOrd="0" presId="urn:microsoft.com/office/officeart/2005/8/layout/arrow1"/>
    <dgm:cxn modelId="{46F5616B-37C4-4B62-BE71-74B755A0862D}" type="presParOf" srcId="{C48C3E3E-7D33-4E00-8D3C-EBA3091FC196}" destId="{5D38E7F7-24E6-4F15-BF25-AD66F69A6B18}" srcOrd="0" destOrd="0" presId="urn:microsoft.com/office/officeart/2005/8/layout/arrow1"/>
    <dgm:cxn modelId="{49F23EB6-154B-41FF-B77F-06F82C7AA2A2}" type="presParOf" srcId="{C48C3E3E-7D33-4E00-8D3C-EBA3091FC196}" destId="{B31276B1-28CF-4911-824A-F7C7B8721571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8E7F7-24E6-4F15-BF25-AD66F69A6B18}">
      <dsp:nvSpPr>
        <dsp:cNvPr id="0" name=""/>
        <dsp:cNvSpPr/>
      </dsp:nvSpPr>
      <dsp:spPr>
        <a:xfrm rot="16200000">
          <a:off x="178" y="133164"/>
          <a:ext cx="2045070" cy="2045070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Classical Conditioning</a:t>
          </a:r>
          <a:endParaRPr lang="en-US" sz="2100" kern="1200" dirty="0"/>
        </a:p>
      </dsp:txBody>
      <dsp:txXfrm rot="5400000">
        <a:off x="358065" y="644431"/>
        <a:ext cx="1687183" cy="1022535"/>
      </dsp:txXfrm>
    </dsp:sp>
    <dsp:sp modelId="{B31276B1-28CF-4911-824A-F7C7B8721571}">
      <dsp:nvSpPr>
        <dsp:cNvPr id="0" name=""/>
        <dsp:cNvSpPr/>
      </dsp:nvSpPr>
      <dsp:spPr>
        <a:xfrm rot="5400000">
          <a:off x="2250447" y="133164"/>
          <a:ext cx="2045070" cy="2045070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Operant Conditioning</a:t>
          </a:r>
          <a:endParaRPr lang="en-US" sz="2100" kern="1200" dirty="0"/>
        </a:p>
      </dsp:txBody>
      <dsp:txXfrm rot="-5400000">
        <a:off x="2250447" y="644432"/>
        <a:ext cx="1687183" cy="1022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A429A-8B1D-4C63-84F6-5B941E5D44B1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13AFF-83B3-45A3-B3FF-D61711EF3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1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AC02C6-BDEE-4FE2-9B26-613ACB58F99B}" type="slidenum">
              <a:rPr lang="en-US"/>
              <a:pPr/>
              <a:t>7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66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D305D9-6F30-4388-B2DB-F4A6B5996469}" type="slidenum">
              <a:rPr lang="es-ES"/>
              <a:pPr/>
              <a:t>8</a:t>
            </a:fld>
            <a:endParaRPr lang="es-E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38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6FB0D6-09FF-4B2A-95C9-C946F218DE8C}" type="slidenum">
              <a:rPr lang="en-US"/>
              <a:pPr/>
              <a:t>9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71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D85024-469E-47C0-9591-F6F2445F2BA6}" type="slidenum">
              <a:rPr lang="es-ES"/>
              <a:pPr/>
              <a:t>11</a:t>
            </a:fld>
            <a:endParaRPr lang="es-E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/>
              <a:t>First Order Classical Conditioning:</a:t>
            </a:r>
          </a:p>
          <a:p>
            <a:endParaRPr lang="en-US"/>
          </a:p>
          <a:p>
            <a:r>
              <a:rPr lang="en-US"/>
              <a:t>S = Stimulus	(bell)</a:t>
            </a:r>
          </a:p>
          <a:p>
            <a:r>
              <a:rPr lang="en-US"/>
              <a:t>US = Unconditioned Stimulus (food)</a:t>
            </a:r>
          </a:p>
          <a:p>
            <a:r>
              <a:rPr lang="en-US"/>
              <a:t>UR = Unconditioned Response (saliva)</a:t>
            </a:r>
          </a:p>
          <a:p>
            <a:r>
              <a:rPr lang="en-US"/>
              <a:t>CS = Conditioned Stimulus (bell)</a:t>
            </a:r>
          </a:p>
          <a:p>
            <a:r>
              <a:rPr lang="en-US"/>
              <a:t>CR = Conditioned Reponse (saliva)</a:t>
            </a:r>
          </a:p>
        </p:txBody>
      </p:sp>
    </p:spTree>
    <p:extLst>
      <p:ext uri="{BB962C8B-B14F-4D97-AF65-F5344CB8AC3E}">
        <p14:creationId xmlns:p14="http://schemas.microsoft.com/office/powerpoint/2010/main" val="2451862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7ED999-DBEB-4418-836E-FCFAB96235B6}" type="slidenum">
              <a:rPr lang="en-US"/>
              <a:pPr/>
              <a:t>14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52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3856CB-10F8-4557-B0A9-5CD145055CF0}" type="slidenum">
              <a:rPr lang="es-ES"/>
              <a:pPr/>
              <a:t>16</a:t>
            </a:fld>
            <a:endParaRPr lang="es-E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4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7251-B01B-4F99-99C7-DA73DADFE900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D2F6-D6E0-4D0E-80DC-F80E4756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5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7251-B01B-4F99-99C7-DA73DADFE900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D2F6-D6E0-4D0E-80DC-F80E4756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7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7251-B01B-4F99-99C7-DA73DADFE900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D2F6-D6E0-4D0E-80DC-F80E4756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67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47627CE2-0969-4DC1-B94F-E73C06DB84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9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7251-B01B-4F99-99C7-DA73DADFE900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D2F6-D6E0-4D0E-80DC-F80E4756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2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7251-B01B-4F99-99C7-DA73DADFE900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D2F6-D6E0-4D0E-80DC-F80E4756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8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7251-B01B-4F99-99C7-DA73DADFE900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D2F6-D6E0-4D0E-80DC-F80E4756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2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7251-B01B-4F99-99C7-DA73DADFE900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D2F6-D6E0-4D0E-80DC-F80E4756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0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7251-B01B-4F99-99C7-DA73DADFE900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D2F6-D6E0-4D0E-80DC-F80E4756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3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7251-B01B-4F99-99C7-DA73DADFE900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D2F6-D6E0-4D0E-80DC-F80E4756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6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7251-B01B-4F99-99C7-DA73DADFE900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D2F6-D6E0-4D0E-80DC-F80E4756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3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7251-B01B-4F99-99C7-DA73DADFE900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D2F6-D6E0-4D0E-80DC-F80E4756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8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67251-B01B-4F99-99C7-DA73DADFE900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3D2F6-D6E0-4D0E-80DC-F80E4756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2057400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54604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ages.flatworldknowledge.com/stangor/stangor-fig07_00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744" y="329608"/>
            <a:ext cx="10260419" cy="615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69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83" name="Picture 59" descr="Image result for ucs uc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80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thebrandthattimeforgot.files.wordpress.com/2013/11/coca-cola-classical-conditionin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53" y="446567"/>
            <a:ext cx="10292317" cy="573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024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-15240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Classical conditioning in Humans</a:t>
            </a: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1828800" y="5334000"/>
            <a:ext cx="8458200" cy="6858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400" b="1" dirty="0">
                <a:solidFill>
                  <a:srgbClr val="0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StoneSans-Semibold"/>
                <a:ea typeface="+mj-ea"/>
                <a:cs typeface="Times New Roman" pitchFamily="18" charset="0"/>
              </a:rPr>
              <a:t>Fig. 8.7 </a:t>
            </a:r>
            <a:r>
              <a:rPr lang="en-US" sz="1400" dirty="0">
                <a:solidFill>
                  <a:srgbClr val="0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StoneSans"/>
                <a:ea typeface="+mj-ea"/>
                <a:cs typeface="Times New Roman" pitchFamily="18" charset="0"/>
              </a:rPr>
              <a:t>Hypothetical example of a </a:t>
            </a:r>
            <a:r>
              <a:rPr lang="en-US" sz="1400" dirty="0" smtClean="0">
                <a:solidFill>
                  <a:srgbClr val="0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StoneSans"/>
                <a:ea typeface="+mj-ea"/>
                <a:cs typeface="Times New Roman" pitchFamily="18" charset="0"/>
              </a:rPr>
              <a:t>CR </a:t>
            </a:r>
            <a:r>
              <a:rPr lang="en-US" sz="1400" dirty="0">
                <a:solidFill>
                  <a:srgbClr val="0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StoneSans"/>
                <a:ea typeface="+mj-ea"/>
                <a:cs typeface="Times New Roman" pitchFamily="18" charset="0"/>
              </a:rPr>
              <a:t>becoming a phobia. Child approaches dog </a:t>
            </a:r>
            <a:r>
              <a:rPr lang="en-US" sz="1400" i="1" dirty="0">
                <a:solidFill>
                  <a:srgbClr val="0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StoneSans-Italic"/>
                <a:ea typeface="+mj-ea"/>
                <a:cs typeface="Times New Roman" pitchFamily="18" charset="0"/>
              </a:rPr>
              <a:t>(a) </a:t>
            </a:r>
            <a:r>
              <a:rPr lang="en-US" sz="1400" dirty="0">
                <a:solidFill>
                  <a:srgbClr val="0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StoneSans"/>
                <a:ea typeface="+mj-ea"/>
                <a:cs typeface="Times New Roman" pitchFamily="18" charset="0"/>
              </a:rPr>
              <a:t>and is frightened by it </a:t>
            </a:r>
            <a:r>
              <a:rPr lang="en-US" sz="1400" i="1" dirty="0">
                <a:solidFill>
                  <a:srgbClr val="0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StoneSans-Italic"/>
                <a:ea typeface="+mj-ea"/>
                <a:cs typeface="Times New Roman" pitchFamily="18" charset="0"/>
              </a:rPr>
              <a:t>(b). </a:t>
            </a:r>
            <a:r>
              <a:rPr lang="en-US" sz="1400" dirty="0">
                <a:solidFill>
                  <a:srgbClr val="0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StoneSans"/>
                <a:ea typeface="+mj-ea"/>
                <a:cs typeface="Times New Roman" pitchFamily="18" charset="0"/>
              </a:rPr>
              <a:t>Fear generalizes to other household pets </a:t>
            </a:r>
            <a:r>
              <a:rPr lang="en-US" sz="1400" i="1" dirty="0">
                <a:solidFill>
                  <a:srgbClr val="0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StoneSans-Italic"/>
                <a:ea typeface="+mj-ea"/>
                <a:cs typeface="Times New Roman" pitchFamily="18" charset="0"/>
              </a:rPr>
              <a:t>(c) </a:t>
            </a:r>
            <a:r>
              <a:rPr lang="en-US" sz="1400" dirty="0">
                <a:solidFill>
                  <a:srgbClr val="0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StoneSans"/>
                <a:ea typeface="+mj-ea"/>
                <a:cs typeface="Times New Roman" pitchFamily="18" charset="0"/>
              </a:rPr>
              <a:t>and later to virtually all furry animals </a:t>
            </a:r>
            <a:r>
              <a:rPr lang="en-US" sz="1400" i="1" dirty="0">
                <a:solidFill>
                  <a:srgbClr val="0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StoneSans-Italic"/>
                <a:ea typeface="+mj-ea"/>
                <a:cs typeface="Times New Roman" pitchFamily="18" charset="0"/>
              </a:rPr>
              <a:t>(d).</a:t>
            </a:r>
            <a:r>
              <a:rPr lang="en-US" sz="14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4" name="Picture 6" descr="C:\Documents and Settings\csanner\My Documents\LinkTools\Psychology\Coon\IMAGES\DC08-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786808"/>
            <a:ext cx="6865088" cy="4313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9745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305800" cy="990600"/>
          </a:xfrm>
          <a:noFill/>
          <a:ln/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itchFamily="18" charset="0"/>
              </a:rPr>
              <a:t>Five Major Conditioning Processes</a:t>
            </a:r>
            <a:endParaRPr lang="en-US" sz="32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man Old Style" panose="02050604050505020204" pitchFamily="18" charset="0"/>
              <a:cs typeface="Times New Roman" pitchFamily="18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45459" y="1010775"/>
            <a:ext cx="11262668" cy="95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itchFamily="18" charset="0"/>
              </a:rPr>
              <a:t>Acquisition</a:t>
            </a:r>
            <a:r>
              <a:rPr lang="en-US" sz="2800" dirty="0">
                <a:solidFill>
                  <a:srgbClr val="FFC000"/>
                </a:solidFill>
                <a:latin typeface="Bookman Old Style" panose="02050604050505020204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itchFamily="18" charset="0"/>
              </a:rPr>
              <a:t>- </a:t>
            </a:r>
            <a:r>
              <a:rPr lang="en-US" sz="2800" dirty="0">
                <a:latin typeface="Bookman Old Style" panose="02050604050505020204" pitchFamily="18" charset="0"/>
                <a:cs typeface="Times New Roman" pitchFamily="18" charset="0"/>
              </a:rPr>
              <a:t>Training period when a response is strengthened </a:t>
            </a: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itchFamily="18" charset="0"/>
              </a:rPr>
              <a:t>initial 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itchFamily="18" charset="0"/>
              </a:rPr>
              <a:t>learning of the response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645459" y="3048000"/>
            <a:ext cx="10897496" cy="95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itchFamily="18" charset="0"/>
              </a:rPr>
              <a:t>Spontaneous Recovery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itchFamily="18" charset="0"/>
              </a:rPr>
              <a:t>- </a:t>
            </a:r>
            <a:r>
              <a:rPr lang="en-US" sz="2800" dirty="0" smtClean="0">
                <a:latin typeface="Bookman Old Style" panose="02050604050505020204" pitchFamily="18" charset="0"/>
              </a:rPr>
              <a:t>Reappearance </a:t>
            </a:r>
            <a:r>
              <a:rPr lang="en-US" sz="2800" dirty="0">
                <a:latin typeface="Bookman Old Style" panose="02050604050505020204" pitchFamily="18" charset="0"/>
              </a:rPr>
              <a:t>of </a:t>
            </a:r>
            <a:r>
              <a:rPr lang="en-US" sz="2800" dirty="0" smtClean="0">
                <a:latin typeface="Bookman Old Style" panose="02050604050505020204" pitchFamily="18" charset="0"/>
              </a:rPr>
              <a:t>the CR </a:t>
            </a:r>
            <a:r>
              <a:rPr lang="en-US" sz="2800" dirty="0">
                <a:latin typeface="Bookman Old Style" panose="02050604050505020204" pitchFamily="18" charset="0"/>
              </a:rPr>
              <a:t>after some time period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742277" y="4267200"/>
            <a:ext cx="10650070" cy="95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itchFamily="18" charset="0"/>
              </a:rPr>
              <a:t>Generalization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itchFamily="18" charset="0"/>
              </a:rPr>
              <a:t>- </a:t>
            </a:r>
            <a:r>
              <a:rPr lang="en-US" sz="2800" dirty="0" smtClean="0">
                <a:latin typeface="Bookman Old Style" panose="02050604050505020204" pitchFamily="18" charset="0"/>
                <a:cs typeface="Times New Roman" pitchFamily="18" charset="0"/>
              </a:rPr>
              <a:t>Tendency </a:t>
            </a:r>
            <a:r>
              <a:rPr lang="en-US" sz="2800" dirty="0">
                <a:latin typeface="Bookman Old Style" panose="02050604050505020204" pitchFamily="18" charset="0"/>
                <a:cs typeface="Times New Roman" pitchFamily="18" charset="0"/>
              </a:rPr>
              <a:t>to respond to </a:t>
            </a:r>
            <a:r>
              <a:rPr lang="en-US" sz="2800" dirty="0" smtClean="0">
                <a:latin typeface="Bookman Old Style" panose="02050604050505020204" pitchFamily="18" charset="0"/>
                <a:cs typeface="Times New Roman" pitchFamily="18" charset="0"/>
              </a:rPr>
              <a:t>similar CS </a:t>
            </a:r>
            <a:r>
              <a:rPr lang="en-US" sz="2800" dirty="0">
                <a:latin typeface="Bookman Old Style" panose="02050604050505020204" pitchFamily="18" charset="0"/>
                <a:cs typeface="Times New Roman" pitchFamily="18" charset="0"/>
              </a:rPr>
              <a:t>(e.g., a similar sounding bell)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645459" y="5562600"/>
            <a:ext cx="10897496" cy="95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itchFamily="18" charset="0"/>
              </a:rPr>
              <a:t>Discrimination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itchFamily="18" charset="0"/>
              </a:rPr>
              <a:t>- </a:t>
            </a: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itchFamily="18" charset="0"/>
              </a:rPr>
              <a:t>Learned 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itchFamily="18" charset="0"/>
              </a:rPr>
              <a:t>ability to </a:t>
            </a: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itchFamily="18" charset="0"/>
              </a:rPr>
              <a:t>distinguish between 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itchFamily="18" charset="0"/>
              </a:rPr>
              <a:t>the CS and other stimuli</a:t>
            </a:r>
            <a:r>
              <a:rPr lang="en-US" sz="2800" dirty="0">
                <a:latin typeface="Bookman Old Style" panose="02050604050505020204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645459" y="2229975"/>
            <a:ext cx="10897495" cy="95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itchFamily="18" charset="0"/>
              </a:rPr>
              <a:t>Extinction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itchFamily="18" charset="0"/>
              </a:rPr>
              <a:t>–</a:t>
            </a:r>
            <a:r>
              <a:rPr 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cs typeface="Times New Roman" pitchFamily="18" charset="0"/>
              </a:rPr>
              <a:t>Learning that CS no longer predicts the UCS</a:t>
            </a:r>
            <a:endParaRPr lang="en-US" sz="2800" dirty="0">
              <a:latin typeface="Bookman Old Style" panose="02050604050505020204" pitchFamily="18" charset="0"/>
              <a:cs typeface="Times New Roman" pitchFamily="18" charset="0"/>
            </a:endParaRPr>
          </a:p>
          <a:p>
            <a:endParaRPr lang="en-US" sz="2800" dirty="0">
              <a:solidFill>
                <a:schemeClr val="bg1"/>
              </a:solidFill>
              <a:latin typeface="Bookman Old Style" panose="0205060405050502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13621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allAtOnce"/>
      <p:bldP spid="16388" grpId="0" build="allAtOnce"/>
      <p:bldP spid="16389" grpId="0" build="allAtOnce"/>
      <p:bldP spid="16390" grpId="0" build="allAtOnce"/>
      <p:bldP spid="16391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Behaviorism: Operant/ Instrumental Conditioning 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222744" y="2286001"/>
            <a:ext cx="92166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Classical Conditioning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 often resembles the normal response to UCS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 a novel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buFont typeface="Wingdings" pitchFamily="2" charset="2"/>
              <a:buChar char="v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Operant or Instrumental conditioning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Certain Responses are learned because they operate on, or affect,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211016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01679" y="28922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Behaviorism: Operant Conditioning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628" y="1432220"/>
            <a:ext cx="10515600" cy="4819724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Skinner</a:t>
            </a:r>
          </a:p>
          <a:p>
            <a:pPr marL="82296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type of learning in which behavior is strengthened if followed by reinforcement  or diminished if followed by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punishment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The frequency will </a:t>
            </a:r>
            <a:r>
              <a:rPr lang="en-US" altLang="en-US" sz="3200" b="1" dirty="0">
                <a:latin typeface="Times New Roman" pitchFamily="18" charset="0"/>
                <a:cs typeface="Times New Roman" pitchFamily="18" charset="0"/>
              </a:rPr>
              <a:t>increase</a:t>
            </a:r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 if the consequence is </a:t>
            </a:r>
            <a:r>
              <a:rPr lang="en-US" altLang="en-US" sz="3200" b="1" dirty="0">
                <a:latin typeface="Times New Roman" pitchFamily="18" charset="0"/>
                <a:cs typeface="Times New Roman" pitchFamily="18" charset="0"/>
              </a:rPr>
              <a:t>reinforcing</a:t>
            </a:r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 to the subject.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The frequency will </a:t>
            </a:r>
            <a:r>
              <a:rPr lang="en-US" altLang="en-US" sz="3200" b="1" dirty="0">
                <a:latin typeface="Times New Roman" pitchFamily="18" charset="0"/>
                <a:cs typeface="Times New Roman" pitchFamily="18" charset="0"/>
              </a:rPr>
              <a:t>decrease</a:t>
            </a:r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 if the consequence is </a:t>
            </a:r>
            <a:r>
              <a:rPr lang="en-US" altLang="en-US" sz="3200" b="1" dirty="0">
                <a:latin typeface="Times New Roman" pitchFamily="18" charset="0"/>
                <a:cs typeface="Times New Roman" pitchFamily="18" charset="0"/>
              </a:rPr>
              <a:t>not reinforcing </a:t>
            </a:r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altLang="en-US" sz="3200" b="1" dirty="0">
                <a:latin typeface="Times New Roman" pitchFamily="18" charset="0"/>
                <a:cs typeface="Times New Roman" pitchFamily="18" charset="0"/>
              </a:rPr>
              <a:t>punishing</a:t>
            </a:r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 to the subject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00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Skinner Box</a:t>
            </a:r>
          </a:p>
        </p:txBody>
      </p:sp>
      <p:pic>
        <p:nvPicPr>
          <p:cNvPr id="4" name="Content Placeholder 3" descr="G:\Website\Videos\Aaron's revised PowerPoints\Learning\Videos &amp; Pics\Skinner_Box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143000"/>
            <a:ext cx="7924800" cy="541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3196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Reinforcement/Punishment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014" y="1568302"/>
            <a:ext cx="10618381" cy="4495800"/>
          </a:xfrm>
        </p:spPr>
        <p:txBody>
          <a:bodyPr>
            <a:noAutofit/>
          </a:bodyPr>
          <a:lstStyle/>
          <a:p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Reinforcement - Any consequence that </a:t>
            </a:r>
            <a:r>
              <a:rPr lang="en-US" altLang="en-US" sz="3200" i="1" u="sng" dirty="0">
                <a:latin typeface="Times New Roman" pitchFamily="18" charset="0"/>
                <a:cs typeface="Times New Roman" pitchFamily="18" charset="0"/>
              </a:rPr>
              <a:t>increases</a:t>
            </a:r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 the likelihood of the behavior it follows</a:t>
            </a:r>
          </a:p>
          <a:p>
            <a:pPr lvl="1"/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ALWAYS </a:t>
            </a: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GOOD ???</a:t>
            </a:r>
          </a:p>
          <a:p>
            <a:pPr lvl="1"/>
            <a:endParaRPr lang="en-US" alt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Punishment - Any consequence that </a:t>
            </a:r>
            <a:r>
              <a:rPr lang="en-US" altLang="en-US" sz="3200" i="1" u="sng" dirty="0">
                <a:latin typeface="Times New Roman" pitchFamily="18" charset="0"/>
                <a:cs typeface="Times New Roman" pitchFamily="18" charset="0"/>
              </a:rPr>
              <a:t>decreases</a:t>
            </a:r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 the likelihood of the behavior it follows</a:t>
            </a:r>
          </a:p>
          <a:p>
            <a:endParaRPr lang="en-US" alt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The subject determines if a consequence is reinforcing or punishing</a:t>
            </a:r>
          </a:p>
          <a:p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367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0" y="914400"/>
            <a:ext cx="5791200" cy="2209800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latin typeface="Times New Roman" pitchFamily="18" charset="0"/>
                <a:cs typeface="Times New Roman" pitchFamily="18" charset="0"/>
              </a:rPr>
              <a:t>Types of Reinforcement</a:t>
            </a:r>
          </a:p>
        </p:txBody>
      </p:sp>
    </p:spTree>
    <p:extLst>
      <p:ext uri="{BB962C8B-B14F-4D97-AF65-F5344CB8AC3E}">
        <p14:creationId xmlns:p14="http://schemas.microsoft.com/office/powerpoint/2010/main" val="39122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7772400" cy="6858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pPr algn="ctr" eaLnBrk="0" hangingPunct="0"/>
            <a:r>
              <a:rPr lang="en-US" sz="4000" dirty="0">
                <a:latin typeface="Bookman Old Style" panose="02050604050505020204" pitchFamily="18" charset="0"/>
                <a:cs typeface="Times New Roman" pitchFamily="18" charset="0"/>
              </a:rPr>
              <a:t>What is Learning?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5458" y="1215614"/>
            <a:ext cx="11112649" cy="5642386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 marL="0" indent="0" eaLnBrk="0" hangingPunct="0">
              <a:buFont typeface="Wingdings" pitchFamily="2" charset="2"/>
              <a:buChar char="v"/>
              <a:tabLst>
                <a:tab pos="685800" algn="l"/>
              </a:tabLst>
            </a:pPr>
            <a:r>
              <a:rPr lang="en-US" dirty="0">
                <a:latin typeface="Bookman Old Style" panose="02050604050505020204" pitchFamily="18" charset="0"/>
                <a:cs typeface="Times New Roman" pitchFamily="18" charset="0"/>
              </a:rPr>
              <a:t> </a:t>
            </a:r>
            <a:r>
              <a:rPr lang="en-US" sz="3000" dirty="0">
                <a:latin typeface="Bookman Old Style" panose="02050604050505020204" pitchFamily="18" charset="0"/>
                <a:cs typeface="Times New Roman" pitchFamily="18" charset="0"/>
              </a:rPr>
              <a:t>“a persisting </a:t>
            </a:r>
            <a:r>
              <a:rPr lang="en-US" sz="3000" i="1" dirty="0">
                <a:solidFill>
                  <a:srgbClr val="FF9933"/>
                </a:solidFill>
                <a:latin typeface="Bookman Old Style" panose="02050604050505020204" pitchFamily="18" charset="0"/>
                <a:cs typeface="Times New Roman" pitchFamily="18" charset="0"/>
              </a:rPr>
              <a:t>change</a:t>
            </a:r>
            <a:r>
              <a:rPr lang="en-US" sz="3000" dirty="0">
                <a:latin typeface="Bookman Old Style" panose="02050604050505020204" pitchFamily="18" charset="0"/>
                <a:cs typeface="Times New Roman" pitchFamily="18" charset="0"/>
              </a:rPr>
              <a:t> in human performance or performance potential . . . (brought) about 	as a result of the learner’s interaction with the environment”  (Driscoll, 1994, pp. 8-9).   </a:t>
            </a:r>
          </a:p>
          <a:p>
            <a:pPr marL="0" indent="0" eaLnBrk="0" hangingPunct="0">
              <a:buFont typeface="Wingdings" pitchFamily="2" charset="2"/>
              <a:buChar char="v"/>
              <a:tabLst>
                <a:tab pos="685800" algn="l"/>
              </a:tabLst>
            </a:pPr>
            <a:endParaRPr lang="en-US" sz="3000" dirty="0">
              <a:latin typeface="Bookman Old Style" panose="02050604050505020204" pitchFamily="18" charset="0"/>
              <a:cs typeface="Times New Roman" pitchFamily="18" charset="0"/>
            </a:endParaRPr>
          </a:p>
          <a:p>
            <a:pPr marL="0" indent="0" eaLnBrk="0" hangingPunct="0">
              <a:buFont typeface="Wingdings" pitchFamily="2" charset="2"/>
              <a:buChar char="v"/>
              <a:tabLst>
                <a:tab pos="685800" algn="l"/>
              </a:tabLst>
            </a:pPr>
            <a:r>
              <a:rPr lang="en-US" sz="3000" dirty="0">
                <a:latin typeface="Bookman Old Style" panose="02050604050505020204" pitchFamily="18" charset="0"/>
                <a:cs typeface="Times New Roman" pitchFamily="18" charset="0"/>
              </a:rPr>
              <a:t> “the relatively permanent </a:t>
            </a:r>
            <a:r>
              <a:rPr lang="en-US" sz="3000" i="1" dirty="0">
                <a:solidFill>
                  <a:srgbClr val="FF9933"/>
                </a:solidFill>
                <a:latin typeface="Bookman Old Style" panose="02050604050505020204" pitchFamily="18" charset="0"/>
                <a:cs typeface="Times New Roman" pitchFamily="18" charset="0"/>
              </a:rPr>
              <a:t>change</a:t>
            </a:r>
            <a:r>
              <a:rPr lang="en-US" sz="3000" dirty="0">
                <a:latin typeface="Bookman Old Style" panose="02050604050505020204" pitchFamily="18" charset="0"/>
                <a:cs typeface="Times New Roman" pitchFamily="18" charset="0"/>
              </a:rPr>
              <a:t> in a person’s knowledge or behavior due to experience”  (Mayer, 1982, p. 1040).</a:t>
            </a:r>
          </a:p>
          <a:p>
            <a:pPr marL="0" indent="0" eaLnBrk="0" hangingPunct="0">
              <a:buFont typeface="Wingdings" pitchFamily="2" charset="2"/>
              <a:buChar char="v"/>
              <a:tabLst>
                <a:tab pos="685800" algn="l"/>
              </a:tabLst>
            </a:pPr>
            <a:endParaRPr lang="en-US" sz="3000" dirty="0">
              <a:latin typeface="Bookman Old Style" panose="02050604050505020204" pitchFamily="18" charset="0"/>
              <a:cs typeface="Times New Roman" pitchFamily="18" charset="0"/>
            </a:endParaRPr>
          </a:p>
          <a:p>
            <a:pPr marL="0" indent="0" eaLnBrk="0" hangingPunct="0">
              <a:buFont typeface="Wingdings" pitchFamily="2" charset="2"/>
              <a:buChar char="v"/>
              <a:tabLst>
                <a:tab pos="685800" algn="l"/>
              </a:tabLst>
            </a:pPr>
            <a:r>
              <a:rPr lang="en-US" sz="3000" dirty="0">
                <a:latin typeface="Bookman Old Style" panose="02050604050505020204" pitchFamily="18" charset="0"/>
                <a:cs typeface="Times New Roman" pitchFamily="18" charset="0"/>
              </a:rPr>
              <a:t>“an enduring </a:t>
            </a:r>
            <a:r>
              <a:rPr lang="en-US" sz="3000" i="1" dirty="0">
                <a:solidFill>
                  <a:srgbClr val="FF9933"/>
                </a:solidFill>
                <a:latin typeface="Bookman Old Style" panose="02050604050505020204" pitchFamily="18" charset="0"/>
                <a:cs typeface="Times New Roman" pitchFamily="18" charset="0"/>
              </a:rPr>
              <a:t>change</a:t>
            </a:r>
            <a:r>
              <a:rPr lang="en-US" sz="3000" b="1" i="1" dirty="0">
                <a:latin typeface="Bookman Old Style" panose="02050604050505020204" pitchFamily="18" charset="0"/>
                <a:cs typeface="Times New Roman" pitchFamily="18" charset="0"/>
              </a:rPr>
              <a:t> </a:t>
            </a:r>
            <a:r>
              <a:rPr lang="en-US" sz="3000" dirty="0">
                <a:latin typeface="Bookman Old Style" panose="02050604050505020204" pitchFamily="18" charset="0"/>
                <a:cs typeface="Times New Roman" pitchFamily="18" charset="0"/>
              </a:rPr>
              <a:t>in behavior, or in the 	capacity to behave in a given fashion, which results from practice or other forms of 	experience”  (</a:t>
            </a:r>
            <a:r>
              <a:rPr lang="en-US" sz="3000" dirty="0" err="1">
                <a:latin typeface="Bookman Old Style" panose="02050604050505020204" pitchFamily="18" charset="0"/>
                <a:cs typeface="Times New Roman" pitchFamily="18" charset="0"/>
              </a:rPr>
              <a:t>Shuell</a:t>
            </a:r>
            <a:r>
              <a:rPr lang="en-US" sz="3000" dirty="0">
                <a:latin typeface="Bookman Old Style" panose="02050604050505020204" pitchFamily="18" charset="0"/>
                <a:cs typeface="Times New Roman" pitchFamily="18" charset="0"/>
              </a:rPr>
              <a:t>, 1986, p. 412).</a:t>
            </a:r>
          </a:p>
        </p:txBody>
      </p:sp>
    </p:spTree>
    <p:extLst>
      <p:ext uri="{BB962C8B-B14F-4D97-AF65-F5344CB8AC3E}">
        <p14:creationId xmlns:p14="http://schemas.microsoft.com/office/powerpoint/2010/main" val="2250274640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13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6858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Bookman Old Style" panose="02050604050505020204" pitchFamily="18" charset="0"/>
                <a:cs typeface="Times New Roman" pitchFamily="18" charset="0"/>
              </a:rPr>
              <a:t>Principles of Reinforcement 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1527175" y="1039814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latin typeface="Bookman Old Style" panose="02050604050505020204" pitchFamily="18" charset="0"/>
                <a:cs typeface="Times New Roman" pitchFamily="18" charset="0"/>
              </a:rPr>
              <a:t> </a:t>
            </a:r>
          </a:p>
          <a:p>
            <a:pPr eaLnBrk="0" hangingPunct="0"/>
            <a:endParaRPr lang="en-US" sz="2400">
              <a:latin typeface="Bookman Old Style" panose="02050604050505020204" pitchFamily="18" charset="0"/>
            </a:endParaRPr>
          </a:p>
        </p:txBody>
      </p:sp>
      <p:grpSp>
        <p:nvGrpSpPr>
          <p:cNvPr id="2" name="Group 106"/>
          <p:cNvGrpSpPr>
            <a:grpSpLocks/>
          </p:cNvGrpSpPr>
          <p:nvPr/>
        </p:nvGrpSpPr>
        <p:grpSpPr bwMode="auto">
          <a:xfrm>
            <a:off x="393406" y="685800"/>
            <a:ext cx="11525692" cy="7056116"/>
            <a:chOff x="-3" y="-6"/>
            <a:chExt cx="4510" cy="4852"/>
          </a:xfrm>
        </p:grpSpPr>
        <p:grpSp>
          <p:nvGrpSpPr>
            <p:cNvPr id="3" name="Group 104"/>
            <p:cNvGrpSpPr>
              <a:grpSpLocks/>
            </p:cNvGrpSpPr>
            <p:nvPr/>
          </p:nvGrpSpPr>
          <p:grpSpPr bwMode="auto">
            <a:xfrm>
              <a:off x="0" y="-6"/>
              <a:ext cx="4507" cy="4852"/>
              <a:chOff x="0" y="-6"/>
              <a:chExt cx="4507" cy="4852"/>
            </a:xfrm>
          </p:grpSpPr>
          <p:grpSp>
            <p:nvGrpSpPr>
              <p:cNvPr id="4" name="Group 87"/>
              <p:cNvGrpSpPr>
                <a:grpSpLocks/>
              </p:cNvGrpSpPr>
              <p:nvPr/>
            </p:nvGrpSpPr>
            <p:grpSpPr bwMode="auto">
              <a:xfrm>
                <a:off x="0" y="0"/>
                <a:ext cx="1488" cy="538"/>
                <a:chOff x="0" y="0"/>
                <a:chExt cx="1488" cy="538"/>
              </a:xfrm>
            </p:grpSpPr>
            <p:sp>
              <p:nvSpPr>
                <p:cNvPr id="117829" name="Rectangle 6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402" cy="5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 sz="2400">
                      <a:latin typeface="Bookman Old Style" panose="02050604050505020204" pitchFamily="18" charset="0"/>
                      <a:cs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lang="en-US" sz="2400"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117846" name="Rectangle 8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88" cy="53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400">
                    <a:latin typeface="Bookman Old Style" panose="02050604050505020204" pitchFamily="18" charset="0"/>
                  </a:endParaRPr>
                </a:p>
              </p:txBody>
            </p:sp>
          </p:grpSp>
          <p:grpSp>
            <p:nvGrpSpPr>
              <p:cNvPr id="5" name="Group 89"/>
              <p:cNvGrpSpPr>
                <a:grpSpLocks/>
              </p:cNvGrpSpPr>
              <p:nvPr/>
            </p:nvGrpSpPr>
            <p:grpSpPr bwMode="auto">
              <a:xfrm>
                <a:off x="1488" y="0"/>
                <a:ext cx="1488" cy="538"/>
                <a:chOff x="1488" y="0"/>
                <a:chExt cx="1488" cy="538"/>
              </a:xfrm>
            </p:grpSpPr>
            <p:sp>
              <p:nvSpPr>
                <p:cNvPr id="117830" name="Rectangle 70"/>
                <p:cNvSpPr>
                  <a:spLocks noChangeArrowheads="1"/>
                </p:cNvSpPr>
                <p:nvPr/>
              </p:nvSpPr>
              <p:spPr bwMode="auto">
                <a:xfrm>
                  <a:off x="1531" y="0"/>
                  <a:ext cx="1402" cy="5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/>
                  <a:r>
                    <a:rPr lang="en-US" sz="2400" b="1" dirty="0">
                      <a:latin typeface="Bookman Old Style" panose="02050604050505020204" pitchFamily="18" charset="0"/>
                      <a:cs typeface="Times New Roman" pitchFamily="18" charset="0"/>
                    </a:rPr>
                    <a:t>Reinforcing/Desirable Stimulus</a:t>
                  </a:r>
                  <a:endParaRPr lang="en-US" sz="2400" dirty="0">
                    <a:latin typeface="Bookman Old Style" panose="02050604050505020204" pitchFamily="18" charset="0"/>
                    <a:cs typeface="Times New Roman" pitchFamily="18" charset="0"/>
                  </a:endParaRPr>
                </a:p>
                <a:p>
                  <a:pPr algn="ctr" eaLnBrk="0" hangingPunct="0"/>
                  <a:endParaRPr lang="en-US" sz="2400" dirty="0"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117848" name="Rectangle 88"/>
                <p:cNvSpPr>
                  <a:spLocks noChangeArrowheads="1"/>
                </p:cNvSpPr>
                <p:nvPr/>
              </p:nvSpPr>
              <p:spPr bwMode="auto">
                <a:xfrm>
                  <a:off x="1488" y="0"/>
                  <a:ext cx="1488" cy="53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400">
                    <a:latin typeface="Bookman Old Style" panose="02050604050505020204" pitchFamily="18" charset="0"/>
                  </a:endParaRPr>
                </a:p>
              </p:txBody>
            </p:sp>
          </p:grpSp>
          <p:grpSp>
            <p:nvGrpSpPr>
              <p:cNvPr id="6" name="Group 91"/>
              <p:cNvGrpSpPr>
                <a:grpSpLocks/>
              </p:cNvGrpSpPr>
              <p:nvPr/>
            </p:nvGrpSpPr>
            <p:grpSpPr bwMode="auto">
              <a:xfrm>
                <a:off x="2976" y="-6"/>
                <a:ext cx="1531" cy="544"/>
                <a:chOff x="2976" y="-6"/>
                <a:chExt cx="1531" cy="544"/>
              </a:xfrm>
            </p:grpSpPr>
            <p:sp>
              <p:nvSpPr>
                <p:cNvPr id="117831" name="Rectangle 71"/>
                <p:cNvSpPr>
                  <a:spLocks noChangeArrowheads="1"/>
                </p:cNvSpPr>
                <p:nvPr/>
              </p:nvSpPr>
              <p:spPr bwMode="auto">
                <a:xfrm>
                  <a:off x="2976" y="-6"/>
                  <a:ext cx="1531" cy="5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/>
                  <a:r>
                    <a:rPr lang="en-US" sz="2300" b="1" dirty="0" smtClean="0">
                      <a:latin typeface="Bookman Old Style" panose="02050604050505020204" pitchFamily="18" charset="0"/>
                      <a:cs typeface="Times New Roman" pitchFamily="18" charset="0"/>
                    </a:rPr>
                    <a:t>Aversive/</a:t>
                  </a:r>
                  <a:r>
                    <a:rPr lang="en-US" sz="2300" b="1" dirty="0" err="1" smtClean="0">
                      <a:latin typeface="Bookman Old Style" panose="02050604050505020204" pitchFamily="18" charset="0"/>
                      <a:cs typeface="Times New Roman" pitchFamily="18" charset="0"/>
                    </a:rPr>
                    <a:t>UnDesirable</a:t>
                  </a:r>
                  <a:endParaRPr lang="en-US" sz="2300" dirty="0">
                    <a:latin typeface="Bookman Old Style" panose="02050604050505020204" pitchFamily="18" charset="0"/>
                    <a:cs typeface="Times New Roman" pitchFamily="18" charset="0"/>
                  </a:endParaRPr>
                </a:p>
                <a:p>
                  <a:pPr algn="ctr" eaLnBrk="0" hangingPunct="0"/>
                  <a:r>
                    <a:rPr lang="en-US" sz="2300" b="1" dirty="0">
                      <a:latin typeface="Bookman Old Style" panose="02050604050505020204" pitchFamily="18" charset="0"/>
                      <a:cs typeface="Times New Roman" pitchFamily="18" charset="0"/>
                    </a:rPr>
                    <a:t>Stimulus</a:t>
                  </a:r>
                  <a:endParaRPr lang="en-US" sz="2300" dirty="0">
                    <a:latin typeface="Bookman Old Style" panose="02050604050505020204" pitchFamily="18" charset="0"/>
                    <a:cs typeface="Times New Roman" pitchFamily="18" charset="0"/>
                  </a:endParaRPr>
                </a:p>
                <a:p>
                  <a:pPr algn="ctr" eaLnBrk="0" hangingPunct="0"/>
                  <a:endParaRPr lang="en-US" sz="2300" dirty="0"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117850" name="Rectangle 90"/>
                <p:cNvSpPr>
                  <a:spLocks noChangeArrowheads="1"/>
                </p:cNvSpPr>
                <p:nvPr/>
              </p:nvSpPr>
              <p:spPr bwMode="auto">
                <a:xfrm>
                  <a:off x="2976" y="0"/>
                  <a:ext cx="1488" cy="53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400">
                    <a:latin typeface="Bookman Old Style" panose="02050604050505020204" pitchFamily="18" charset="0"/>
                  </a:endParaRPr>
                </a:p>
              </p:txBody>
            </p:sp>
          </p:grpSp>
          <p:grpSp>
            <p:nvGrpSpPr>
              <p:cNvPr id="7" name="Group 93"/>
              <p:cNvGrpSpPr>
                <a:grpSpLocks/>
              </p:cNvGrpSpPr>
              <p:nvPr/>
            </p:nvGrpSpPr>
            <p:grpSpPr bwMode="auto">
              <a:xfrm>
                <a:off x="0" y="538"/>
                <a:ext cx="1488" cy="1709"/>
                <a:chOff x="0" y="538"/>
                <a:chExt cx="1488" cy="1709"/>
              </a:xfrm>
            </p:grpSpPr>
            <p:sp>
              <p:nvSpPr>
                <p:cNvPr id="117832" name="Rectangle 72"/>
                <p:cNvSpPr>
                  <a:spLocks noChangeArrowheads="1"/>
                </p:cNvSpPr>
                <p:nvPr/>
              </p:nvSpPr>
              <p:spPr bwMode="auto">
                <a:xfrm>
                  <a:off x="43" y="538"/>
                  <a:ext cx="1402" cy="17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 sz="2400" b="1" dirty="0">
                      <a:latin typeface="Bookman Old Style" panose="02050604050505020204" pitchFamily="18" charset="0"/>
                      <a:cs typeface="Times New Roman" pitchFamily="18" charset="0"/>
                    </a:rPr>
                    <a:t>Stimulus is presented or </a:t>
                  </a:r>
                  <a:r>
                    <a:rPr lang="en-US" sz="2400" b="1" dirty="0" smtClean="0">
                      <a:latin typeface="Bookman Old Style" panose="02050604050505020204" pitchFamily="18" charset="0"/>
                      <a:cs typeface="Times New Roman" pitchFamily="18" charset="0"/>
                    </a:rPr>
                    <a:t>added</a:t>
                  </a:r>
                  <a:endParaRPr lang="en-US" sz="2400" dirty="0"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117852" name="Rectangle 92"/>
                <p:cNvSpPr>
                  <a:spLocks noChangeArrowheads="1"/>
                </p:cNvSpPr>
                <p:nvPr/>
              </p:nvSpPr>
              <p:spPr bwMode="auto">
                <a:xfrm>
                  <a:off x="0" y="538"/>
                  <a:ext cx="1488" cy="17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400">
                    <a:latin typeface="Bookman Old Style" panose="02050604050505020204" pitchFamily="18" charset="0"/>
                  </a:endParaRPr>
                </a:p>
              </p:txBody>
            </p:sp>
          </p:grpSp>
          <p:grpSp>
            <p:nvGrpSpPr>
              <p:cNvPr id="8" name="Group 95"/>
              <p:cNvGrpSpPr>
                <a:grpSpLocks/>
              </p:cNvGrpSpPr>
              <p:nvPr/>
            </p:nvGrpSpPr>
            <p:grpSpPr bwMode="auto">
              <a:xfrm>
                <a:off x="1488" y="538"/>
                <a:ext cx="1488" cy="2431"/>
                <a:chOff x="1488" y="538"/>
                <a:chExt cx="1488" cy="2431"/>
              </a:xfrm>
            </p:grpSpPr>
            <p:grpSp>
              <p:nvGrpSpPr>
                <p:cNvPr id="9" name="Group 75"/>
                <p:cNvGrpSpPr>
                  <a:grpSpLocks/>
                </p:cNvGrpSpPr>
                <p:nvPr/>
              </p:nvGrpSpPr>
              <p:grpSpPr bwMode="auto">
                <a:xfrm>
                  <a:off x="1522" y="538"/>
                  <a:ext cx="1411" cy="2431"/>
                  <a:chOff x="-9" y="2142"/>
                  <a:chExt cx="1411" cy="2431"/>
                </a:xfrm>
              </p:grpSpPr>
              <p:sp>
                <p:nvSpPr>
                  <p:cNvPr id="117833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142"/>
                    <a:ext cx="1402" cy="57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lang="en-US" sz="2400">
                        <a:latin typeface="Bookman Old Style" panose="02050604050505020204" pitchFamily="18" charset="0"/>
                        <a:cs typeface="Times New Roman" pitchFamily="18" charset="0"/>
                      </a:rPr>
                      <a:t> </a:t>
                    </a:r>
                  </a:p>
                  <a:p>
                    <a:pPr algn="ctr" eaLnBrk="0" hangingPunct="0"/>
                    <a:endParaRPr lang="en-US" sz="2400">
                      <a:latin typeface="Bookman Old Style" panose="02050604050505020204" pitchFamily="18" charset="0"/>
                    </a:endParaRPr>
                  </a:p>
                </p:txBody>
              </p:sp>
              <p:sp>
                <p:nvSpPr>
                  <p:cNvPr id="117834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-9" y="2287"/>
                    <a:ext cx="1402" cy="228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>
                    <a:spAutoFit/>
                  </a:bodyPr>
                  <a:lstStyle/>
                  <a:p>
                    <a:pPr algn="ctr"/>
                    <a:r>
                      <a:rPr lang="en-US" sz="2400" b="1" dirty="0">
                        <a:latin typeface="Bookman Old Style" panose="02050604050505020204" pitchFamily="18" charset="0"/>
                        <a:cs typeface="Times New Roman" pitchFamily="18" charset="0"/>
                      </a:rPr>
                      <a:t>Positive (+) Reinforcement</a:t>
                    </a:r>
                  </a:p>
                  <a:p>
                    <a:pPr algn="ctr" eaLnBrk="0" hangingPunct="0"/>
                    <a:r>
                      <a:rPr lang="en-US" sz="2400" dirty="0">
                        <a:latin typeface="Bookman Old Style" panose="02050604050505020204" pitchFamily="18" charset="0"/>
                        <a:cs typeface="Times New Roman" pitchFamily="18" charset="0"/>
                      </a:rPr>
                      <a:t>Add something you DO LIKE</a:t>
                    </a:r>
                    <a:r>
                      <a:rPr lang="en-US" sz="2400" dirty="0" smtClean="0">
                        <a:latin typeface="Bookman Old Style" panose="02050604050505020204" pitchFamily="18" charset="0"/>
                        <a:cs typeface="Times New Roman" pitchFamily="18" charset="0"/>
                      </a:rPr>
                      <a:t>.</a:t>
                    </a:r>
                  </a:p>
                  <a:p>
                    <a:pPr algn="ctr" eaLnBrk="0" hangingPunct="0"/>
                    <a:endParaRPr lang="en-US" sz="2400" dirty="0">
                      <a:latin typeface="Bookman Old Style" panose="02050604050505020204" pitchFamily="18" charset="0"/>
                      <a:cs typeface="Times New Roman" pitchFamily="18" charset="0"/>
                    </a:endParaRPr>
                  </a:p>
                  <a:p>
                    <a:pPr algn="ctr" eaLnBrk="0" hangingPunct="0"/>
                    <a:r>
                      <a:rPr lang="en-US" sz="2400" b="1" dirty="0">
                        <a:solidFill>
                          <a:srgbClr val="0070C0"/>
                        </a:solidFill>
                        <a:latin typeface="Bookman Old Style" panose="02050604050505020204" pitchFamily="18" charset="0"/>
                        <a:cs typeface="Times New Roman" pitchFamily="18" charset="0"/>
                      </a:rPr>
                      <a:t>Behavior </a:t>
                    </a:r>
                    <a:r>
                      <a:rPr lang="en-US" sz="2400" b="1" u="sng" dirty="0">
                        <a:solidFill>
                          <a:srgbClr val="0070C0"/>
                        </a:solidFill>
                        <a:latin typeface="Bookman Old Style" panose="02050604050505020204" pitchFamily="18" charset="0"/>
                        <a:cs typeface="Times New Roman" pitchFamily="18" charset="0"/>
                      </a:rPr>
                      <a:t>Increases</a:t>
                    </a:r>
                    <a:endParaRPr lang="en-US" sz="2400" b="1" dirty="0">
                      <a:solidFill>
                        <a:srgbClr val="0070C0"/>
                      </a:solidFill>
                      <a:latin typeface="Bookman Old Style" panose="02050604050505020204" pitchFamily="18" charset="0"/>
                      <a:cs typeface="Times New Roman" pitchFamily="18" charset="0"/>
                    </a:endParaRPr>
                  </a:p>
                  <a:p>
                    <a:pPr algn="ctr" eaLnBrk="0" hangingPunct="0"/>
                    <a:r>
                      <a:rPr lang="en-US" sz="2400" dirty="0">
                        <a:latin typeface="Bookman Old Style" panose="02050604050505020204" pitchFamily="18" charset="0"/>
                        <a:cs typeface="Times New Roman" pitchFamily="18" charset="0"/>
                      </a:rPr>
                      <a:t> </a:t>
                    </a:r>
                  </a:p>
                  <a:p>
                    <a:pPr algn="ctr" eaLnBrk="0" hangingPunct="0"/>
                    <a:r>
                      <a:rPr lang="en-US" sz="2400" dirty="0">
                        <a:latin typeface="Bookman Old Style" panose="02050604050505020204" pitchFamily="18" charset="0"/>
                        <a:cs typeface="Times New Roman" pitchFamily="18" charset="0"/>
                      </a:rPr>
                      <a:t> </a:t>
                    </a:r>
                  </a:p>
                  <a:p>
                    <a:pPr algn="ctr" eaLnBrk="0" hangingPunct="0"/>
                    <a:endParaRPr lang="en-US" sz="2400" dirty="0">
                      <a:latin typeface="Bookman Old Style" panose="02050604050505020204" pitchFamily="18" charset="0"/>
                    </a:endParaRPr>
                  </a:p>
                </p:txBody>
              </p:sp>
            </p:grpSp>
            <p:sp>
              <p:nvSpPr>
                <p:cNvPr id="117854" name="Rectangle 94"/>
                <p:cNvSpPr>
                  <a:spLocks noChangeArrowheads="1"/>
                </p:cNvSpPr>
                <p:nvPr/>
              </p:nvSpPr>
              <p:spPr bwMode="auto">
                <a:xfrm>
                  <a:off x="1488" y="538"/>
                  <a:ext cx="1488" cy="170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400">
                    <a:latin typeface="Bookman Old Style" panose="02050604050505020204" pitchFamily="18" charset="0"/>
                  </a:endParaRPr>
                </a:p>
              </p:txBody>
            </p:sp>
          </p:grpSp>
          <p:grpSp>
            <p:nvGrpSpPr>
              <p:cNvPr id="10" name="Group 97"/>
              <p:cNvGrpSpPr>
                <a:grpSpLocks/>
              </p:cNvGrpSpPr>
              <p:nvPr/>
            </p:nvGrpSpPr>
            <p:grpSpPr bwMode="auto">
              <a:xfrm>
                <a:off x="2976" y="375"/>
                <a:ext cx="1488" cy="1984"/>
                <a:chOff x="2976" y="375"/>
                <a:chExt cx="1488" cy="1984"/>
              </a:xfrm>
            </p:grpSpPr>
            <p:grpSp>
              <p:nvGrpSpPr>
                <p:cNvPr id="11" name="Group 78"/>
                <p:cNvGrpSpPr>
                  <a:grpSpLocks/>
                </p:cNvGrpSpPr>
                <p:nvPr/>
              </p:nvGrpSpPr>
              <p:grpSpPr bwMode="auto">
                <a:xfrm>
                  <a:off x="3010" y="375"/>
                  <a:ext cx="1411" cy="1984"/>
                  <a:chOff x="-9" y="3688"/>
                  <a:chExt cx="1411" cy="1984"/>
                </a:xfrm>
              </p:grpSpPr>
              <p:sp>
                <p:nvSpPr>
                  <p:cNvPr id="117836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688"/>
                    <a:ext cx="1402" cy="57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lang="en-US" sz="2400" dirty="0">
                        <a:latin typeface="Bookman Old Style" panose="02050604050505020204" pitchFamily="18" charset="0"/>
                        <a:cs typeface="Times New Roman" pitchFamily="18" charset="0"/>
                      </a:rPr>
                      <a:t> </a:t>
                    </a:r>
                  </a:p>
                  <a:p>
                    <a:pPr algn="ctr" eaLnBrk="0" hangingPunct="0"/>
                    <a:endParaRPr lang="en-US" sz="2400" dirty="0">
                      <a:latin typeface="Bookman Old Style" panose="02050604050505020204" pitchFamily="18" charset="0"/>
                    </a:endParaRPr>
                  </a:p>
                </p:txBody>
              </p:sp>
              <p:sp>
                <p:nvSpPr>
                  <p:cNvPr id="117837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-9" y="3894"/>
                    <a:ext cx="1402" cy="17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>
                    <a:spAutoFit/>
                  </a:bodyPr>
                  <a:lstStyle/>
                  <a:p>
                    <a:pPr algn="ctr"/>
                    <a:r>
                      <a:rPr lang="en-US" sz="2400" b="1" dirty="0">
                        <a:latin typeface="Bookman Old Style" panose="02050604050505020204" pitchFamily="18" charset="0"/>
                        <a:cs typeface="Times New Roman" pitchFamily="18" charset="0"/>
                      </a:rPr>
                      <a:t>Positive (+) Punishment</a:t>
                    </a:r>
                  </a:p>
                  <a:p>
                    <a:pPr algn="ctr" eaLnBrk="0" hangingPunct="0"/>
                    <a:r>
                      <a:rPr lang="en-US" sz="2400" dirty="0">
                        <a:latin typeface="Bookman Old Style" panose="02050604050505020204" pitchFamily="18" charset="0"/>
                        <a:cs typeface="Times New Roman" pitchFamily="18" charset="0"/>
                      </a:rPr>
                      <a:t>Add something you DO </a:t>
                    </a:r>
                    <a:r>
                      <a:rPr lang="en-US" sz="2400" b="1" u="sng" dirty="0">
                        <a:latin typeface="Bookman Old Style" panose="02050604050505020204" pitchFamily="18" charset="0"/>
                        <a:cs typeface="Times New Roman" pitchFamily="18" charset="0"/>
                      </a:rPr>
                      <a:t>NOT</a:t>
                    </a:r>
                    <a:r>
                      <a:rPr lang="en-US" sz="2400" dirty="0">
                        <a:latin typeface="Bookman Old Style" panose="02050604050505020204" pitchFamily="18" charset="0"/>
                        <a:cs typeface="Times New Roman" pitchFamily="18" charset="0"/>
                      </a:rPr>
                      <a:t> LIKE</a:t>
                    </a:r>
                    <a:r>
                      <a:rPr lang="en-US" sz="2400" dirty="0" smtClean="0">
                        <a:latin typeface="Bookman Old Style" panose="02050604050505020204" pitchFamily="18" charset="0"/>
                        <a:cs typeface="Times New Roman" pitchFamily="18" charset="0"/>
                      </a:rPr>
                      <a:t>.</a:t>
                    </a:r>
                  </a:p>
                  <a:p>
                    <a:pPr algn="ctr" eaLnBrk="0" hangingPunct="0"/>
                    <a:endParaRPr lang="en-US" sz="2400" dirty="0">
                      <a:latin typeface="Bookman Old Style" panose="02050604050505020204" pitchFamily="18" charset="0"/>
                      <a:cs typeface="Times New Roman" pitchFamily="18" charset="0"/>
                    </a:endParaRPr>
                  </a:p>
                  <a:p>
                    <a:pPr algn="ctr" eaLnBrk="0" hangingPunct="0"/>
                    <a:r>
                      <a:rPr lang="en-US" sz="2400" b="1" dirty="0">
                        <a:solidFill>
                          <a:srgbClr val="0070C0"/>
                        </a:solidFill>
                        <a:latin typeface="Bookman Old Style" panose="02050604050505020204" pitchFamily="18" charset="0"/>
                        <a:cs typeface="Times New Roman" pitchFamily="18" charset="0"/>
                      </a:rPr>
                      <a:t>Behavior </a:t>
                    </a:r>
                    <a:r>
                      <a:rPr lang="en-US" sz="2400" b="1" u="sng" dirty="0">
                        <a:solidFill>
                          <a:srgbClr val="0070C0"/>
                        </a:solidFill>
                        <a:latin typeface="Bookman Old Style" panose="02050604050505020204" pitchFamily="18" charset="0"/>
                        <a:cs typeface="Times New Roman" pitchFamily="18" charset="0"/>
                      </a:rPr>
                      <a:t>Decreases</a:t>
                    </a:r>
                    <a:endParaRPr lang="en-US" sz="2400" b="1" dirty="0">
                      <a:solidFill>
                        <a:srgbClr val="0070C0"/>
                      </a:solidFill>
                      <a:latin typeface="Bookman Old Style" panose="02050604050505020204" pitchFamily="18" charset="0"/>
                      <a:cs typeface="Times New Roman" pitchFamily="18" charset="0"/>
                    </a:endParaRPr>
                  </a:p>
                  <a:p>
                    <a:pPr algn="ctr" eaLnBrk="0" hangingPunct="0"/>
                    <a:endParaRPr lang="en-US" sz="2400" dirty="0">
                      <a:latin typeface="Bookman Old Style" panose="02050604050505020204" pitchFamily="18" charset="0"/>
                    </a:endParaRPr>
                  </a:p>
                </p:txBody>
              </p:sp>
            </p:grpSp>
            <p:sp>
              <p:nvSpPr>
                <p:cNvPr id="117856" name="Rectangle 96"/>
                <p:cNvSpPr>
                  <a:spLocks noChangeArrowheads="1"/>
                </p:cNvSpPr>
                <p:nvPr/>
              </p:nvSpPr>
              <p:spPr bwMode="auto">
                <a:xfrm>
                  <a:off x="2976" y="538"/>
                  <a:ext cx="1488" cy="17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400">
                    <a:latin typeface="Bookman Old Style" panose="02050604050505020204" pitchFamily="18" charset="0"/>
                  </a:endParaRPr>
                </a:p>
              </p:txBody>
            </p:sp>
          </p:grpSp>
          <p:grpSp>
            <p:nvGrpSpPr>
              <p:cNvPr id="12" name="Group 99"/>
              <p:cNvGrpSpPr>
                <a:grpSpLocks/>
              </p:cNvGrpSpPr>
              <p:nvPr/>
            </p:nvGrpSpPr>
            <p:grpSpPr bwMode="auto">
              <a:xfrm>
                <a:off x="0" y="2247"/>
                <a:ext cx="1488" cy="1834"/>
                <a:chOff x="0" y="2247"/>
                <a:chExt cx="1488" cy="1834"/>
              </a:xfrm>
            </p:grpSpPr>
            <p:sp>
              <p:nvSpPr>
                <p:cNvPr id="117839" name="Rectangle 79"/>
                <p:cNvSpPr>
                  <a:spLocks noChangeArrowheads="1"/>
                </p:cNvSpPr>
                <p:nvPr/>
              </p:nvSpPr>
              <p:spPr bwMode="auto">
                <a:xfrm>
                  <a:off x="43" y="2247"/>
                  <a:ext cx="1402" cy="18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 sz="2400" b="1" dirty="0">
                      <a:latin typeface="Bookman Old Style" panose="02050604050505020204" pitchFamily="18" charset="0"/>
                      <a:cs typeface="Times New Roman" pitchFamily="18" charset="0"/>
                    </a:rPr>
                    <a:t>Stimulus is removed or taken away from </a:t>
                  </a:r>
                  <a:endParaRPr lang="en-US" sz="2400" dirty="0"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117858" name="Rectangle 98"/>
                <p:cNvSpPr>
                  <a:spLocks noChangeArrowheads="1"/>
                </p:cNvSpPr>
                <p:nvPr/>
              </p:nvSpPr>
              <p:spPr bwMode="auto">
                <a:xfrm>
                  <a:off x="0" y="2247"/>
                  <a:ext cx="1488" cy="18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400">
                    <a:latin typeface="Bookman Old Style" panose="02050604050505020204" pitchFamily="18" charset="0"/>
                  </a:endParaRPr>
                </a:p>
              </p:txBody>
            </p:sp>
          </p:grpSp>
          <p:grpSp>
            <p:nvGrpSpPr>
              <p:cNvPr id="13" name="Group 101"/>
              <p:cNvGrpSpPr>
                <a:grpSpLocks/>
              </p:cNvGrpSpPr>
              <p:nvPr/>
            </p:nvGrpSpPr>
            <p:grpSpPr bwMode="auto">
              <a:xfrm>
                <a:off x="1479" y="2247"/>
                <a:ext cx="1497" cy="2365"/>
                <a:chOff x="1479" y="2247"/>
                <a:chExt cx="1497" cy="2365"/>
              </a:xfrm>
            </p:grpSpPr>
            <p:grpSp>
              <p:nvGrpSpPr>
                <p:cNvPr id="14" name="Group 82"/>
                <p:cNvGrpSpPr>
                  <a:grpSpLocks/>
                </p:cNvGrpSpPr>
                <p:nvPr/>
              </p:nvGrpSpPr>
              <p:grpSpPr bwMode="auto">
                <a:xfrm>
                  <a:off x="1531" y="2247"/>
                  <a:ext cx="1406" cy="2365"/>
                  <a:chOff x="0" y="6108"/>
                  <a:chExt cx="1406" cy="2365"/>
                </a:xfrm>
              </p:grpSpPr>
              <p:sp>
                <p:nvSpPr>
                  <p:cNvPr id="117840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6108"/>
                    <a:ext cx="1402" cy="57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lang="en-US" sz="2400">
                        <a:latin typeface="Bookman Old Style" panose="02050604050505020204" pitchFamily="18" charset="0"/>
                        <a:cs typeface="Times New Roman" pitchFamily="18" charset="0"/>
                      </a:rPr>
                      <a:t> </a:t>
                    </a:r>
                  </a:p>
                  <a:p>
                    <a:pPr algn="ctr" eaLnBrk="0" hangingPunct="0"/>
                    <a:endParaRPr lang="en-US" sz="2400">
                      <a:latin typeface="Bookman Old Style" panose="02050604050505020204" pitchFamily="18" charset="0"/>
                    </a:endParaRPr>
                  </a:p>
                </p:txBody>
              </p:sp>
              <p:sp>
                <p:nvSpPr>
                  <p:cNvPr id="117841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4" y="6187"/>
                    <a:ext cx="1402" cy="228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>
                    <a:spAutoFit/>
                  </a:bodyPr>
                  <a:lstStyle/>
                  <a:p>
                    <a:pPr algn="ctr"/>
                    <a:r>
                      <a:rPr lang="en-US" sz="2400" b="1" dirty="0">
                        <a:latin typeface="Bookman Old Style" panose="02050604050505020204" pitchFamily="18" charset="0"/>
                        <a:cs typeface="Times New Roman" pitchFamily="18" charset="0"/>
                      </a:rPr>
                      <a:t>Negative (-) Punishment</a:t>
                    </a:r>
                  </a:p>
                  <a:p>
                    <a:pPr algn="ctr" eaLnBrk="0" hangingPunct="0"/>
                    <a:r>
                      <a:rPr lang="en-US" sz="2400" dirty="0">
                        <a:latin typeface="Bookman Old Style" panose="02050604050505020204" pitchFamily="18" charset="0"/>
                        <a:cs typeface="Times New Roman" pitchFamily="18" charset="0"/>
                      </a:rPr>
                      <a:t>TAKES AWAY something you DO LIKE</a:t>
                    </a:r>
                    <a:r>
                      <a:rPr lang="en-US" sz="2400" dirty="0" smtClean="0">
                        <a:latin typeface="Bookman Old Style" panose="02050604050505020204" pitchFamily="18" charset="0"/>
                        <a:cs typeface="Times New Roman" pitchFamily="18" charset="0"/>
                      </a:rPr>
                      <a:t>.</a:t>
                    </a:r>
                  </a:p>
                  <a:p>
                    <a:pPr algn="ctr" eaLnBrk="0" hangingPunct="0"/>
                    <a:endParaRPr lang="en-US" sz="2400" dirty="0">
                      <a:latin typeface="Bookman Old Style" panose="02050604050505020204" pitchFamily="18" charset="0"/>
                      <a:cs typeface="Times New Roman" pitchFamily="18" charset="0"/>
                    </a:endParaRPr>
                  </a:p>
                  <a:p>
                    <a:pPr algn="ctr" eaLnBrk="0" hangingPunct="0"/>
                    <a:r>
                      <a:rPr lang="en-US" sz="2400" b="1" dirty="0">
                        <a:solidFill>
                          <a:srgbClr val="0070C0"/>
                        </a:solidFill>
                        <a:latin typeface="Bookman Old Style" panose="02050604050505020204" pitchFamily="18" charset="0"/>
                        <a:cs typeface="Times New Roman" pitchFamily="18" charset="0"/>
                      </a:rPr>
                      <a:t>Behavior </a:t>
                    </a:r>
                    <a:r>
                      <a:rPr lang="en-US" sz="2400" b="1" u="sng" dirty="0">
                        <a:solidFill>
                          <a:srgbClr val="0070C0"/>
                        </a:solidFill>
                        <a:latin typeface="Bookman Old Style" panose="02050604050505020204" pitchFamily="18" charset="0"/>
                        <a:cs typeface="Times New Roman" pitchFamily="18" charset="0"/>
                      </a:rPr>
                      <a:t>Decreases</a:t>
                    </a:r>
                    <a:endParaRPr lang="en-US" sz="2400" b="1" dirty="0">
                      <a:solidFill>
                        <a:srgbClr val="0070C0"/>
                      </a:solidFill>
                      <a:latin typeface="Bookman Old Style" panose="02050604050505020204" pitchFamily="18" charset="0"/>
                      <a:cs typeface="Times New Roman" pitchFamily="18" charset="0"/>
                    </a:endParaRPr>
                  </a:p>
                  <a:p>
                    <a:pPr algn="ctr" eaLnBrk="0" hangingPunct="0"/>
                    <a:r>
                      <a:rPr lang="en-US" sz="2400" dirty="0">
                        <a:latin typeface="Bookman Old Style" panose="02050604050505020204" pitchFamily="18" charset="0"/>
                        <a:cs typeface="Times New Roman" pitchFamily="18" charset="0"/>
                      </a:rPr>
                      <a:t> </a:t>
                    </a:r>
                  </a:p>
                  <a:p>
                    <a:pPr algn="ctr" eaLnBrk="0" hangingPunct="0"/>
                    <a:endParaRPr lang="en-US" sz="2400" dirty="0">
                      <a:latin typeface="Bookman Old Style" panose="02050604050505020204" pitchFamily="18" charset="0"/>
                    </a:endParaRPr>
                  </a:p>
                </p:txBody>
              </p:sp>
            </p:grpSp>
            <p:sp>
              <p:nvSpPr>
                <p:cNvPr id="117860" name="Rectangle 100"/>
                <p:cNvSpPr>
                  <a:spLocks noChangeArrowheads="1"/>
                </p:cNvSpPr>
                <p:nvPr/>
              </p:nvSpPr>
              <p:spPr bwMode="auto">
                <a:xfrm>
                  <a:off x="1479" y="2247"/>
                  <a:ext cx="1497" cy="18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400">
                    <a:latin typeface="Bookman Old Style" panose="02050604050505020204" pitchFamily="18" charset="0"/>
                  </a:endParaRPr>
                </a:p>
              </p:txBody>
            </p:sp>
          </p:grpSp>
          <p:grpSp>
            <p:nvGrpSpPr>
              <p:cNvPr id="15" name="Group 103"/>
              <p:cNvGrpSpPr>
                <a:grpSpLocks/>
              </p:cNvGrpSpPr>
              <p:nvPr/>
            </p:nvGrpSpPr>
            <p:grpSpPr bwMode="auto">
              <a:xfrm>
                <a:off x="2976" y="2247"/>
                <a:ext cx="1488" cy="2599"/>
                <a:chOff x="2976" y="2247"/>
                <a:chExt cx="1488" cy="2599"/>
              </a:xfrm>
            </p:grpSpPr>
            <p:grpSp>
              <p:nvGrpSpPr>
                <p:cNvPr id="16" name="Group 85"/>
                <p:cNvGrpSpPr>
                  <a:grpSpLocks/>
                </p:cNvGrpSpPr>
                <p:nvPr/>
              </p:nvGrpSpPr>
              <p:grpSpPr bwMode="auto">
                <a:xfrm>
                  <a:off x="3019" y="2247"/>
                  <a:ext cx="1411" cy="2599"/>
                  <a:chOff x="0" y="7817"/>
                  <a:chExt cx="1411" cy="2599"/>
                </a:xfrm>
              </p:grpSpPr>
              <p:sp>
                <p:nvSpPr>
                  <p:cNvPr id="117843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7817"/>
                    <a:ext cx="1402" cy="57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lang="en-US" sz="2400">
                        <a:latin typeface="Bookman Old Style" panose="02050604050505020204" pitchFamily="18" charset="0"/>
                        <a:cs typeface="Times New Roman" pitchFamily="18" charset="0"/>
                      </a:rPr>
                      <a:t> </a:t>
                    </a:r>
                  </a:p>
                  <a:p>
                    <a:pPr algn="ctr" eaLnBrk="0" hangingPunct="0"/>
                    <a:endParaRPr lang="en-US" sz="2400">
                      <a:latin typeface="Bookman Old Style" panose="02050604050505020204" pitchFamily="18" charset="0"/>
                    </a:endParaRPr>
                  </a:p>
                </p:txBody>
              </p:sp>
              <p:sp>
                <p:nvSpPr>
                  <p:cNvPr id="117844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9" y="7876"/>
                    <a:ext cx="1402" cy="25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>
                    <a:spAutoFit/>
                  </a:bodyPr>
                  <a:lstStyle/>
                  <a:p>
                    <a:pPr algn="ctr"/>
                    <a:r>
                      <a:rPr lang="en-US" sz="2400" b="1" dirty="0">
                        <a:latin typeface="Bookman Old Style" panose="02050604050505020204" pitchFamily="18" charset="0"/>
                        <a:cs typeface="Times New Roman" pitchFamily="18" charset="0"/>
                      </a:rPr>
                      <a:t>Negative (-) Reinforcement</a:t>
                    </a:r>
                  </a:p>
                  <a:p>
                    <a:pPr algn="ctr" eaLnBrk="0" hangingPunct="0"/>
                    <a:r>
                      <a:rPr lang="en-US" sz="2400" dirty="0">
                        <a:latin typeface="Bookman Old Style" panose="02050604050505020204" pitchFamily="18" charset="0"/>
                        <a:cs typeface="Times New Roman" pitchFamily="18" charset="0"/>
                      </a:rPr>
                      <a:t>TAKES AWAY something you DO </a:t>
                    </a:r>
                    <a:r>
                      <a:rPr lang="en-US" sz="2400" b="1" u="sng" dirty="0">
                        <a:latin typeface="Bookman Old Style" panose="02050604050505020204" pitchFamily="18" charset="0"/>
                        <a:cs typeface="Times New Roman" pitchFamily="18" charset="0"/>
                      </a:rPr>
                      <a:t>NOT</a:t>
                    </a:r>
                    <a:r>
                      <a:rPr lang="en-US" sz="2400" dirty="0">
                        <a:latin typeface="Bookman Old Style" panose="02050604050505020204" pitchFamily="18" charset="0"/>
                        <a:cs typeface="Times New Roman" pitchFamily="18" charset="0"/>
                      </a:rPr>
                      <a:t> LIKE</a:t>
                    </a:r>
                    <a:r>
                      <a:rPr lang="en-US" sz="2400" dirty="0" smtClean="0">
                        <a:latin typeface="Bookman Old Style" panose="02050604050505020204" pitchFamily="18" charset="0"/>
                        <a:cs typeface="Times New Roman" pitchFamily="18" charset="0"/>
                      </a:rPr>
                      <a:t>.</a:t>
                    </a:r>
                  </a:p>
                  <a:p>
                    <a:pPr algn="ctr" eaLnBrk="0" hangingPunct="0"/>
                    <a:endParaRPr lang="en-US" sz="2400" dirty="0">
                      <a:latin typeface="Bookman Old Style" panose="02050604050505020204" pitchFamily="18" charset="0"/>
                      <a:cs typeface="Times New Roman" pitchFamily="18" charset="0"/>
                    </a:endParaRPr>
                  </a:p>
                  <a:p>
                    <a:pPr algn="ctr" eaLnBrk="0" hangingPunct="0"/>
                    <a:r>
                      <a:rPr lang="en-US" sz="2400" b="1" dirty="0">
                        <a:solidFill>
                          <a:srgbClr val="0070C0"/>
                        </a:solidFill>
                        <a:latin typeface="Bookman Old Style" panose="02050604050505020204" pitchFamily="18" charset="0"/>
                        <a:cs typeface="Times New Roman" pitchFamily="18" charset="0"/>
                      </a:rPr>
                      <a:t>Behavior </a:t>
                    </a:r>
                    <a:r>
                      <a:rPr lang="en-US" sz="2400" b="1" u="sng" dirty="0">
                        <a:solidFill>
                          <a:srgbClr val="0070C0"/>
                        </a:solidFill>
                        <a:latin typeface="Bookman Old Style" panose="02050604050505020204" pitchFamily="18" charset="0"/>
                        <a:cs typeface="Times New Roman" pitchFamily="18" charset="0"/>
                      </a:rPr>
                      <a:t>Increases</a:t>
                    </a:r>
                    <a:endParaRPr lang="en-US" sz="2400" b="1" dirty="0">
                      <a:solidFill>
                        <a:srgbClr val="0070C0"/>
                      </a:solidFill>
                      <a:latin typeface="Bookman Old Style" panose="02050604050505020204" pitchFamily="18" charset="0"/>
                      <a:cs typeface="Times New Roman" pitchFamily="18" charset="0"/>
                    </a:endParaRPr>
                  </a:p>
                  <a:p>
                    <a:pPr algn="ctr" eaLnBrk="0" hangingPunct="0"/>
                    <a:r>
                      <a:rPr lang="en-US" sz="2400" dirty="0">
                        <a:latin typeface="Bookman Old Style" panose="02050604050505020204" pitchFamily="18" charset="0"/>
                        <a:cs typeface="Times New Roman" pitchFamily="18" charset="0"/>
                      </a:rPr>
                      <a:t> </a:t>
                    </a:r>
                  </a:p>
                  <a:p>
                    <a:pPr algn="ctr" eaLnBrk="0" hangingPunct="0"/>
                    <a:r>
                      <a:rPr lang="en-US" sz="2400" dirty="0">
                        <a:latin typeface="Bookman Old Style" panose="02050604050505020204" pitchFamily="18" charset="0"/>
                        <a:cs typeface="Times New Roman" pitchFamily="18" charset="0"/>
                      </a:rPr>
                      <a:t> </a:t>
                    </a:r>
                  </a:p>
                  <a:p>
                    <a:pPr algn="ctr" eaLnBrk="0" hangingPunct="0"/>
                    <a:endParaRPr lang="en-US" sz="2400" dirty="0">
                      <a:latin typeface="Bookman Old Style" panose="02050604050505020204" pitchFamily="18" charset="0"/>
                    </a:endParaRPr>
                  </a:p>
                </p:txBody>
              </p:sp>
            </p:grpSp>
            <p:sp>
              <p:nvSpPr>
                <p:cNvPr id="117862" name="Rectangle 102"/>
                <p:cNvSpPr>
                  <a:spLocks noChangeArrowheads="1"/>
                </p:cNvSpPr>
                <p:nvPr/>
              </p:nvSpPr>
              <p:spPr bwMode="auto">
                <a:xfrm>
                  <a:off x="2976" y="2247"/>
                  <a:ext cx="1488" cy="18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400">
                    <a:latin typeface="Bookman Old Style" panose="02050604050505020204" pitchFamily="18" charset="0"/>
                  </a:endParaRPr>
                </a:p>
              </p:txBody>
            </p:sp>
          </p:grpSp>
        </p:grpSp>
        <p:sp>
          <p:nvSpPr>
            <p:cNvPr id="117865" name="Rectangle 105"/>
            <p:cNvSpPr>
              <a:spLocks noChangeArrowheads="1"/>
            </p:cNvSpPr>
            <p:nvPr/>
          </p:nvSpPr>
          <p:spPr bwMode="auto">
            <a:xfrm>
              <a:off x="-3" y="-3"/>
              <a:ext cx="4470" cy="4087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sz="2400" dirty="0">
                <a:latin typeface="Bookman Old Style" panose="02050604050505020204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5081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Positive Reinforcement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4009" y="1676400"/>
            <a:ext cx="9792585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Bookman Old Style" panose="02050604050505020204" pitchFamily="18" charset="0"/>
                <a:cs typeface="Times New Roman" pitchFamily="18" charset="0"/>
              </a:rPr>
              <a:t>Strengthens a response by presenting a stimulus that you like after a response 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Bookman Old Style" panose="02050604050505020204" pitchFamily="18" charset="0"/>
                <a:cs typeface="Times New Roman" pitchFamily="18" charset="0"/>
              </a:rPr>
              <a:t>Anything that increases the likelihood of a behavior by following it with a </a:t>
            </a:r>
            <a:r>
              <a:rPr lang="en-US" altLang="en-US" i="1" u="sng" dirty="0">
                <a:latin typeface="Bookman Old Style" panose="02050604050505020204" pitchFamily="18" charset="0"/>
                <a:cs typeface="Times New Roman" pitchFamily="18" charset="0"/>
              </a:rPr>
              <a:t>desirable</a:t>
            </a:r>
            <a:r>
              <a:rPr lang="en-US" altLang="en-US" dirty="0">
                <a:latin typeface="Bookman Old Style" panose="02050604050505020204" pitchFamily="18" charset="0"/>
                <a:cs typeface="Times New Roman" pitchFamily="18" charset="0"/>
              </a:rPr>
              <a:t> event or state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Bookman Old Style" panose="02050604050505020204" pitchFamily="18" charset="0"/>
                <a:cs typeface="Times New Roman" pitchFamily="18" charset="0"/>
              </a:rPr>
              <a:t>The subject receives something they want (added)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Bookman Old Style" panose="02050604050505020204" pitchFamily="18" charset="0"/>
                <a:cs typeface="Times New Roman" pitchFamily="18" charset="0"/>
              </a:rPr>
              <a:t>Will </a:t>
            </a:r>
            <a:r>
              <a:rPr lang="en-US" altLang="en-US" b="1" dirty="0">
                <a:latin typeface="Bookman Old Style" panose="02050604050505020204" pitchFamily="18" charset="0"/>
                <a:cs typeface="Times New Roman" pitchFamily="18" charset="0"/>
              </a:rPr>
              <a:t>strengthen</a:t>
            </a:r>
            <a:r>
              <a:rPr lang="en-US" altLang="en-US" dirty="0">
                <a:latin typeface="Bookman Old Style" panose="02050604050505020204" pitchFamily="18" charset="0"/>
                <a:cs typeface="Times New Roman" pitchFamily="18" charset="0"/>
              </a:rPr>
              <a:t> the behavior</a:t>
            </a:r>
          </a:p>
        </p:txBody>
      </p:sp>
    </p:spTree>
    <p:extLst>
      <p:ext uri="{BB962C8B-B14F-4D97-AF65-F5344CB8AC3E}">
        <p14:creationId xmlns:p14="http://schemas.microsoft.com/office/powerpoint/2010/main" val="242158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Positive Reinforcement</a:t>
            </a:r>
          </a:p>
        </p:txBody>
      </p:sp>
      <p:pic>
        <p:nvPicPr>
          <p:cNvPr id="15363" name="Picture 3" descr="Picture40c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48316" y="1157288"/>
            <a:ext cx="9260958" cy="5700712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378389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Negative Reinforcement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3255" y="1219200"/>
            <a:ext cx="10313581" cy="4876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Strengthens a response by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reducing or removing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an aversive (disliked) stimulus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Anything that increases the likelihood of a behavior by following it with the </a:t>
            </a:r>
            <a:r>
              <a:rPr lang="en-US" altLang="en-US" i="1" u="sng" dirty="0">
                <a:latin typeface="Times New Roman" pitchFamily="18" charset="0"/>
                <a:cs typeface="Times New Roman" pitchFamily="18" charset="0"/>
              </a:rPr>
              <a:t>removal of an undesirable event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or state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Will 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strengthen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the behavior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Neg. Rein. Allows you to either:</a:t>
            </a:r>
          </a:p>
          <a:p>
            <a:pPr lvl="1">
              <a:lnSpc>
                <a:spcPct val="90000"/>
              </a:lnSpc>
            </a:pPr>
            <a:r>
              <a:rPr lang="en-US" altLang="en-US" sz="2800" b="1" i="1" dirty="0">
                <a:latin typeface="Times New Roman" pitchFamily="18" charset="0"/>
                <a:cs typeface="Times New Roman" pitchFamily="18" charset="0"/>
              </a:rPr>
              <a:t>Escape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something you don’t like that is </a:t>
            </a:r>
            <a:r>
              <a:rPr lang="en-US" altLang="en-US" sz="2800" i="1" dirty="0">
                <a:latin typeface="Times New Roman" pitchFamily="18" charset="0"/>
                <a:cs typeface="Times New Roman" pitchFamily="18" charset="0"/>
              </a:rPr>
              <a:t>already present 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(Neg. Rein. By Escape)</a:t>
            </a:r>
          </a:p>
          <a:p>
            <a:pPr lvl="1">
              <a:lnSpc>
                <a:spcPct val="90000"/>
              </a:lnSpc>
            </a:pPr>
            <a:r>
              <a:rPr lang="en-US" altLang="en-US" sz="2800" b="1" i="1" dirty="0">
                <a:latin typeface="Times New Roman" pitchFamily="18" charset="0"/>
                <a:cs typeface="Times New Roman" pitchFamily="18" charset="0"/>
              </a:rPr>
              <a:t>Avoid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something </a:t>
            </a:r>
            <a:r>
              <a:rPr lang="en-US" altLang="en-US" sz="2800" i="1" dirty="0">
                <a:latin typeface="Times New Roman" pitchFamily="18" charset="0"/>
                <a:cs typeface="Times New Roman" pitchFamily="18" charset="0"/>
              </a:rPr>
              <a:t>before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it occurs (Neg. Rein. By Avoidance)</a:t>
            </a:r>
            <a:endParaRPr lang="en-US" altLang="en-US" sz="28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22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How is this different from Punishment?</a:t>
            </a:r>
          </a:p>
        </p:txBody>
      </p:sp>
      <p:sp>
        <p:nvSpPr>
          <p:cNvPr id="1228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751288" cy="47346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Bookman Old Style" panose="02050604050505020204" pitchFamily="18" charset="0"/>
                <a:cs typeface="Times New Roman" pitchFamily="18" charset="0"/>
              </a:rPr>
              <a:t>Negative Reinforcement will always </a:t>
            </a:r>
            <a:r>
              <a:rPr lang="en-US" b="1" i="1" dirty="0">
                <a:latin typeface="Bookman Old Style" panose="02050604050505020204" pitchFamily="18" charset="0"/>
                <a:cs typeface="Times New Roman" pitchFamily="18" charset="0"/>
              </a:rPr>
              <a:t>increase </a:t>
            </a:r>
            <a:r>
              <a:rPr lang="en-US" dirty="0">
                <a:latin typeface="Bookman Old Style" panose="02050604050505020204" pitchFamily="18" charset="0"/>
                <a:cs typeface="Times New Roman" pitchFamily="18" charset="0"/>
              </a:rPr>
              <a:t>a  behavior (desirable)</a:t>
            </a:r>
          </a:p>
          <a:p>
            <a:pPr>
              <a:lnSpc>
                <a:spcPct val="90000"/>
              </a:lnSpc>
            </a:pPr>
            <a:endParaRPr lang="en-US" dirty="0"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Bookman Old Style" panose="02050604050505020204" pitchFamily="18" charset="0"/>
                <a:cs typeface="Times New Roman" pitchFamily="18" charset="0"/>
              </a:rPr>
              <a:t>Punishment will always </a:t>
            </a:r>
            <a:r>
              <a:rPr lang="en-US" b="1" i="1" dirty="0">
                <a:latin typeface="Bookman Old Style" panose="02050604050505020204" pitchFamily="18" charset="0"/>
                <a:cs typeface="Times New Roman" pitchFamily="18" charset="0"/>
              </a:rPr>
              <a:t>decrease </a:t>
            </a:r>
            <a:r>
              <a:rPr lang="en-US" dirty="0">
                <a:latin typeface="Bookman Old Style" panose="02050604050505020204" pitchFamily="18" charset="0"/>
                <a:cs typeface="Times New Roman" pitchFamily="18" charset="0"/>
              </a:rPr>
              <a:t>a behavior (undesirable)</a:t>
            </a:r>
          </a:p>
          <a:p>
            <a:pPr>
              <a:lnSpc>
                <a:spcPct val="90000"/>
              </a:lnSpc>
            </a:pPr>
            <a:endParaRPr lang="en-US" dirty="0"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Bookman Old Style" panose="02050604050505020204" pitchFamily="18" charset="0"/>
                <a:cs typeface="Times New Roman" pitchFamily="18" charset="0"/>
              </a:rPr>
              <a:t>Negative Reinforcement is something YOU DO to take away something bad.</a:t>
            </a:r>
          </a:p>
          <a:p>
            <a:pPr>
              <a:lnSpc>
                <a:spcPct val="90000"/>
              </a:lnSpc>
            </a:pPr>
            <a:endParaRPr lang="en-US" dirty="0"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Bookman Old Style" panose="02050604050505020204" pitchFamily="18" charset="0"/>
                <a:cs typeface="Times New Roman" pitchFamily="18" charset="0"/>
              </a:rPr>
              <a:t>Punishment is something DONE TO YOU that is bad and makes you stop doing a behavior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4270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dirty="0">
                <a:latin typeface="Bookman Old Style" panose="02050604050505020204" pitchFamily="18" charset="0"/>
                <a:cs typeface="Times New Roman" pitchFamily="18" charset="0"/>
              </a:rPr>
              <a:t>Negative Reinforcement</a:t>
            </a:r>
          </a:p>
        </p:txBody>
      </p:sp>
      <p:pic>
        <p:nvPicPr>
          <p:cNvPr id="17411" name="Picture 3" descr="Picture40d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03767" y="1143001"/>
            <a:ext cx="10281684" cy="5608637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816818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24200" y="1219200"/>
            <a:ext cx="7239000" cy="2438400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>
                <a:latin typeface="Times New Roman" pitchFamily="18" charset="0"/>
                <a:cs typeface="Times New Roman" pitchFamily="18" charset="0"/>
              </a:rPr>
              <a:t>Punishment: The Process of Punishment</a:t>
            </a:r>
          </a:p>
        </p:txBody>
      </p:sp>
    </p:spTree>
    <p:extLst>
      <p:ext uri="{BB962C8B-B14F-4D97-AF65-F5344CB8AC3E}">
        <p14:creationId xmlns:p14="http://schemas.microsoft.com/office/powerpoint/2010/main" val="154096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200" dirty="0">
                <a:latin typeface="Bookman Old Style" panose="02050604050505020204" pitchFamily="18" charset="0"/>
                <a:cs typeface="Times New Roman" pitchFamily="18" charset="0"/>
              </a:rPr>
              <a:t>Types of Punishment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8437" y="1981200"/>
            <a:ext cx="9792586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Bookman Old Style" panose="02050604050505020204" pitchFamily="18" charset="0"/>
                <a:cs typeface="Times New Roman" pitchFamily="18" charset="0"/>
              </a:rPr>
              <a:t>An undesirable event following a </a:t>
            </a:r>
            <a:r>
              <a:rPr lang="en-US" altLang="en-US" dirty="0" smtClean="0">
                <a:latin typeface="Bookman Old Style" panose="02050604050505020204" pitchFamily="18" charset="0"/>
                <a:cs typeface="Times New Roman" pitchFamily="18" charset="0"/>
              </a:rPr>
              <a:t>behavior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Bookman Old Style" panose="02050604050505020204" pitchFamily="18" charset="0"/>
                <a:cs typeface="Times New Roman" pitchFamily="18" charset="0"/>
              </a:rPr>
              <a:t>Behavior ends a desirable event or </a:t>
            </a:r>
            <a:r>
              <a:rPr lang="en-US" altLang="en-US" dirty="0" smtClean="0">
                <a:latin typeface="Bookman Old Style" panose="02050604050505020204" pitchFamily="18" charset="0"/>
                <a:cs typeface="Times New Roman" pitchFamily="18" charset="0"/>
              </a:rPr>
              <a:t>state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Bookman Old Style" panose="02050604050505020204" pitchFamily="18" charset="0"/>
                <a:cs typeface="Times New Roman" pitchFamily="18" charset="0"/>
              </a:rPr>
              <a:t>Its effect is opposite that of reinforcement – it </a:t>
            </a:r>
            <a:r>
              <a:rPr lang="en-US" altLang="en-US" i="1" dirty="0">
                <a:latin typeface="Bookman Old Style" panose="02050604050505020204" pitchFamily="18" charset="0"/>
                <a:cs typeface="Times New Roman" pitchFamily="18" charset="0"/>
              </a:rPr>
              <a:t>decreases</a:t>
            </a:r>
            <a:r>
              <a:rPr lang="en-US" altLang="en-US" dirty="0">
                <a:latin typeface="Bookman Old Style" panose="02050604050505020204" pitchFamily="18" charset="0"/>
                <a:cs typeface="Times New Roman" pitchFamily="18" charset="0"/>
              </a:rPr>
              <a:t> the frequency of behavior </a:t>
            </a:r>
          </a:p>
        </p:txBody>
      </p:sp>
    </p:spTree>
    <p:extLst>
      <p:ext uri="{BB962C8B-B14F-4D97-AF65-F5344CB8AC3E}">
        <p14:creationId xmlns:p14="http://schemas.microsoft.com/office/powerpoint/2010/main" val="139573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Positive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Punishment (Punishment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by Application)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7563" y="1752600"/>
            <a:ext cx="9813851" cy="4800600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  <a:cs typeface="Times New Roman" pitchFamily="18" charset="0"/>
              </a:rPr>
              <a:t>Something is added to the environment you do NOT like.  </a:t>
            </a:r>
            <a:endParaRPr lang="en-US" dirty="0" smtClean="0">
              <a:latin typeface="Bookman Old Style" panose="02050604050505020204" pitchFamily="18" charset="0"/>
              <a:cs typeface="Times New Roman" pitchFamily="18" charset="0"/>
            </a:endParaRPr>
          </a:p>
          <a:p>
            <a:endParaRPr lang="en-US" dirty="0">
              <a:latin typeface="Bookman Old Style" panose="02050604050505020204" pitchFamily="18" charset="0"/>
              <a:cs typeface="Times New Roman" pitchFamily="18" charset="0"/>
            </a:endParaRPr>
          </a:p>
          <a:p>
            <a:r>
              <a:rPr lang="en-US" dirty="0">
                <a:latin typeface="Bookman Old Style" panose="02050604050505020204" pitchFamily="18" charset="0"/>
                <a:cs typeface="Times New Roman" pitchFamily="18" charset="0"/>
              </a:rPr>
              <a:t>A verbal reprimand or something painful like a </a:t>
            </a:r>
            <a:r>
              <a:rPr lang="en-US" dirty="0" smtClean="0">
                <a:latin typeface="Bookman Old Style" panose="02050604050505020204" pitchFamily="18" charset="0"/>
                <a:cs typeface="Times New Roman" pitchFamily="18" charset="0"/>
              </a:rPr>
              <a:t>spanking</a:t>
            </a:r>
            <a:endParaRPr lang="en-US" dirty="0">
              <a:latin typeface="Bookman Old Style" panose="0205060405050502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154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Negative Punishment</a:t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(Punishment by Removal)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4130" y="2199168"/>
            <a:ext cx="9939670" cy="3886200"/>
          </a:xfrm>
        </p:spPr>
        <p:txBody>
          <a:bodyPr>
            <a:normAutofit/>
          </a:bodyPr>
          <a:lstStyle/>
          <a:p>
            <a:r>
              <a:rPr lang="en-US" dirty="0">
                <a:latin typeface="Bookman Old Style" panose="02050604050505020204" pitchFamily="18" charset="0"/>
                <a:cs typeface="Times New Roman" pitchFamily="18" charset="0"/>
              </a:rPr>
              <a:t>Something is taken away that you DO LIKE. </a:t>
            </a:r>
            <a:endParaRPr lang="en-US" dirty="0" smtClean="0">
              <a:latin typeface="Bookman Old Style" panose="02050604050505020204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Bookman Old Style" panose="02050604050505020204" pitchFamily="18" charset="0"/>
                <a:cs typeface="Times New Roman" pitchFamily="18" charset="0"/>
              </a:rPr>
              <a:t> </a:t>
            </a:r>
            <a:endParaRPr lang="en-US" dirty="0">
              <a:latin typeface="Bookman Old Style" panose="02050604050505020204" pitchFamily="18" charset="0"/>
              <a:cs typeface="Times New Roman" pitchFamily="18" charset="0"/>
            </a:endParaRPr>
          </a:p>
          <a:p>
            <a:r>
              <a:rPr lang="en-US" dirty="0">
                <a:latin typeface="Bookman Old Style" panose="02050604050505020204" pitchFamily="18" charset="0"/>
                <a:cs typeface="Times New Roman" pitchFamily="18" charset="0"/>
              </a:rPr>
              <a:t>Lose a privilege.  </a:t>
            </a:r>
          </a:p>
        </p:txBody>
      </p:sp>
    </p:spTree>
    <p:extLst>
      <p:ext uri="{BB962C8B-B14F-4D97-AF65-F5344CB8AC3E}">
        <p14:creationId xmlns:p14="http://schemas.microsoft.com/office/powerpoint/2010/main" val="421184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Bookman Old Style" panose="02050604050505020204" pitchFamily="18" charset="0"/>
                <a:cs typeface="Times New Roman" pitchFamily="18" charset="0"/>
              </a:rPr>
              <a:t>What </a:t>
            </a:r>
            <a:r>
              <a:rPr lang="en-US" sz="3600" dirty="0" smtClean="0">
                <a:latin typeface="Bookman Old Style" panose="02050604050505020204" pitchFamily="18" charset="0"/>
                <a:cs typeface="Times New Roman" pitchFamily="18" charset="0"/>
              </a:rPr>
              <a:t>‘Is’ </a:t>
            </a:r>
            <a:r>
              <a:rPr lang="en-US" sz="3600" dirty="0">
                <a:latin typeface="Bookman Old Style" panose="02050604050505020204" pitchFamily="18" charset="0"/>
                <a:cs typeface="Times New Roman" pitchFamily="18" charset="0"/>
              </a:rPr>
              <a:t>and </a:t>
            </a:r>
            <a:r>
              <a:rPr lang="en-US" sz="3600" dirty="0" smtClean="0">
                <a:latin typeface="Bookman Old Style" panose="02050604050505020204" pitchFamily="18" charset="0"/>
                <a:cs typeface="Times New Roman" pitchFamily="18" charset="0"/>
              </a:rPr>
              <a:t>‘Isn’t’ </a:t>
            </a:r>
            <a:r>
              <a:rPr lang="en-US" sz="3600" dirty="0">
                <a:latin typeface="Bookman Old Style" panose="02050604050505020204" pitchFamily="18" charset="0"/>
                <a:cs typeface="Times New Roman" pitchFamily="18" charset="0"/>
              </a:rPr>
              <a:t>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53057" cy="4351338"/>
          </a:xfrm>
        </p:spPr>
        <p:txBody>
          <a:bodyPr>
            <a:normAutofit/>
          </a:bodyPr>
          <a:lstStyle/>
          <a:p>
            <a:endParaRPr lang="en-US" sz="3200" dirty="0" smtClean="0">
              <a:latin typeface="Bookman Old Style" panose="02050604050505020204" pitchFamily="18" charset="0"/>
            </a:endParaRPr>
          </a:p>
          <a:p>
            <a:r>
              <a:rPr lang="en-US" sz="3200" dirty="0" smtClean="0">
                <a:latin typeface="Bookman Old Style" panose="02050604050505020204" pitchFamily="18" charset="0"/>
              </a:rPr>
              <a:t> </a:t>
            </a:r>
            <a:r>
              <a:rPr lang="en-US" sz="3200" u="sng" dirty="0">
                <a:latin typeface="Bookman Old Style" panose="02050604050505020204" pitchFamily="18" charset="0"/>
                <a:cs typeface="Times New Roman" pitchFamily="18" charset="0"/>
              </a:rPr>
              <a:t>IS</a:t>
            </a:r>
            <a:r>
              <a:rPr lang="en-US" sz="3200" dirty="0">
                <a:latin typeface="Bookman Old Style" panose="02050604050505020204" pitchFamily="18" charset="0"/>
                <a:cs typeface="Times New Roman" pitchFamily="18" charset="0"/>
              </a:rPr>
              <a:t>:  A relatively </a:t>
            </a:r>
            <a:r>
              <a:rPr lang="en-US" sz="3200" u="sng" dirty="0">
                <a:solidFill>
                  <a:srgbClr val="7030A0"/>
                </a:solidFill>
                <a:latin typeface="Bookman Old Style" panose="02050604050505020204" pitchFamily="18" charset="0"/>
                <a:cs typeface="Times New Roman" pitchFamily="18" charset="0"/>
              </a:rPr>
              <a:t>permanent</a:t>
            </a:r>
            <a:r>
              <a:rPr lang="en-US" sz="3200" dirty="0">
                <a:latin typeface="Bookman Old Style" panose="02050604050505020204" pitchFamily="18" charset="0"/>
                <a:cs typeface="Times New Roman" pitchFamily="18" charset="0"/>
              </a:rPr>
              <a:t> change in </a:t>
            </a:r>
            <a:r>
              <a:rPr lang="en-US" sz="3200" dirty="0" smtClean="0">
                <a:latin typeface="Bookman Old Style" panose="02050604050505020204" pitchFamily="18" charset="0"/>
                <a:cs typeface="Times New Roman" pitchFamily="18" charset="0"/>
              </a:rPr>
              <a:t>an organism’s </a:t>
            </a:r>
            <a:r>
              <a:rPr lang="en-US" sz="3200" dirty="0">
                <a:latin typeface="Bookman Old Style" panose="02050604050505020204" pitchFamily="18" charset="0"/>
                <a:cs typeface="Times New Roman" pitchFamily="18" charset="0"/>
              </a:rPr>
              <a:t>behavior due to </a:t>
            </a:r>
            <a:r>
              <a:rPr lang="en-US" sz="3200" u="sng" dirty="0">
                <a:solidFill>
                  <a:srgbClr val="7030A0"/>
                </a:solidFill>
                <a:latin typeface="Bookman Old Style" panose="02050604050505020204" pitchFamily="18" charset="0"/>
                <a:cs typeface="Times New Roman" pitchFamily="18" charset="0"/>
              </a:rPr>
              <a:t>experience</a:t>
            </a:r>
            <a:r>
              <a:rPr lang="en-US" sz="3200" dirty="0">
                <a:solidFill>
                  <a:srgbClr val="7030A0"/>
                </a:solidFill>
                <a:latin typeface="Bookman Old Style" panose="02050604050505020204" pitchFamily="18" charset="0"/>
                <a:cs typeface="Times New Roman" pitchFamily="18" charset="0"/>
              </a:rPr>
              <a:t>.</a:t>
            </a:r>
          </a:p>
          <a:p>
            <a:endParaRPr lang="en-US" sz="3200" dirty="0">
              <a:latin typeface="Bookman Old Style" panose="02050604050505020204" pitchFamily="18" charset="0"/>
              <a:cs typeface="Times New Roman" pitchFamily="18" charset="0"/>
            </a:endParaRPr>
          </a:p>
          <a:p>
            <a:r>
              <a:rPr lang="en-US" sz="3200" u="sng" dirty="0">
                <a:latin typeface="Bookman Old Style" panose="02050604050505020204" pitchFamily="18" charset="0"/>
                <a:cs typeface="Times New Roman" pitchFamily="18" charset="0"/>
              </a:rPr>
              <a:t>ISN’T</a:t>
            </a:r>
            <a:r>
              <a:rPr lang="en-US" sz="3200" dirty="0">
                <a:latin typeface="Bookman Old Style" panose="02050604050505020204" pitchFamily="18" charset="0"/>
                <a:cs typeface="Times New Roman" pitchFamily="18" charset="0"/>
              </a:rPr>
              <a:t>:  reflex or effects of drug (temporary)</a:t>
            </a:r>
          </a:p>
          <a:p>
            <a:pPr>
              <a:buFontTx/>
              <a:buNone/>
            </a:pPr>
            <a:r>
              <a:rPr lang="en-US" sz="3200" dirty="0">
                <a:latin typeface="Bookman Old Style" panose="02050604050505020204" pitchFamily="18" charset="0"/>
                <a:cs typeface="Times New Roman" pitchFamily="18" charset="0"/>
              </a:rPr>
              <a:t>		       natural maturation (not experience)</a:t>
            </a:r>
          </a:p>
          <a:p>
            <a:pPr>
              <a:buFontTx/>
              <a:buNone/>
            </a:pPr>
            <a:r>
              <a:rPr lang="en-US" sz="3200" dirty="0">
                <a:latin typeface="Bookman Old Style" panose="02050604050505020204" pitchFamily="18" charset="0"/>
                <a:cs typeface="Times New Roman" pitchFamily="18" charset="0"/>
              </a:rPr>
              <a:t>			</a:t>
            </a:r>
          </a:p>
          <a:p>
            <a:endParaRPr lang="en-US" sz="3200" dirty="0" smtClean="0">
              <a:latin typeface="Bookman Old Style" panose="02050604050505020204" pitchFamily="18" charset="0"/>
            </a:endParaRPr>
          </a:p>
          <a:p>
            <a:endParaRPr lang="en-US" sz="32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52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78194" y="159488"/>
            <a:ext cx="10643191" cy="6464596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262868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The Good Effects of Punishment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381" y="1600200"/>
            <a:ext cx="10398642" cy="4114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Bookman Old Style" panose="02050604050505020204" pitchFamily="18" charset="0"/>
                <a:cs typeface="Times New Roman" pitchFamily="18" charset="0"/>
              </a:rPr>
              <a:t>Punishment can effectively control certain behaviors if…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Bookman Old Style" panose="02050604050505020204" pitchFamily="18" charset="0"/>
                <a:cs typeface="Times New Roman" pitchFamily="18" charset="0"/>
              </a:rPr>
              <a:t>It comes immediately after the undesired behavior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Bookman Old Style" panose="02050604050505020204" pitchFamily="18" charset="0"/>
                <a:cs typeface="Times New Roman" pitchFamily="18" charset="0"/>
              </a:rPr>
              <a:t>It is consistent and not occasional </a:t>
            </a:r>
            <a:endParaRPr lang="en-US" altLang="en-US" dirty="0" smtClean="0">
              <a:latin typeface="Bookman Old Style" panose="02050604050505020204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en-US" dirty="0"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Bookman Old Style" panose="02050604050505020204" pitchFamily="18" charset="0"/>
                <a:cs typeface="Times New Roman" pitchFamily="18" charset="0"/>
              </a:rPr>
              <a:t>Especially useful if teaching a </a:t>
            </a:r>
            <a:r>
              <a:rPr lang="en-US" altLang="en-US" dirty="0" smtClean="0">
                <a:latin typeface="Bookman Old Style" panose="02050604050505020204" pitchFamily="18" charset="0"/>
                <a:cs typeface="Times New Roman" pitchFamily="18" charset="0"/>
              </a:rPr>
              <a:t>focuses on </a:t>
            </a:r>
            <a:r>
              <a:rPr lang="en-US" altLang="en-US" dirty="0">
                <a:latin typeface="Bookman Old Style" panose="02050604050505020204" pitchFamily="18" charset="0"/>
                <a:cs typeface="Times New Roman" pitchFamily="18" charset="0"/>
              </a:rPr>
              <a:t>not to do a dangerous </a:t>
            </a:r>
            <a:r>
              <a:rPr lang="en-US" altLang="en-US" dirty="0" smtClean="0">
                <a:latin typeface="Bookman Old Style" panose="02050604050505020204" pitchFamily="18" charset="0"/>
                <a:cs typeface="Times New Roman" pitchFamily="18" charset="0"/>
              </a:rPr>
              <a:t>behavior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Bookman Old Style" panose="02050604050505020204" pitchFamily="18" charset="0"/>
                <a:cs typeface="Times New Roman" pitchFamily="18" charset="0"/>
              </a:rPr>
              <a:t>Most still suggest reinforcing an incompatible behavior rather than using punishment</a:t>
            </a:r>
          </a:p>
        </p:txBody>
      </p:sp>
    </p:spTree>
    <p:extLst>
      <p:ext uri="{BB962C8B-B14F-4D97-AF65-F5344CB8AC3E}">
        <p14:creationId xmlns:p14="http://schemas.microsoft.com/office/powerpoint/2010/main" val="335887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Bad Effects of Punishment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767" y="1143000"/>
            <a:ext cx="10441173" cy="556614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Bookman Old Style" panose="02050604050505020204" pitchFamily="18" charset="0"/>
                <a:cs typeface="Times New Roman" pitchFamily="18" charset="0"/>
              </a:rPr>
              <a:t>Does not teach or promote alternative, acceptable behavior</a:t>
            </a:r>
            <a:r>
              <a:rPr lang="en-US" altLang="en-US" dirty="0" smtClean="0">
                <a:latin typeface="Bookman Old Style" panose="02050604050505020204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Bookman Old Style" panose="02050604050505020204" pitchFamily="18" charset="0"/>
                <a:cs typeface="Times New Roman" pitchFamily="18" charset="0"/>
              </a:rPr>
              <a:t>Only tells what NOT to do while reinforcement tells what to do</a:t>
            </a:r>
            <a:r>
              <a:rPr lang="en-US" altLang="en-US" dirty="0" smtClean="0">
                <a:latin typeface="Bookman Old Style" panose="02050604050505020204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Bookman Old Style" panose="02050604050505020204" pitchFamily="18" charset="0"/>
                <a:cs typeface="Times New Roman" pitchFamily="18" charset="0"/>
              </a:rPr>
              <a:t>Doesn’t prevent the undesirable behavior when away from the punisher in a “safe setting</a:t>
            </a:r>
            <a:r>
              <a:rPr lang="en-US" altLang="en-US" dirty="0" smtClean="0">
                <a:latin typeface="Bookman Old Style" panose="02050604050505020204" pitchFamily="18" charset="0"/>
                <a:cs typeface="Times New Roman" pitchFamily="18" charset="0"/>
              </a:rPr>
              <a:t>”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Bookman Old Style" panose="02050604050505020204" pitchFamily="18" charset="0"/>
                <a:cs typeface="Times New Roman" pitchFamily="18" charset="0"/>
              </a:rPr>
              <a:t>Can lead to fear of the punisher, anxiety, and lower </a:t>
            </a:r>
            <a:r>
              <a:rPr lang="en-US" altLang="en-US" dirty="0" smtClean="0">
                <a:latin typeface="Bookman Old Style" panose="02050604050505020204" pitchFamily="18" charset="0"/>
                <a:cs typeface="Times New Roman" pitchFamily="18" charset="0"/>
              </a:rPr>
              <a:t>self-esteem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Bookman Old Style" panose="02050604050505020204" pitchFamily="18" charset="0"/>
                <a:cs typeface="Times New Roman" pitchFamily="18" charset="0"/>
              </a:rPr>
              <a:t>Children who are punished physically may learn to use aggression as a means to solve problems.</a:t>
            </a:r>
          </a:p>
          <a:p>
            <a:pPr>
              <a:lnSpc>
                <a:spcPct val="90000"/>
              </a:lnSpc>
              <a:buNone/>
            </a:pPr>
            <a:endParaRPr lang="en-US" altLang="en-US" dirty="0">
              <a:latin typeface="Bookman Old Style" panose="02050604050505020204" pitchFamily="18" charset="0"/>
              <a:cs typeface="Times New Roman" pitchFamily="18" charset="0"/>
            </a:endParaRPr>
          </a:p>
          <a:p>
            <a:endParaRPr lang="en-US" sz="2400" dirty="0"/>
          </a:p>
          <a:p>
            <a:pPr>
              <a:lnSpc>
                <a:spcPct val="90000"/>
              </a:lnSpc>
              <a:buNone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429000" y="1447800"/>
            <a:ext cx="6477000" cy="18288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latin typeface="Times New Roman" pitchFamily="18" charset="0"/>
                <a:cs typeface="Times New Roman" pitchFamily="18" charset="0"/>
              </a:rPr>
              <a:t>Schedules of Reinforcement</a:t>
            </a:r>
          </a:p>
        </p:txBody>
      </p:sp>
    </p:spTree>
    <p:extLst>
      <p:ext uri="{BB962C8B-B14F-4D97-AF65-F5344CB8AC3E}">
        <p14:creationId xmlns:p14="http://schemas.microsoft.com/office/powerpoint/2010/main" val="30287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1558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dirty="0">
                <a:latin typeface="Times New Roman" pitchFamily="18" charset="0"/>
                <a:cs typeface="Times New Roman" pitchFamily="18" charset="0"/>
              </a:rPr>
              <a:t>Continuous Reinforcement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418" y="1524000"/>
            <a:ext cx="10237382" cy="5334000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A schedule of reinforcement in which a reward follows </a:t>
            </a:r>
            <a:r>
              <a:rPr lang="en-US" altLang="en-US" sz="3200" i="1" dirty="0">
                <a:latin typeface="Times New Roman" pitchFamily="18" charset="0"/>
                <a:cs typeface="Times New Roman" pitchFamily="18" charset="0"/>
              </a:rPr>
              <a:t>every</a:t>
            </a:r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 correct response</a:t>
            </a:r>
          </a:p>
          <a:p>
            <a:endParaRPr lang="en-US" alt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Learning occurs rapidly</a:t>
            </a:r>
          </a:p>
          <a:p>
            <a:endParaRPr lang="en-US" alt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But the behavior will extinguish quickly once the reinforcement stops.</a:t>
            </a:r>
          </a:p>
          <a:p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Once that reliable candy machine eats your money twice in a row, you stop putting money into it.</a:t>
            </a:r>
          </a:p>
        </p:txBody>
      </p:sp>
    </p:spTree>
    <p:extLst>
      <p:ext uri="{BB962C8B-B14F-4D97-AF65-F5344CB8AC3E}">
        <p14:creationId xmlns:p14="http://schemas.microsoft.com/office/powerpoint/2010/main" val="19733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75314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dirty="0">
                <a:latin typeface="Times New Roman" pitchFamily="18" charset="0"/>
                <a:cs typeface="Times New Roman" pitchFamily="18" charset="0"/>
              </a:rPr>
              <a:t>Partial Reinforcement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419" y="1325563"/>
            <a:ext cx="10792046" cy="5117767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Bookman Old Style" panose="02050604050505020204" pitchFamily="18" charset="0"/>
                <a:cs typeface="Times New Roman" pitchFamily="18" charset="0"/>
              </a:rPr>
              <a:t>A schedule of reinforcement in which a reward follows only </a:t>
            </a:r>
            <a:r>
              <a:rPr lang="en-US" altLang="en-US" i="1" dirty="0">
                <a:latin typeface="Bookman Old Style" panose="02050604050505020204" pitchFamily="18" charset="0"/>
                <a:cs typeface="Times New Roman" pitchFamily="18" charset="0"/>
              </a:rPr>
              <a:t>some</a:t>
            </a:r>
            <a:r>
              <a:rPr lang="en-US" altLang="en-US" dirty="0">
                <a:latin typeface="Bookman Old Style" panose="02050604050505020204" pitchFamily="18" charset="0"/>
                <a:cs typeface="Times New Roman" pitchFamily="18" charset="0"/>
              </a:rPr>
              <a:t> correct </a:t>
            </a:r>
            <a:r>
              <a:rPr lang="en-US" altLang="en-US" dirty="0" smtClean="0">
                <a:latin typeface="Bookman Old Style" panose="02050604050505020204" pitchFamily="18" charset="0"/>
                <a:cs typeface="Times New Roman" pitchFamily="18" charset="0"/>
              </a:rPr>
              <a:t>responses</a:t>
            </a:r>
          </a:p>
          <a:p>
            <a:endParaRPr lang="en-US" altLang="en-US" dirty="0">
              <a:latin typeface="Bookman Old Style" panose="02050604050505020204" pitchFamily="18" charset="0"/>
              <a:cs typeface="Times New Roman" pitchFamily="18" charset="0"/>
            </a:endParaRPr>
          </a:p>
          <a:p>
            <a:r>
              <a:rPr lang="en-US" altLang="en-US" dirty="0">
                <a:latin typeface="Bookman Old Style" panose="02050604050505020204" pitchFamily="18" charset="0"/>
                <a:cs typeface="Times New Roman" pitchFamily="18" charset="0"/>
              </a:rPr>
              <a:t>Learning of behavior will take </a:t>
            </a:r>
            <a:r>
              <a:rPr lang="en-US" altLang="en-US" dirty="0" smtClean="0">
                <a:latin typeface="Bookman Old Style" panose="02050604050505020204" pitchFamily="18" charset="0"/>
                <a:cs typeface="Times New Roman" pitchFamily="18" charset="0"/>
              </a:rPr>
              <a:t>longer</a:t>
            </a:r>
          </a:p>
          <a:p>
            <a:endParaRPr lang="en-US" altLang="en-US" dirty="0">
              <a:latin typeface="Bookman Old Style" panose="02050604050505020204" pitchFamily="18" charset="0"/>
              <a:cs typeface="Times New Roman" pitchFamily="18" charset="0"/>
            </a:endParaRPr>
          </a:p>
          <a:p>
            <a:r>
              <a:rPr lang="en-US" altLang="en-US" dirty="0">
                <a:latin typeface="Bookman Old Style" panose="02050604050505020204" pitchFamily="18" charset="0"/>
                <a:cs typeface="Times New Roman" pitchFamily="18" charset="0"/>
              </a:rPr>
              <a:t>But will be more resistant to </a:t>
            </a:r>
            <a:r>
              <a:rPr lang="en-US" altLang="en-US" dirty="0" smtClean="0">
                <a:latin typeface="Bookman Old Style" panose="02050604050505020204" pitchFamily="18" charset="0"/>
                <a:cs typeface="Times New Roman" pitchFamily="18" charset="0"/>
              </a:rPr>
              <a:t>extinction</a:t>
            </a:r>
          </a:p>
          <a:p>
            <a:endParaRPr lang="en-US" altLang="en-US" dirty="0">
              <a:latin typeface="Bookman Old Style" panose="02050604050505020204" pitchFamily="18" charset="0"/>
              <a:cs typeface="Times New Roman" pitchFamily="18" charset="0"/>
            </a:endParaRPr>
          </a:p>
          <a:p>
            <a:r>
              <a:rPr lang="en-US" altLang="en-US" dirty="0">
                <a:latin typeface="Bookman Old Style" panose="02050604050505020204" pitchFamily="18" charset="0"/>
                <a:cs typeface="Times New Roman" pitchFamily="18" charset="0"/>
              </a:rPr>
              <a:t>Includes the following types:</a:t>
            </a:r>
          </a:p>
          <a:p>
            <a:pPr lvl="1"/>
            <a:r>
              <a:rPr lang="en-US" altLang="en-US" sz="2600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itchFamily="18" charset="0"/>
              </a:rPr>
              <a:t>Fixed-interval and variable interval</a:t>
            </a:r>
          </a:p>
          <a:p>
            <a:pPr lvl="1"/>
            <a:r>
              <a:rPr lang="en-US" altLang="en-US" sz="2600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itchFamily="18" charset="0"/>
              </a:rPr>
              <a:t>Fixed-ratio and variable-ratio</a:t>
            </a:r>
          </a:p>
        </p:txBody>
      </p:sp>
    </p:spTree>
    <p:extLst>
      <p:ext uri="{BB962C8B-B14F-4D97-AF65-F5344CB8AC3E}">
        <p14:creationId xmlns:p14="http://schemas.microsoft.com/office/powerpoint/2010/main" val="337083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Fixed-</a:t>
            </a:r>
            <a:r>
              <a:rPr lang="en-US" altLang="en-US" sz="3200" u="sng" dirty="0">
                <a:latin typeface="Times New Roman" pitchFamily="18" charset="0"/>
                <a:cs typeface="Times New Roman" pitchFamily="18" charset="0"/>
              </a:rPr>
              <a:t>Ratio</a:t>
            </a:r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 Schedule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8316" y="1600200"/>
            <a:ext cx="1047307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A partial reinforcement schedule that rewards a response only after some </a:t>
            </a:r>
            <a:r>
              <a:rPr lang="en-US" altLang="en-US" u="sng" dirty="0">
                <a:latin typeface="Times New Roman" pitchFamily="18" charset="0"/>
                <a:cs typeface="Times New Roman" pitchFamily="18" charset="0"/>
              </a:rPr>
              <a:t>set  number of correct </a:t>
            </a:r>
            <a:r>
              <a:rPr lang="en-US" altLang="en-US" u="sng" dirty="0" smtClean="0">
                <a:latin typeface="Times New Roman" pitchFamily="18" charset="0"/>
                <a:cs typeface="Times New Roman" pitchFamily="18" charset="0"/>
              </a:rPr>
              <a:t>responses</a:t>
            </a:r>
          </a:p>
          <a:p>
            <a:pPr>
              <a:lnSpc>
                <a:spcPct val="90000"/>
              </a:lnSpc>
            </a:pPr>
            <a:endParaRPr lang="en-US" altLang="en-US" u="sng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The faster the subject responds, the more reinforcements they will receive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i.e. piece work: You get $5 for every 10 widgets you make.</a:t>
            </a:r>
          </a:p>
          <a:p>
            <a:pPr>
              <a:lnSpc>
                <a:spcPct val="90000"/>
              </a:lnSpc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7357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Variable-</a:t>
            </a:r>
            <a:r>
              <a:rPr lang="en-US" altLang="en-US" sz="3200" u="sng" dirty="0">
                <a:latin typeface="Times New Roman" pitchFamily="18" charset="0"/>
                <a:cs typeface="Times New Roman" pitchFamily="18" charset="0"/>
              </a:rPr>
              <a:t>Ratio</a:t>
            </a:r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 Schedule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447800"/>
            <a:ext cx="10761921" cy="4724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A partial reinforcement schedule that rewards an </a:t>
            </a:r>
            <a:r>
              <a:rPr lang="en-US" altLang="en-US" b="1" u="sng" dirty="0">
                <a:latin typeface="Times New Roman" pitchFamily="18" charset="0"/>
                <a:cs typeface="Times New Roman" pitchFamily="18" charset="0"/>
              </a:rPr>
              <a:t>unpredictable average</a:t>
            </a:r>
            <a:r>
              <a:rPr lang="en-US" altLang="en-US" u="sng" dirty="0">
                <a:latin typeface="Times New Roman" pitchFamily="18" charset="0"/>
                <a:cs typeface="Times New Roman" pitchFamily="18" charset="0"/>
              </a:rPr>
              <a:t> number of correct </a:t>
            </a:r>
            <a:r>
              <a:rPr lang="en-US" altLang="en-US" u="sng" dirty="0" smtClean="0">
                <a:latin typeface="Times New Roman" pitchFamily="18" charset="0"/>
                <a:cs typeface="Times New Roman" pitchFamily="18" charset="0"/>
              </a:rPr>
              <a:t>responses</a:t>
            </a:r>
          </a:p>
          <a:p>
            <a:pPr>
              <a:lnSpc>
                <a:spcPct val="90000"/>
              </a:lnSpc>
            </a:pPr>
            <a:endParaRPr lang="en-US" altLang="en-US" u="sng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High rates of responding with little pause in order to increase chances of getting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reinforcement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This schedule is very resistant to extinction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Sometimes called the “gambler’s schedule”; similar to a slot machine or fishing</a:t>
            </a:r>
          </a:p>
        </p:txBody>
      </p:sp>
    </p:spTree>
    <p:extLst>
      <p:ext uri="{BB962C8B-B14F-4D97-AF65-F5344CB8AC3E}">
        <p14:creationId xmlns:p14="http://schemas.microsoft.com/office/powerpoint/2010/main" val="152582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Fixed-</a:t>
            </a:r>
            <a:r>
              <a:rPr lang="en-US" altLang="en-US" sz="3200" u="sng" dirty="0">
                <a:latin typeface="Times New Roman" pitchFamily="18" charset="0"/>
                <a:cs typeface="Times New Roman" pitchFamily="18" charset="0"/>
              </a:rPr>
              <a:t>Interval</a:t>
            </a:r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 Schedule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297" y="1143000"/>
            <a:ext cx="10653823" cy="5334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A partial reinforcement schedule that rewards only </a:t>
            </a:r>
            <a:r>
              <a:rPr lang="en-US" altLang="en-US" u="sng" dirty="0">
                <a:latin typeface="Times New Roman" pitchFamily="18" charset="0"/>
                <a:cs typeface="Times New Roman" pitchFamily="18" charset="0"/>
              </a:rPr>
              <a:t>the first correct response after some </a:t>
            </a:r>
            <a:r>
              <a:rPr lang="en-US" altLang="en-US" b="1" u="sng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en-US" u="sng" dirty="0">
                <a:latin typeface="Times New Roman" pitchFamily="18" charset="0"/>
                <a:cs typeface="Times New Roman" pitchFamily="18" charset="0"/>
              </a:rPr>
              <a:t> period of time</a:t>
            </a:r>
          </a:p>
          <a:p>
            <a:pPr>
              <a:lnSpc>
                <a:spcPct val="90000"/>
              </a:lnSpc>
            </a:pPr>
            <a:endParaRPr lang="en-US" altLang="en-US" u="sng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Produces gradual responses at first and increases as you get closer to the time of reinforcement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“Procrastinator Schedule”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Example: a known weekly quiz in a class, checking cookies after the 10 minute baking period.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51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5240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Variable-</a:t>
            </a:r>
            <a:r>
              <a:rPr lang="en-US" altLang="en-US" sz="3200" u="sng" dirty="0">
                <a:latin typeface="Times New Roman" pitchFamily="18" charset="0"/>
                <a:cs typeface="Times New Roman" pitchFamily="18" charset="0"/>
              </a:rPr>
              <a:t>Interval</a:t>
            </a:r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 Schedule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2743" y="1981200"/>
            <a:ext cx="10345479" cy="411480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A partial reinforcement that rewards the </a:t>
            </a:r>
            <a:r>
              <a:rPr lang="en-US" altLang="en-US" u="sng" dirty="0">
                <a:latin typeface="Times New Roman" pitchFamily="18" charset="0"/>
                <a:cs typeface="Times New Roman" pitchFamily="18" charset="0"/>
              </a:rPr>
              <a:t>first correct response after an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b="1" u="sng" dirty="0">
                <a:latin typeface="Times New Roman" pitchFamily="18" charset="0"/>
                <a:cs typeface="Times New Roman" pitchFamily="18" charset="0"/>
              </a:rPr>
              <a:t>unpredictable</a:t>
            </a:r>
            <a:r>
              <a:rPr lang="en-US" altLang="en-US" u="sng" dirty="0">
                <a:latin typeface="Times New Roman" pitchFamily="18" charset="0"/>
                <a:cs typeface="Times New Roman" pitchFamily="18" charset="0"/>
              </a:rPr>
              <a:t> amount of time</a:t>
            </a:r>
          </a:p>
          <a:p>
            <a:endParaRPr lang="en-US" altLang="en-US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Produces slow and steady responses</a:t>
            </a:r>
          </a:p>
          <a:p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Example:  “pop” quiz in a class</a:t>
            </a:r>
          </a:p>
          <a:p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52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524"/>
            <a:ext cx="10515600" cy="995843"/>
          </a:xfrm>
        </p:spPr>
        <p:txBody>
          <a:bodyPr/>
          <a:lstStyle/>
          <a:p>
            <a:r>
              <a:rPr lang="en-US" dirty="0" smtClean="0">
                <a:latin typeface="Bookman Old Style" panose="02050604050505020204" pitchFamily="18" charset="0"/>
              </a:rPr>
              <a:t>Some examples: 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586" y="1063366"/>
            <a:ext cx="10705214" cy="579463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ookman Old Style" panose="02050604050505020204" pitchFamily="18" charset="0"/>
              </a:rPr>
              <a:t>Doping in </a:t>
            </a:r>
            <a:r>
              <a:rPr lang="en-US" sz="3200" dirty="0" smtClean="0">
                <a:latin typeface="Bookman Old Style" panose="02050604050505020204" pitchFamily="18" charset="0"/>
              </a:rPr>
              <a:t>Sport</a:t>
            </a:r>
          </a:p>
          <a:p>
            <a:pPr lvl="1"/>
            <a:r>
              <a:rPr lang="en-US" sz="2600" dirty="0" smtClean="0">
                <a:latin typeface="Bookman Old Style" panose="02050604050505020204" pitchFamily="18" charset="0"/>
              </a:rPr>
              <a:t>Athletes </a:t>
            </a:r>
            <a:r>
              <a:rPr lang="en-US" sz="2600" dirty="0">
                <a:latin typeface="Bookman Old Style" panose="02050604050505020204" pitchFamily="18" charset="0"/>
              </a:rPr>
              <a:t>taking illegal substances to improve their </a:t>
            </a:r>
            <a:r>
              <a:rPr lang="en-US" sz="2600" dirty="0" smtClean="0">
                <a:latin typeface="Bookman Old Style" panose="02050604050505020204" pitchFamily="18" charset="0"/>
              </a:rPr>
              <a:t>performances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rgbClr val="002060"/>
                </a:solidFill>
                <a:latin typeface="Bookman Old Style" panose="02050604050505020204" pitchFamily="18" charset="0"/>
              </a:rPr>
              <a:t>Rio Olympics 2016 suffered a huge setback when wrestler </a:t>
            </a:r>
            <a:r>
              <a:rPr lang="en-US" sz="2600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Narsingh</a:t>
            </a:r>
            <a:r>
              <a:rPr lang="en-US" sz="2600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Yadav</a:t>
            </a:r>
            <a:r>
              <a:rPr lang="en-US" sz="2600" dirty="0">
                <a:solidFill>
                  <a:srgbClr val="002060"/>
                </a:solidFill>
                <a:latin typeface="Bookman Old Style" panose="02050604050505020204" pitchFamily="18" charset="0"/>
              </a:rPr>
              <a:t> and shot-putter </a:t>
            </a:r>
            <a:r>
              <a:rPr lang="en-US" sz="2600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Inderjeet</a:t>
            </a:r>
            <a:r>
              <a:rPr lang="en-US" sz="2600" dirty="0">
                <a:solidFill>
                  <a:srgbClr val="002060"/>
                </a:solidFill>
                <a:latin typeface="Bookman Old Style" panose="02050604050505020204" pitchFamily="18" charset="0"/>
              </a:rPr>
              <a:t> Singh were tested positive for banned substances by the National Anti-Doping Agency (NADA).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In </a:t>
            </a:r>
            <a:r>
              <a:rPr lang="en-US" sz="2600" dirty="0">
                <a:solidFill>
                  <a:srgbClr val="002060"/>
                </a:solidFill>
                <a:latin typeface="Bookman Old Style" panose="02050604050505020204" pitchFamily="18" charset="0"/>
              </a:rPr>
              <a:t>2000, discus thrower </a:t>
            </a:r>
            <a:r>
              <a:rPr lang="en-US" sz="2600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Seema</a:t>
            </a:r>
            <a:r>
              <a:rPr lang="en-US" sz="2600" dirty="0">
                <a:solidFill>
                  <a:srgbClr val="002060"/>
                </a:solidFill>
                <a:latin typeface="Bookman Old Style" panose="02050604050505020204" pitchFamily="18" charset="0"/>
              </a:rPr>
              <a:t> was stripped of her gold at </a:t>
            </a:r>
            <a:r>
              <a:rPr lang="en-US" sz="26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the World </a:t>
            </a:r>
            <a:r>
              <a:rPr lang="en-US" sz="2600" dirty="0">
                <a:solidFill>
                  <a:srgbClr val="002060"/>
                </a:solidFill>
                <a:latin typeface="Bookman Old Style" panose="02050604050505020204" pitchFamily="18" charset="0"/>
              </a:rPr>
              <a:t>Junior Championships.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6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In </a:t>
            </a:r>
            <a:r>
              <a:rPr lang="en-US" sz="2600" dirty="0">
                <a:solidFill>
                  <a:srgbClr val="002060"/>
                </a:solidFill>
                <a:latin typeface="Bookman Old Style" panose="02050604050505020204" pitchFamily="18" charset="0"/>
              </a:rPr>
              <a:t>2005, discus throwers Anil and </a:t>
            </a:r>
            <a:r>
              <a:rPr lang="en-US" sz="2600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Neelam</a:t>
            </a:r>
            <a:r>
              <a:rPr lang="en-US" sz="2600" dirty="0">
                <a:solidFill>
                  <a:srgbClr val="002060"/>
                </a:solidFill>
                <a:latin typeface="Bookman Old Style" panose="02050604050505020204" pitchFamily="18" charset="0"/>
              </a:rPr>
              <a:t> were handed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600" dirty="0">
                <a:solidFill>
                  <a:srgbClr val="002060"/>
                </a:solidFill>
                <a:latin typeface="Bookman Old Style" panose="02050604050505020204" pitchFamily="18" charset="0"/>
              </a:rPr>
              <a:t>two-year ban for testing positive 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6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In </a:t>
            </a:r>
            <a:r>
              <a:rPr lang="en-US" sz="2600" dirty="0">
                <a:solidFill>
                  <a:srgbClr val="002060"/>
                </a:solidFill>
                <a:latin typeface="Bookman Old Style" panose="02050604050505020204" pitchFamily="18" charset="0"/>
              </a:rPr>
              <a:t>2010, shot putter </a:t>
            </a:r>
            <a:r>
              <a:rPr lang="en-US" sz="2600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Saurabh</a:t>
            </a:r>
            <a:r>
              <a:rPr lang="en-US" sz="2600" dirty="0">
                <a:solidFill>
                  <a:srgbClr val="002060"/>
                </a:solidFill>
                <a:latin typeface="Bookman Old Style" panose="02050604050505020204" pitchFamily="18" charset="0"/>
              </a:rPr>
              <a:t> got a two-year ban for testing positive for banned stimulant.</a:t>
            </a:r>
          </a:p>
          <a:p>
            <a:pPr lvl="3"/>
            <a:endParaRPr lang="en-US" dirty="0" smtClean="0">
              <a:latin typeface="Bookman Old Style" panose="02050604050505020204" pitchFamily="18" charset="0"/>
            </a:endParaRPr>
          </a:p>
          <a:p>
            <a:pPr lvl="1"/>
            <a:endParaRPr lang="en-US" sz="28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0663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Bookman Old Style" panose="02050604050505020204" pitchFamily="18" charset="0"/>
              </a:rPr>
              <a:t>Observational Learning</a:t>
            </a:r>
            <a:endParaRPr lang="en-US" sz="40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>
                <a:latin typeface="Bookman Old Style" panose="02050604050505020204" pitchFamily="18" charset="0"/>
              </a:rPr>
              <a:t>Basic Premise:</a:t>
            </a:r>
          </a:p>
          <a:p>
            <a:pPr lvl="1"/>
            <a:r>
              <a:rPr lang="en-US" sz="2800" dirty="0" smtClean="0">
                <a:latin typeface="Bookman Old Style" panose="02050604050505020204" pitchFamily="18" charset="0"/>
              </a:rPr>
              <a:t>We </a:t>
            </a:r>
            <a:r>
              <a:rPr lang="en-US" sz="2800" dirty="0">
                <a:latin typeface="Bookman Old Style" panose="02050604050505020204" pitchFamily="18" charset="0"/>
              </a:rPr>
              <a:t>learn behavior through observation</a:t>
            </a:r>
          </a:p>
          <a:p>
            <a:pPr lvl="1"/>
            <a:r>
              <a:rPr lang="en-US" sz="2800" dirty="0">
                <a:latin typeface="Bookman Old Style" panose="02050604050505020204" pitchFamily="18" charset="0"/>
              </a:rPr>
              <a:t>Vicarious reinforcement: Learn through observing consequences of behaviors of others</a:t>
            </a:r>
          </a:p>
          <a:p>
            <a:pPr lvl="1">
              <a:buFont typeface="Wingdings" panose="05000000000000000000" pitchFamily="2" charset="2"/>
              <a:buNone/>
            </a:pPr>
            <a:endParaRPr lang="en-US" sz="3600" dirty="0">
              <a:latin typeface="Bookman Old Style" panose="02050604050505020204" pitchFamily="18" charset="0"/>
            </a:endParaRPr>
          </a:p>
          <a:p>
            <a:pPr lvl="1" algn="ctr">
              <a:buFont typeface="Wingdings" panose="05000000000000000000" pitchFamily="2" charset="2"/>
              <a:buNone/>
            </a:pPr>
            <a:r>
              <a:rPr lang="en-US" sz="3600" dirty="0" err="1" smtClean="0">
                <a:solidFill>
                  <a:srgbClr val="0070C0"/>
                </a:solidFill>
                <a:latin typeface="Bookman Old Style" panose="02050604050505020204" pitchFamily="18" charset="0"/>
              </a:rPr>
              <a:t>Bobo</a:t>
            </a:r>
            <a:r>
              <a:rPr lang="en-US" sz="36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 Doll Experiment</a:t>
            </a:r>
          </a:p>
          <a:p>
            <a:pPr lvl="1" algn="ctr">
              <a:buFont typeface="Wingdings" panose="05000000000000000000" pitchFamily="2" charset="2"/>
              <a:buNone/>
            </a:pPr>
            <a:endParaRPr lang="en-US" sz="3600" dirty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r>
              <a:rPr lang="en-US" sz="3600" dirty="0">
                <a:latin typeface="Bookman Old Style" panose="02050604050505020204" pitchFamily="18" charset="0"/>
              </a:rPr>
              <a:t>Identification vs. Internalization</a:t>
            </a:r>
          </a:p>
          <a:p>
            <a:pPr lvl="1"/>
            <a:r>
              <a:rPr lang="en-US" sz="3600" dirty="0">
                <a:latin typeface="Bookman Old Style" panose="02050604050505020204" pitchFamily="18" charset="0"/>
              </a:rPr>
              <a:t>Imitation vs. Assimilation</a:t>
            </a:r>
          </a:p>
          <a:p>
            <a:pPr lvl="1">
              <a:buFont typeface="Wingdings" panose="05000000000000000000" pitchFamily="2" charset="2"/>
              <a:buNone/>
            </a:pPr>
            <a:endParaRPr lang="en-US" sz="3600" dirty="0">
              <a:latin typeface="Bookman Old Style" panose="02050604050505020204" pitchFamily="18" charset="0"/>
            </a:endParaRPr>
          </a:p>
          <a:p>
            <a:endParaRPr lang="en-US" sz="36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6283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Bookman Old Style" panose="02050604050505020204" pitchFamily="18" charset="0"/>
              </a:rPr>
              <a:t>Four Steps of Observational Learning</a:t>
            </a:r>
            <a:endParaRPr lang="en-US" sz="40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Bookman Old Style" panose="02050604050505020204" pitchFamily="18" charset="0"/>
              </a:rPr>
              <a:t>Attentional processes</a:t>
            </a:r>
          </a:p>
          <a:p>
            <a:r>
              <a:rPr lang="en-US" sz="3600" dirty="0">
                <a:latin typeface="Bookman Old Style" panose="02050604050505020204" pitchFamily="18" charset="0"/>
              </a:rPr>
              <a:t>Retention processes</a:t>
            </a:r>
          </a:p>
          <a:p>
            <a:r>
              <a:rPr lang="en-US" sz="3600" dirty="0">
                <a:latin typeface="Bookman Old Style" panose="02050604050505020204" pitchFamily="18" charset="0"/>
              </a:rPr>
              <a:t>Production processes</a:t>
            </a:r>
          </a:p>
          <a:p>
            <a:r>
              <a:rPr lang="en-US" sz="3600" dirty="0">
                <a:latin typeface="Bookman Old Style" panose="02050604050505020204" pitchFamily="18" charset="0"/>
              </a:rPr>
              <a:t>Incentive and motivational processes</a:t>
            </a:r>
          </a:p>
          <a:p>
            <a:endParaRPr lang="en-US" sz="3600" dirty="0">
              <a:latin typeface="Bookman Old Style" panose="02050604050505020204" pitchFamily="18" charset="0"/>
            </a:endParaRPr>
          </a:p>
          <a:p>
            <a:endParaRPr lang="en-US" sz="36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3362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Observational Learning in Everyday Life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Bookman Old Style" panose="02050604050505020204" pitchFamily="18" charset="0"/>
              </a:rPr>
              <a:t>Antisocial behavior - negative, destructive, abusive, unhelpful behavior</a:t>
            </a:r>
          </a:p>
          <a:p>
            <a:r>
              <a:rPr lang="en-US" sz="3200" dirty="0" err="1">
                <a:latin typeface="Bookman Old Style" panose="02050604050505020204" pitchFamily="18" charset="0"/>
              </a:rPr>
              <a:t>Prosocial</a:t>
            </a:r>
            <a:r>
              <a:rPr lang="en-US" sz="3200" dirty="0">
                <a:latin typeface="Bookman Old Style" panose="02050604050505020204" pitchFamily="18" charset="0"/>
              </a:rPr>
              <a:t> behavior – positive, constructive, helpful behavior</a:t>
            </a:r>
          </a:p>
          <a:p>
            <a:r>
              <a:rPr lang="en-US" sz="3200" dirty="0">
                <a:latin typeface="Bookman Old Style" panose="02050604050505020204" pitchFamily="18" charset="0"/>
              </a:rPr>
              <a:t>Both types of behavior can be modeled effectively.</a:t>
            </a:r>
          </a:p>
          <a:p>
            <a:r>
              <a:rPr lang="en-US" sz="3200" dirty="0">
                <a:latin typeface="Bookman Old Style" panose="02050604050505020204" pitchFamily="18" charset="0"/>
              </a:rPr>
              <a:t>How might TV programs effect the way we behave?  </a:t>
            </a:r>
            <a:endParaRPr lang="en-US" sz="3200" dirty="0" smtClean="0">
              <a:latin typeface="Bookman Old Style" panose="02050604050505020204" pitchFamily="18" charset="0"/>
            </a:endParaRPr>
          </a:p>
          <a:p>
            <a:endParaRPr lang="en-US" sz="32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1568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30480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Shaping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981200"/>
            <a:ext cx="7175500" cy="4114800"/>
          </a:xfrm>
        </p:spPr>
        <p:txBody>
          <a:bodyPr/>
          <a:lstStyle/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Reinforcement of behaviors that are more and more similar to the one you want to occur</a:t>
            </a:r>
          </a:p>
          <a:p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Technique used to establish a new behavior</a:t>
            </a:r>
          </a:p>
          <a:p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4782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096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Shaping Principles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990600"/>
            <a:ext cx="81534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Shaping - procedure in which rewards, such as food, gradually guide an animal’s behavior toward a desired behavior.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Successive approximations - shaping method in which you reward responses that are ever closer to the final desired behavior and ignore all other responses.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Shaping nonverbal animals can show what they perceive.  Train an animal to discriminate between classes of events or objects. 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After being trained to discriminate between flowers, people, cars, and chairs, a pigeon can usually identify in which of these categories a new pictured object belongs</a:t>
            </a:r>
          </a:p>
        </p:txBody>
      </p:sp>
    </p:spTree>
    <p:extLst>
      <p:ext uri="{BB962C8B-B14F-4D97-AF65-F5344CB8AC3E}">
        <p14:creationId xmlns:p14="http://schemas.microsoft.com/office/powerpoint/2010/main" val="5900406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 descr="G:\Website\Videos\Aaron's revised PowerPoints\Learning\Videos &amp; Pics\Shaping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1" y="2884488"/>
            <a:ext cx="6251575" cy="3973513"/>
          </a:xfrm>
          <a:prstGeom prst="rect">
            <a:avLst/>
          </a:prstGeom>
          <a:noFill/>
        </p:spPr>
      </p:pic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2438400" y="152400"/>
            <a:ext cx="7848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Skinner attached some horizontal stripes to the wall which he then used to gauge the dog's responses of lifting its head higher and higher. Then, he simply set about shaping a jumping response by flashing the strobe (and simultaneously taking a picture), followed by giving a meat treat, each time the dog satisfied the criterion for reinforcement. The result of this process is shown below, as it was in </a:t>
            </a:r>
            <a:r>
              <a:rPr lang="en-US" sz="20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LOOK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magazine, in terms of the pictures taken at different points in the shaping process. Within 20 minutes, Skinner had Agnes "running up the wall"</a:t>
            </a:r>
          </a:p>
          <a:p>
            <a:pPr>
              <a:spcBef>
                <a:spcPct val="500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6646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 descr="G:\Website\Videos\Aaron's revised PowerPoints\Learning\Videos &amp; Pics\Shaping 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057401"/>
            <a:ext cx="6389688" cy="4240213"/>
          </a:xfrm>
          <a:prstGeom prst="rect">
            <a:avLst/>
          </a:prstGeom>
          <a:noFill/>
        </p:spPr>
      </p:pic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2590800" y="152401"/>
            <a:ext cx="7772400" cy="235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For the second shaping demonstration, Skinner trained Agnes to press the pedal and pop the top on the wastebasket. Again, the photographer's flash served as the conditioned </a:t>
            </a:r>
            <a:r>
              <a:rPr lang="en-US" sz="2400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reinforcer</a:t>
            </a:r>
            <a:r>
              <a:rPr lang="en-US" sz="24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, and each step in the process was photographed. The results are shown below.</a:t>
            </a:r>
          </a:p>
          <a:p>
            <a:pPr>
              <a:spcBef>
                <a:spcPct val="5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3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283" y="0"/>
            <a:ext cx="10515600" cy="1127051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Bookman Old Style" panose="02050604050505020204" pitchFamily="18" charset="0"/>
              </a:rPr>
              <a:t>Some Examples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283" y="1127052"/>
            <a:ext cx="10749517" cy="564588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ookman Old Style" panose="02050604050505020204" pitchFamily="18" charset="0"/>
              </a:rPr>
              <a:t>Cheating in Exams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4D68"/>
                </a:solidFill>
                <a:latin typeface="Bookman Old Style" panose="02050604050505020204" pitchFamily="18" charset="0"/>
              </a:rPr>
              <a:t>In 1997, IIT JEE was cancelled for the first time. The story is that a private </a:t>
            </a:r>
            <a:r>
              <a:rPr lang="en-US" sz="2800" dirty="0" smtClean="0">
                <a:solidFill>
                  <a:srgbClr val="004D68"/>
                </a:solidFill>
                <a:latin typeface="Bookman Old Style" panose="02050604050505020204" pitchFamily="18" charset="0"/>
              </a:rPr>
              <a:t>coaching </a:t>
            </a:r>
            <a:r>
              <a:rPr lang="en-US" sz="2800" dirty="0">
                <a:solidFill>
                  <a:srgbClr val="004D68"/>
                </a:solidFill>
                <a:latin typeface="Bookman Old Style" panose="02050604050505020204" pitchFamily="18" charset="0"/>
              </a:rPr>
              <a:t>institute in </a:t>
            </a:r>
            <a:r>
              <a:rPr lang="en-US" sz="2800" dirty="0" err="1">
                <a:solidFill>
                  <a:srgbClr val="004D68"/>
                </a:solidFill>
                <a:latin typeface="Bookman Old Style" panose="02050604050505020204" pitchFamily="18" charset="0"/>
              </a:rPr>
              <a:t>Lucknow</a:t>
            </a:r>
            <a:r>
              <a:rPr lang="en-US" sz="2800" dirty="0">
                <a:solidFill>
                  <a:srgbClr val="004D68"/>
                </a:solidFill>
                <a:latin typeface="Bookman Old Style" panose="02050604050505020204" pitchFamily="18" charset="0"/>
              </a:rPr>
              <a:t> called its students 12 hours before the </a:t>
            </a:r>
            <a:r>
              <a:rPr lang="en-US" sz="2800" dirty="0" smtClean="0">
                <a:solidFill>
                  <a:srgbClr val="004D68"/>
                </a:solidFill>
                <a:latin typeface="Bookman Old Style" panose="02050604050505020204" pitchFamily="18" charset="0"/>
              </a:rPr>
              <a:t>Physics </a:t>
            </a:r>
            <a:r>
              <a:rPr lang="en-US" sz="2800" dirty="0">
                <a:solidFill>
                  <a:srgbClr val="004D68"/>
                </a:solidFill>
                <a:latin typeface="Bookman Old Style" panose="02050604050505020204" pitchFamily="18" charset="0"/>
              </a:rPr>
              <a:t>and Chemistry exams for ‘last-minute tips’. </a:t>
            </a:r>
            <a:endParaRPr lang="en-US" sz="2800" dirty="0" smtClean="0">
              <a:solidFill>
                <a:srgbClr val="004D68"/>
              </a:solidFill>
              <a:latin typeface="Bookman Old Style" panose="020506040505050202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800" dirty="0">
              <a:solidFill>
                <a:srgbClr val="004D68"/>
              </a:solidFill>
              <a:latin typeface="Bookman Old Style" panose="020506040505050202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dirty="0" smtClean="0">
                <a:solidFill>
                  <a:srgbClr val="004D68"/>
                </a:solidFill>
                <a:latin typeface="Bookman Old Style" panose="02050604050505020204" pitchFamily="18" charset="0"/>
              </a:rPr>
              <a:t> UPSSSC </a:t>
            </a:r>
            <a:r>
              <a:rPr lang="en-US" sz="2800" dirty="0">
                <a:solidFill>
                  <a:srgbClr val="004D68"/>
                </a:solidFill>
                <a:latin typeface="Bookman Old Style" panose="02050604050505020204" pitchFamily="18" charset="0"/>
              </a:rPr>
              <a:t>exam at one center cancelled over 'paper leak‘… Jul 18, </a:t>
            </a:r>
            <a:r>
              <a:rPr lang="en-US" sz="2800" dirty="0" smtClean="0">
                <a:solidFill>
                  <a:srgbClr val="004D68"/>
                </a:solidFill>
                <a:latin typeface="Bookman Old Style" panose="02050604050505020204" pitchFamily="18" charset="0"/>
              </a:rPr>
              <a:t>2016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800" dirty="0">
              <a:solidFill>
                <a:srgbClr val="004D68"/>
              </a:solidFill>
              <a:latin typeface="Bookman Old Style" panose="020506040505050202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dirty="0">
                <a:solidFill>
                  <a:srgbClr val="004D68"/>
                </a:solidFill>
                <a:latin typeface="Bookman Old Style" panose="02050604050505020204" pitchFamily="18" charset="0"/>
              </a:rPr>
              <a:t> Rajasthan University paper leaked on </a:t>
            </a:r>
            <a:r>
              <a:rPr lang="en-US" sz="2800" dirty="0" err="1">
                <a:solidFill>
                  <a:srgbClr val="004D68"/>
                </a:solidFill>
                <a:latin typeface="Bookman Old Style" panose="02050604050505020204" pitchFamily="18" charset="0"/>
              </a:rPr>
              <a:t>WhatsApp</a:t>
            </a:r>
            <a:r>
              <a:rPr lang="en-US" sz="2800" dirty="0">
                <a:solidFill>
                  <a:srgbClr val="004D68"/>
                </a:solidFill>
                <a:latin typeface="Bookman Old Style" panose="02050604050505020204" pitchFamily="18" charset="0"/>
              </a:rPr>
              <a:t>, exam cancelled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dirty="0" smtClean="0">
                <a:solidFill>
                  <a:srgbClr val="004D68"/>
                </a:solidFill>
                <a:latin typeface="Bookman Old Style" panose="02050604050505020204" pitchFamily="18" charset="0"/>
              </a:rPr>
              <a:t> Bluetooth </a:t>
            </a:r>
            <a:r>
              <a:rPr lang="en-US" sz="2800" dirty="0">
                <a:solidFill>
                  <a:srgbClr val="004D68"/>
                </a:solidFill>
                <a:latin typeface="Bookman Old Style" panose="02050604050505020204" pitchFamily="18" charset="0"/>
              </a:rPr>
              <a:t>devices used in ‘leaking’ AIIMS paper </a:t>
            </a:r>
            <a:r>
              <a:rPr lang="en-US" sz="2800" dirty="0" smtClean="0">
                <a:solidFill>
                  <a:srgbClr val="004D68"/>
                </a:solidFill>
                <a:latin typeface="Bookman Old Style" panose="02050604050505020204" pitchFamily="18" charset="0"/>
              </a:rPr>
              <a:t>too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>
              <a:solidFill>
                <a:srgbClr val="00B0F0"/>
              </a:solidFill>
              <a:latin typeface="Bookman Old Style" panose="020506040505050202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>
              <a:solidFill>
                <a:srgbClr val="00B0F0"/>
              </a:solidFill>
              <a:latin typeface="Bookman Old Style" panose="020506040505050202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626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6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Bookman Old Style" panose="02050604050505020204" pitchFamily="18" charset="0"/>
                <a:cs typeface="Times New Roman" pitchFamily="18" charset="0"/>
              </a:rPr>
              <a:t> </a:t>
            </a:r>
            <a:r>
              <a:rPr lang="en-US" sz="4000" dirty="0">
                <a:latin typeface="Bookman Old Style" panose="02050604050505020204" pitchFamily="18" charset="0"/>
                <a:cs typeface="Times New Roman" pitchFamily="18" charset="0"/>
              </a:rPr>
              <a:t>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3875"/>
            <a:ext cx="11136086" cy="5595901"/>
          </a:xfrm>
        </p:spPr>
        <p:txBody>
          <a:bodyPr>
            <a:normAutofit/>
          </a:bodyPr>
          <a:lstStyle/>
          <a:p>
            <a:endParaRPr lang="en-US" sz="3200" dirty="0" smtClean="0"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Bookman Old Style" panose="02050604050505020204" pitchFamily="18" charset="0"/>
                <a:cs typeface="Times New Roman" pitchFamily="18" charset="0"/>
              </a:rPr>
              <a:t>Learning by </a:t>
            </a:r>
            <a:r>
              <a:rPr lang="en-US" sz="3200" u="sng" dirty="0" smtClean="0">
                <a:solidFill>
                  <a:srgbClr val="0070C0"/>
                </a:solidFill>
                <a:latin typeface="Bookman Old Style" panose="02050604050505020204" pitchFamily="18" charset="0"/>
                <a:cs typeface="Times New Roman" pitchFamily="18" charset="0"/>
              </a:rPr>
              <a:t>Association</a:t>
            </a:r>
          </a:p>
          <a:p>
            <a:pPr marL="0" indent="0">
              <a:buNone/>
            </a:pPr>
            <a:r>
              <a:rPr lang="en-US" sz="3200" dirty="0">
                <a:latin typeface="Bookman Old Style" panose="02050604050505020204" pitchFamily="18" charset="0"/>
                <a:cs typeface="Times New Roman" pitchFamily="18" charset="0"/>
              </a:rPr>
              <a:t>	</a:t>
            </a:r>
            <a:r>
              <a:rPr lang="en-US" sz="3200" dirty="0" smtClean="0">
                <a:latin typeface="Bookman Old Style" panose="02050604050505020204" pitchFamily="18" charset="0"/>
                <a:cs typeface="Times New Roman" pitchFamily="18" charset="0"/>
              </a:rPr>
              <a:t>Classical Conditioning</a:t>
            </a:r>
          </a:p>
          <a:p>
            <a:pPr marL="0" indent="0">
              <a:buNone/>
            </a:pPr>
            <a:endParaRPr lang="en-US" sz="3200" dirty="0" smtClean="0"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Bookman Old Style" panose="02050604050505020204" pitchFamily="18" charset="0"/>
                <a:cs typeface="Times New Roman" pitchFamily="18" charset="0"/>
              </a:rPr>
              <a:t>Learning by </a:t>
            </a:r>
            <a:r>
              <a:rPr lang="en-US" sz="3200" u="sng" dirty="0" smtClean="0">
                <a:solidFill>
                  <a:srgbClr val="0070C0"/>
                </a:solidFill>
                <a:latin typeface="Bookman Old Style" panose="02050604050505020204" pitchFamily="18" charset="0"/>
                <a:cs typeface="Times New Roman" pitchFamily="18" charset="0"/>
              </a:rPr>
              <a:t>Consequences</a:t>
            </a:r>
          </a:p>
          <a:p>
            <a:pPr marL="0" indent="0">
              <a:buNone/>
            </a:pPr>
            <a:r>
              <a:rPr lang="en-US" sz="3200" dirty="0">
                <a:latin typeface="Bookman Old Style" panose="02050604050505020204" pitchFamily="18" charset="0"/>
                <a:cs typeface="Times New Roman" pitchFamily="18" charset="0"/>
              </a:rPr>
              <a:t>	</a:t>
            </a:r>
            <a:r>
              <a:rPr lang="en-US" sz="3200" dirty="0" smtClean="0">
                <a:latin typeface="Bookman Old Style" panose="02050604050505020204" pitchFamily="18" charset="0"/>
                <a:cs typeface="Times New Roman" pitchFamily="18" charset="0"/>
              </a:rPr>
              <a:t>Instrumental/ Operant Conditioning</a:t>
            </a:r>
          </a:p>
          <a:p>
            <a:pPr marL="0" indent="0">
              <a:buNone/>
            </a:pPr>
            <a:endParaRPr lang="en-US" sz="3200" dirty="0" smtClean="0"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Bookman Old Style" panose="02050604050505020204" pitchFamily="18" charset="0"/>
                <a:cs typeface="Times New Roman" pitchFamily="18" charset="0"/>
              </a:rPr>
              <a:t>Learning by </a:t>
            </a:r>
            <a:r>
              <a:rPr lang="en-US" sz="3200" u="sng" dirty="0" smtClean="0">
                <a:solidFill>
                  <a:srgbClr val="7030A0"/>
                </a:solidFill>
                <a:latin typeface="Bookman Old Style" panose="02050604050505020204" pitchFamily="18" charset="0"/>
                <a:cs typeface="Times New Roman" pitchFamily="18" charset="0"/>
              </a:rPr>
              <a:t>Observation</a:t>
            </a:r>
          </a:p>
          <a:p>
            <a:pPr marL="0" indent="0">
              <a:buNone/>
            </a:pPr>
            <a:r>
              <a:rPr lang="en-US" sz="3200" dirty="0">
                <a:latin typeface="Bookman Old Style" panose="02050604050505020204" pitchFamily="18" charset="0"/>
                <a:cs typeface="Times New Roman" pitchFamily="18" charset="0"/>
              </a:rPr>
              <a:t>	</a:t>
            </a:r>
            <a:r>
              <a:rPr lang="en-US" sz="3200" dirty="0" smtClean="0">
                <a:latin typeface="Bookman Old Style" panose="02050604050505020204" pitchFamily="18" charset="0"/>
                <a:cs typeface="Times New Roman" pitchFamily="18" charset="0"/>
              </a:rPr>
              <a:t>Social Learning Theory</a:t>
            </a:r>
            <a:endParaRPr lang="en-US" sz="3200" dirty="0">
              <a:latin typeface="Bookman Old Style" panose="0205060405050502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31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  <a:noFill/>
          <a:ln/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Types of Learning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3903667"/>
            <a:ext cx="4648200" cy="2209800"/>
          </a:xfrm>
          <a:noFill/>
          <a:ln/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en-US" dirty="0">
              <a:solidFill>
                <a:srgbClr val="000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Social Learning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623300" y="914401"/>
            <a:ext cx="2065338" cy="3249613"/>
            <a:chOff x="134" y="2016"/>
            <a:chExt cx="1301" cy="2047"/>
          </a:xfrm>
        </p:grpSpPr>
        <p:sp>
          <p:nvSpPr>
            <p:cNvPr id="8196" name="Rectangle 4"/>
            <p:cNvSpPr>
              <a:spLocks noChangeArrowheads="1"/>
            </p:cNvSpPr>
            <p:nvPr/>
          </p:nvSpPr>
          <p:spPr bwMode="auto">
            <a:xfrm>
              <a:off x="134" y="3811"/>
              <a:ext cx="130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John B. Watson</a:t>
              </a:r>
            </a:p>
          </p:txBody>
        </p:sp>
        <p:pic>
          <p:nvPicPr>
            <p:cNvPr id="8197" name="Picture 5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9" y="2016"/>
              <a:ext cx="1119" cy="1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CC0000"/>
              </a:outerShdw>
            </a:effectLst>
          </p:spPr>
        </p:pic>
      </p:grp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8229600" y="4692319"/>
            <a:ext cx="2667000" cy="120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b="1" dirty="0">
                <a:latin typeface="Lucida Casual" charset="0"/>
              </a:rPr>
              <a:t>“Forget the mind…”</a:t>
            </a:r>
          </a:p>
          <a:p>
            <a:pPr algn="ctr"/>
            <a:r>
              <a:rPr lang="en-US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Psychology should based on</a:t>
            </a:r>
          </a:p>
          <a:p>
            <a:pPr algn="ctr"/>
            <a:r>
              <a:rPr lang="en-US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observable behavior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8703469" y="4103504"/>
            <a:ext cx="19050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r>
              <a:rPr lang="en-US" sz="24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smicTwo" pitchFamily="82" charset="0"/>
              </a:rPr>
              <a:t>Behaviorism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471066122"/>
              </p:ext>
            </p:extLst>
          </p:nvPr>
        </p:nvGraphicFramePr>
        <p:xfrm>
          <a:off x="4021970" y="1422401"/>
          <a:ext cx="4295697" cy="231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1173956" y="914401"/>
            <a:ext cx="2071688" cy="3425746"/>
            <a:chOff x="136" y="724"/>
            <a:chExt cx="1593" cy="2536"/>
          </a:xfrm>
        </p:grpSpPr>
        <p:pic>
          <p:nvPicPr>
            <p:cNvPr id="12" name="Picture 5"/>
            <p:cNvPicPr>
              <a:picLocks noChangeArrowheads="1"/>
            </p:cNvPicPr>
            <p:nvPr/>
          </p:nvPicPr>
          <p:blipFill>
            <a:blip r:embed="rId9"/>
            <a:srcRect b="18170"/>
            <a:stretch>
              <a:fillRect/>
            </a:stretch>
          </p:blipFill>
          <p:spPr bwMode="auto">
            <a:xfrm>
              <a:off x="136" y="724"/>
              <a:ext cx="1593" cy="2113"/>
            </a:xfrm>
            <a:prstGeom prst="rect">
              <a:avLst/>
            </a:prstGeom>
            <a:solidFill>
              <a:srgbClr val="A5002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A50021"/>
              </a:outerShdw>
            </a:effectLst>
          </p:spPr>
        </p:pic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326" y="2918"/>
              <a:ext cx="1366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Ivan Pavlov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2017287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D38E7F7-24E6-4F15-BF25-AD66F69A6B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>
                                            <p:graphicEl>
                                              <a:dgm id="{5D38E7F7-24E6-4F15-BF25-AD66F69A6B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31276B1-28CF-4911-824A-F7C7B87215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graphicEl>
                                              <a:dgm id="{B31276B1-28CF-4911-824A-F7C7B87215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81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allAtOnce" animBg="1"/>
      <p:bldGraphic spid="9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71831" y="274638"/>
            <a:ext cx="8585857" cy="868362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Bookman Old Style" panose="02050604050505020204" pitchFamily="18" charset="0"/>
                <a:cs typeface="Times New Roman" pitchFamily="18" charset="0"/>
              </a:rPr>
              <a:t>Classical Conditioning - Ivan Pavlov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115300" y="5270212"/>
            <a:ext cx="2362200" cy="584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dirty="0">
                <a:latin typeface="Times New Roman" pitchFamily="18" charset="0"/>
              </a:rPr>
              <a:t> S 	       R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7238999" y="3883512"/>
            <a:ext cx="4658959" cy="95410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latin typeface="Bookman Old Style" panose="02050604050505020204" pitchFamily="18" charset="0"/>
              </a:rPr>
              <a:t>A stimulus is presented </a:t>
            </a:r>
          </a:p>
          <a:p>
            <a:pPr eaLnBrk="0" hangingPunct="0"/>
            <a:r>
              <a:rPr lang="en-US" sz="2800" dirty="0">
                <a:latin typeface="Bookman Old Style" panose="02050604050505020204" pitchFamily="18" charset="0"/>
              </a:rPr>
              <a:t>in order to get a response</a:t>
            </a:r>
          </a:p>
        </p:txBody>
      </p:sp>
      <p:sp>
        <p:nvSpPr>
          <p:cNvPr id="9" name="Rectangle 8"/>
          <p:cNvSpPr/>
          <p:nvPr/>
        </p:nvSpPr>
        <p:spPr>
          <a:xfrm>
            <a:off x="1871831" y="1219201"/>
            <a:ext cx="783156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b="1" dirty="0">
                <a:latin typeface="Bookman Old Style" panose="02050604050505020204" pitchFamily="18" charset="0"/>
              </a:rPr>
              <a:t>Short Biography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>
                <a:latin typeface="Bookman Old Style" panose="02050604050505020204" pitchFamily="18" charset="0"/>
              </a:rPr>
              <a:t>20 years studying digestive system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>
                <a:latin typeface="Bookman Old Style" panose="02050604050505020204" pitchFamily="18" charset="0"/>
              </a:rPr>
              <a:t>30 years studying learning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>
                <a:latin typeface="Bookman Old Style" panose="02050604050505020204" pitchFamily="18" charset="0"/>
              </a:rPr>
              <a:t>1904 Nobel Prize in Medicine </a:t>
            </a:r>
          </a:p>
        </p:txBody>
      </p:sp>
      <p:pic>
        <p:nvPicPr>
          <p:cNvPr id="10" name="Picture 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17724" y="3578731"/>
            <a:ext cx="4435475" cy="25177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8576930" y="5564371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4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  <a:noFill/>
          <a:ln/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Bookman Old Style" panose="02050604050505020204" pitchFamily="18" charset="0"/>
                <a:cs typeface="Times New Roman" pitchFamily="18" charset="0"/>
              </a:rPr>
              <a:t>Classical Conditioning</a:t>
            </a:r>
          </a:p>
        </p:txBody>
      </p:sp>
      <p:pic>
        <p:nvPicPr>
          <p:cNvPr id="14339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8950" y="1362075"/>
            <a:ext cx="4025900" cy="22860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tx2"/>
            </a:outerShdw>
          </a:effectLst>
        </p:spPr>
      </p:pic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7971415" y="1141413"/>
            <a:ext cx="1678193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r>
              <a:rPr lang="en-US" sz="4000" b="1" dirty="0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Terms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6400801" y="1828801"/>
            <a:ext cx="5150449" cy="206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3200" dirty="0">
                <a:latin typeface="Bookman Old Style" panose="02050604050505020204" pitchFamily="18" charset="0"/>
                <a:cs typeface="Times New Roman" pitchFamily="18" charset="0"/>
              </a:rPr>
              <a:t>Unconditioned Response</a:t>
            </a:r>
          </a:p>
          <a:p>
            <a:r>
              <a:rPr lang="en-US" sz="3200" dirty="0">
                <a:latin typeface="Bookman Old Style" panose="02050604050505020204" pitchFamily="18" charset="0"/>
                <a:cs typeface="Times New Roman" pitchFamily="18" charset="0"/>
              </a:rPr>
              <a:t>Unconditioned Stimulus</a:t>
            </a:r>
          </a:p>
          <a:p>
            <a:r>
              <a:rPr lang="en-US" sz="3200" dirty="0">
                <a:latin typeface="Bookman Old Style" panose="02050604050505020204" pitchFamily="18" charset="0"/>
                <a:cs typeface="Times New Roman" pitchFamily="18" charset="0"/>
              </a:rPr>
              <a:t>Conditioned Response</a:t>
            </a:r>
          </a:p>
          <a:p>
            <a:r>
              <a:rPr lang="en-US" sz="3200" dirty="0">
                <a:latin typeface="Bookman Old Style" panose="02050604050505020204" pitchFamily="18" charset="0"/>
                <a:cs typeface="Times New Roman" pitchFamily="18" charset="0"/>
              </a:rPr>
              <a:t>Conditioned Stimulus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048000" y="4106863"/>
            <a:ext cx="7140575" cy="2308966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r>
              <a:rPr lang="en-US" sz="3600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smicTwo" pitchFamily="82" charset="0"/>
              </a:rPr>
              <a:t>UCS</a:t>
            </a:r>
            <a:r>
              <a:rPr lang="en-US" dirty="0"/>
              <a:t> - food (triggers drool reflex)</a:t>
            </a:r>
          </a:p>
          <a:p>
            <a:r>
              <a:rPr lang="en-US" sz="3600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smicTwo" pitchFamily="82" charset="0"/>
              </a:rPr>
              <a:t>UCR</a:t>
            </a:r>
            <a:r>
              <a:rPr lang="en-US" dirty="0"/>
              <a:t> - drool in response to food (not learned)</a:t>
            </a:r>
          </a:p>
          <a:p>
            <a:r>
              <a:rPr lang="en-US" sz="3600" dirty="0">
                <a:solidFill>
                  <a:srgbClr val="0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smicTwo" pitchFamily="82" charset="0"/>
              </a:rPr>
              <a:t>CS</a:t>
            </a:r>
            <a:r>
              <a:rPr lang="en-US" dirty="0"/>
              <a:t> - sound of bell (triggers drool reflex)</a:t>
            </a:r>
          </a:p>
          <a:p>
            <a:r>
              <a:rPr lang="en-US" sz="3600" dirty="0">
                <a:solidFill>
                  <a:srgbClr val="0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smicTwo" pitchFamily="82" charset="0"/>
              </a:rPr>
              <a:t>CR</a:t>
            </a:r>
            <a:r>
              <a:rPr lang="en-US" dirty="0"/>
              <a:t> - drool in response to sound of bell (learned)</a:t>
            </a:r>
          </a:p>
        </p:txBody>
      </p:sp>
    </p:spTree>
    <p:extLst>
      <p:ext uri="{BB962C8B-B14F-4D97-AF65-F5344CB8AC3E}">
        <p14:creationId xmlns:p14="http://schemas.microsoft.com/office/powerpoint/2010/main" val="64224771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1646</Words>
  <Application>Microsoft Office PowerPoint</Application>
  <PresentationFormat>Widescreen</PresentationFormat>
  <Paragraphs>287</Paragraphs>
  <Slides>46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9" baseType="lpstr">
      <vt:lpstr>Arial</vt:lpstr>
      <vt:lpstr>Bookman Old Style</vt:lpstr>
      <vt:lpstr>Calibri</vt:lpstr>
      <vt:lpstr>Calibri Light</vt:lpstr>
      <vt:lpstr>Comic Sans MS</vt:lpstr>
      <vt:lpstr>CosmicTwo</vt:lpstr>
      <vt:lpstr>Lucida Casual</vt:lpstr>
      <vt:lpstr>StoneSans</vt:lpstr>
      <vt:lpstr>StoneSans-Italic</vt:lpstr>
      <vt:lpstr>StoneSans-Semibold</vt:lpstr>
      <vt:lpstr>Times New Roman</vt:lpstr>
      <vt:lpstr>Wingdings</vt:lpstr>
      <vt:lpstr>Office Theme</vt:lpstr>
      <vt:lpstr>Learning</vt:lpstr>
      <vt:lpstr>What is Learning?</vt:lpstr>
      <vt:lpstr>What ‘Is’ and ‘Isn’t’ learning?</vt:lpstr>
      <vt:lpstr>Some examples: </vt:lpstr>
      <vt:lpstr>Some Examples</vt:lpstr>
      <vt:lpstr> Learning</vt:lpstr>
      <vt:lpstr>Types of Learning</vt:lpstr>
      <vt:lpstr>Classical Conditioning - Ivan Pavlov</vt:lpstr>
      <vt:lpstr>Classical Conditioning</vt:lpstr>
      <vt:lpstr>PowerPoint Presentation</vt:lpstr>
      <vt:lpstr>PowerPoint Presentation</vt:lpstr>
      <vt:lpstr>PowerPoint Presentation</vt:lpstr>
      <vt:lpstr>Classical conditioning in Humans</vt:lpstr>
      <vt:lpstr>Five Major Conditioning Processes</vt:lpstr>
      <vt:lpstr>Behaviorism: Operant/ Instrumental Conditioning </vt:lpstr>
      <vt:lpstr>Behaviorism: Operant Conditioning </vt:lpstr>
      <vt:lpstr>Skinner Box</vt:lpstr>
      <vt:lpstr>Reinforcement/Punishment</vt:lpstr>
      <vt:lpstr>Types of Reinforcement</vt:lpstr>
      <vt:lpstr>Principles of Reinforcement </vt:lpstr>
      <vt:lpstr>Positive Reinforcement</vt:lpstr>
      <vt:lpstr>Positive Reinforcement</vt:lpstr>
      <vt:lpstr>Negative Reinforcement</vt:lpstr>
      <vt:lpstr>How is this different from Punishment?</vt:lpstr>
      <vt:lpstr>Negative Reinforcement</vt:lpstr>
      <vt:lpstr>Punishment: The Process of Punishment</vt:lpstr>
      <vt:lpstr>Types of Punishment</vt:lpstr>
      <vt:lpstr>Positive Punishment (Punishment by Application)</vt:lpstr>
      <vt:lpstr>Negative Punishment (Punishment by Removal)</vt:lpstr>
      <vt:lpstr>PowerPoint Presentation</vt:lpstr>
      <vt:lpstr>The Good Effects of Punishment</vt:lpstr>
      <vt:lpstr>Bad Effects of Punishment</vt:lpstr>
      <vt:lpstr>Schedules of Reinforcement</vt:lpstr>
      <vt:lpstr>Continuous Reinforcement</vt:lpstr>
      <vt:lpstr>Partial Reinforcement</vt:lpstr>
      <vt:lpstr>Fixed-Ratio Schedule</vt:lpstr>
      <vt:lpstr>Variable-Ratio Schedule</vt:lpstr>
      <vt:lpstr>Fixed-Interval Schedule</vt:lpstr>
      <vt:lpstr>Variable-Interval Schedule</vt:lpstr>
      <vt:lpstr>Observational Learning</vt:lpstr>
      <vt:lpstr>Four Steps of Observational Learning</vt:lpstr>
      <vt:lpstr>Observational Learning in Everyday Life</vt:lpstr>
      <vt:lpstr>Shaping</vt:lpstr>
      <vt:lpstr>Shaping Principles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LNMIIT-1031</dc:creator>
  <cp:lastModifiedBy>lnmiit</cp:lastModifiedBy>
  <cp:revision>37</cp:revision>
  <dcterms:created xsi:type="dcterms:W3CDTF">2016-02-10T06:52:00Z</dcterms:created>
  <dcterms:modified xsi:type="dcterms:W3CDTF">2017-09-05T03:46:31Z</dcterms:modified>
</cp:coreProperties>
</file>