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6" r:id="rId6"/>
    <p:sldId id="257" r:id="rId7"/>
    <p:sldId id="265" r:id="rId8"/>
    <p:sldId id="258" r:id="rId9"/>
    <p:sldId id="259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7E5E-FF8F-4EAE-A5A6-749F1E44A0C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9732-12BB-434F-88E3-3EAB47F8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7E5E-FF8F-4EAE-A5A6-749F1E44A0C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9732-12BB-434F-88E3-3EAB47F8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4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7E5E-FF8F-4EAE-A5A6-749F1E44A0C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9732-12BB-434F-88E3-3EAB47F8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1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7E5E-FF8F-4EAE-A5A6-749F1E44A0C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9732-12BB-434F-88E3-3EAB47F8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8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7E5E-FF8F-4EAE-A5A6-749F1E44A0C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9732-12BB-434F-88E3-3EAB47F8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3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7E5E-FF8F-4EAE-A5A6-749F1E44A0C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9732-12BB-434F-88E3-3EAB47F8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4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7E5E-FF8F-4EAE-A5A6-749F1E44A0C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9732-12BB-434F-88E3-3EAB47F8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7E5E-FF8F-4EAE-A5A6-749F1E44A0C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9732-12BB-434F-88E3-3EAB47F8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4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7E5E-FF8F-4EAE-A5A6-749F1E44A0C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9732-12BB-434F-88E3-3EAB47F8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2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7E5E-FF8F-4EAE-A5A6-749F1E44A0C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9732-12BB-434F-88E3-3EAB47F8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4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7E5E-FF8F-4EAE-A5A6-749F1E44A0C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9732-12BB-434F-88E3-3EAB47F8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1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17E5E-FF8F-4EAE-A5A6-749F1E44A0C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B9732-12BB-434F-88E3-3EAB47F8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1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873" y="1669328"/>
            <a:ext cx="9906000" cy="4367789"/>
          </a:xfrm>
        </p:spPr>
        <p:txBody>
          <a:bodyPr>
            <a:normAutofit lnSpcReduction="10000"/>
          </a:bodyPr>
          <a:lstStyle/>
          <a:p>
            <a:r>
              <a:rPr lang="en-US" sz="6600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Motivation</a:t>
            </a:r>
          </a:p>
          <a:p>
            <a:r>
              <a:rPr lang="en-US" sz="6600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Humanistic </a:t>
            </a:r>
            <a:r>
              <a:rPr lang="en-US" sz="6600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Perspective</a:t>
            </a:r>
          </a:p>
          <a:p>
            <a:pPr algn="r"/>
            <a:r>
              <a:rPr lang="en-US" sz="52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Maslow’s Hierarchy </a:t>
            </a:r>
          </a:p>
          <a:p>
            <a:pPr algn="r"/>
            <a:r>
              <a:rPr lang="en-US" sz="52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of </a:t>
            </a:r>
          </a:p>
          <a:p>
            <a:pPr algn="r"/>
            <a:r>
              <a:rPr lang="en-US" sz="52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Needs</a:t>
            </a:r>
            <a:endParaRPr lang="en-US" sz="52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013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909"/>
            <a:ext cx="10515600" cy="638001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ookman Old Style" panose="02050604050505020204" pitchFamily="18" charset="0"/>
              </a:rPr>
              <a:t>Interpretation: </a:t>
            </a:r>
            <a:endParaRPr lang="en-US" sz="3200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Bookman Old Style" panose="02050604050505020204" pitchFamily="18" charset="0"/>
              </a:rPr>
              <a:t>	</a:t>
            </a:r>
          </a:p>
          <a:p>
            <a:r>
              <a:rPr lang="en-US" sz="3200" dirty="0" smtClean="0">
                <a:latin typeface="Bookman Old Style" panose="02050604050505020204" pitchFamily="18" charset="0"/>
              </a:rPr>
              <a:t>A: Esteem Needs</a:t>
            </a:r>
          </a:p>
          <a:p>
            <a:r>
              <a:rPr lang="en-US" sz="3200" dirty="0" smtClean="0">
                <a:latin typeface="Bookman Old Style" panose="02050604050505020204" pitchFamily="18" charset="0"/>
              </a:rPr>
              <a:t>B: Belongingness and Love Needs</a:t>
            </a:r>
          </a:p>
          <a:p>
            <a:r>
              <a:rPr lang="en-US" sz="3200" dirty="0" smtClean="0">
                <a:latin typeface="Bookman Old Style" panose="02050604050505020204" pitchFamily="18" charset="0"/>
              </a:rPr>
              <a:t>C: Aesthetic Needs  </a:t>
            </a:r>
          </a:p>
          <a:p>
            <a:r>
              <a:rPr lang="en-US" sz="3200" dirty="0" smtClean="0">
                <a:latin typeface="Bookman Old Style" panose="02050604050505020204" pitchFamily="18" charset="0"/>
              </a:rPr>
              <a:t>D: Self-</a:t>
            </a:r>
            <a:r>
              <a:rPr lang="en-US" sz="3200" dirty="0" err="1" smtClean="0">
                <a:latin typeface="Bookman Old Style" panose="02050604050505020204" pitchFamily="18" charset="0"/>
              </a:rPr>
              <a:t>Actualisation</a:t>
            </a:r>
            <a:r>
              <a:rPr lang="en-US" sz="3200" dirty="0" smtClean="0">
                <a:latin typeface="Bookman Old Style" panose="02050604050505020204" pitchFamily="18" charset="0"/>
              </a:rPr>
              <a:t> Needs  </a:t>
            </a:r>
          </a:p>
          <a:p>
            <a:r>
              <a:rPr lang="en-US" sz="3200" dirty="0" smtClean="0">
                <a:latin typeface="Bookman Old Style" panose="02050604050505020204" pitchFamily="18" charset="0"/>
              </a:rPr>
              <a:t>E: Safety </a:t>
            </a:r>
            <a:r>
              <a:rPr lang="en-US" sz="3200" dirty="0">
                <a:latin typeface="Bookman Old Style" panose="02050604050505020204" pitchFamily="18" charset="0"/>
              </a:rPr>
              <a:t>Needs </a:t>
            </a:r>
            <a:endParaRPr lang="en-US" sz="3200" dirty="0" smtClean="0">
              <a:latin typeface="Bookman Old Style" panose="02050604050505020204" pitchFamily="18" charset="0"/>
            </a:endParaRPr>
          </a:p>
          <a:p>
            <a:r>
              <a:rPr lang="en-US" sz="3200" dirty="0" smtClean="0">
                <a:latin typeface="Bookman Old Style" panose="02050604050505020204" pitchFamily="18" charset="0"/>
              </a:rPr>
              <a:t>F: </a:t>
            </a:r>
            <a:r>
              <a:rPr lang="en-US" sz="3200" dirty="0" err="1" smtClean="0">
                <a:latin typeface="Bookman Old Style" panose="02050604050505020204" pitchFamily="18" charset="0"/>
              </a:rPr>
              <a:t>Transendence</a:t>
            </a:r>
            <a:r>
              <a:rPr lang="en-US" sz="3200" dirty="0" smtClean="0">
                <a:latin typeface="Bookman Old Style" panose="02050604050505020204" pitchFamily="18" charset="0"/>
              </a:rPr>
              <a:t> Needs </a:t>
            </a:r>
          </a:p>
          <a:p>
            <a:r>
              <a:rPr lang="en-US" sz="3200" dirty="0" smtClean="0">
                <a:latin typeface="Bookman Old Style" panose="02050604050505020204" pitchFamily="18" charset="0"/>
              </a:rPr>
              <a:t>G: Biological Needs</a:t>
            </a:r>
          </a:p>
          <a:p>
            <a:r>
              <a:rPr lang="en-US" sz="3200" dirty="0" smtClean="0">
                <a:latin typeface="Bookman Old Style" panose="02050604050505020204" pitchFamily="18" charset="0"/>
              </a:rPr>
              <a:t>H: </a:t>
            </a:r>
            <a:r>
              <a:rPr lang="en-US" sz="3200" dirty="0">
                <a:latin typeface="Bookman Old Style" panose="02050604050505020204" pitchFamily="18" charset="0"/>
              </a:rPr>
              <a:t>Cognitive Needs </a:t>
            </a:r>
            <a:r>
              <a:rPr lang="en-US" sz="3200" dirty="0" smtClean="0">
                <a:latin typeface="Bookman Old Style" panose="02050604050505020204" pitchFamily="18" charset="0"/>
              </a:rPr>
              <a:t> </a:t>
            </a:r>
            <a:endParaRPr lang="en-US" sz="32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sz="3200" dirty="0">
              <a:latin typeface="Bookman Old Style" panose="02050604050505020204" pitchFamily="18" charset="0"/>
            </a:endParaRPr>
          </a:p>
          <a:p>
            <a:endParaRPr lang="en-US" sz="32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131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1039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latin typeface="Bookman Old Style" panose="02050604050505020204" pitchFamily="18" charset="0"/>
              </a:rPr>
              <a:t>Maslow said that needs 1-4 are deficiency motivators and are generally satisfied in order when the previous need is fully or partially satisfied. If ticked above they are probably satisfied. If a need ceases to be satisfied there is less or no motivation to strive to maintain or satisfy higher level needs. Needs 5-8 are growth motivators. If ticked above they are likely to be a focus of personal growth motivation. This test is based on Maslow’s Hierarchy of Needs. </a:t>
            </a:r>
          </a:p>
          <a:p>
            <a:r>
              <a:rPr lang="en-US" sz="3200" dirty="0" smtClean="0">
                <a:latin typeface="Bookman Old Style" panose="02050604050505020204" pitchFamily="18" charset="0"/>
              </a:rPr>
              <a:t> </a:t>
            </a:r>
          </a:p>
          <a:p>
            <a:endParaRPr lang="en-US" sz="32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65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5" y="998970"/>
            <a:ext cx="11502737" cy="1325563"/>
          </a:xfrm>
        </p:spPr>
        <p:txBody>
          <a:bodyPr>
            <a:normAutofit fontScale="90000"/>
          </a:bodyPr>
          <a:lstStyle/>
          <a:p>
            <a:r>
              <a:rPr lang="en-US" sz="4200" dirty="0">
                <a:latin typeface="Bookman Old Style" panose="02050604050505020204" pitchFamily="18" charset="0"/>
              </a:rPr>
              <a:t>Read the following eight statements and choose those statements that apply to you. There are no right or wrong answers.</a:t>
            </a:r>
            <a:br>
              <a:rPr lang="en-US" sz="4200" dirty="0">
                <a:latin typeface="Bookman Old Style" panose="02050604050505020204" pitchFamily="18" charset="0"/>
              </a:rPr>
            </a:br>
            <a:r>
              <a:rPr lang="en-US" dirty="0"/>
              <a:t>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4533"/>
            <a:ext cx="10515600" cy="435133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Bookman Old Style" panose="02050604050505020204" pitchFamily="18" charset="0"/>
              </a:rPr>
              <a:t>A. </a:t>
            </a:r>
            <a:r>
              <a:rPr lang="en-US" sz="3200" dirty="0" smtClean="0">
                <a:latin typeface="Bookman Old Style" panose="02050604050505020204" pitchFamily="18" charset="0"/>
              </a:rPr>
              <a:t>I am successful in life and/or work, and I’m recognized by my peers for being so. I’m satisfied with the responsibility and role that I have in life and/or work, my status and reputation, and my level of self-esteem.</a:t>
            </a:r>
          </a:p>
          <a:p>
            <a:endParaRPr lang="en-US" sz="3200" dirty="0" smtClean="0">
              <a:latin typeface="Bookman Old Style" panose="02050604050505020204" pitchFamily="18" charset="0"/>
            </a:endParaRPr>
          </a:p>
          <a:p>
            <a:r>
              <a:rPr lang="en-US" sz="3200" b="1" dirty="0">
                <a:latin typeface="Bookman Old Style" panose="02050604050505020204" pitchFamily="18" charset="0"/>
              </a:rPr>
              <a:t>B. </a:t>
            </a:r>
            <a:r>
              <a:rPr lang="en-US" sz="3200" dirty="0">
                <a:latin typeface="Bookman Old Style" panose="02050604050505020204" pitchFamily="18" charset="0"/>
              </a:rPr>
              <a:t>I am part of, and loved by, my family. I have good relationships with my friends and colleagues - they accept me for who I am</a:t>
            </a:r>
            <a:r>
              <a:rPr lang="en-US" sz="3200" dirty="0" smtClean="0">
                <a:latin typeface="Bookman Old Style" panose="02050604050505020204" pitchFamily="18" charset="0"/>
              </a:rPr>
              <a:t>.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9264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467591"/>
            <a:ext cx="11532920" cy="5709372"/>
          </a:xfrm>
        </p:spPr>
        <p:txBody>
          <a:bodyPr>
            <a:noAutofit/>
          </a:bodyPr>
          <a:lstStyle/>
          <a:p>
            <a:r>
              <a:rPr lang="en-US" sz="3000" b="1" dirty="0">
                <a:latin typeface="Bookman Old Style" panose="02050604050505020204" pitchFamily="18" charset="0"/>
              </a:rPr>
              <a:t>C. </a:t>
            </a:r>
            <a:r>
              <a:rPr lang="en-US" sz="3000" dirty="0">
                <a:latin typeface="Bookman Old Style" panose="02050604050505020204" pitchFamily="18" charset="0"/>
              </a:rPr>
              <a:t>Above mostly everything else, I actively seek beauty, form and balance in things around me. My interest in beautiful culture and the arts is central to me.</a:t>
            </a:r>
          </a:p>
          <a:p>
            <a:pPr marL="0" indent="0">
              <a:buNone/>
            </a:pPr>
            <a:endParaRPr lang="en-US" sz="3000" dirty="0">
              <a:latin typeface="Bookman Old Style" panose="02050604050505020204" pitchFamily="18" charset="0"/>
            </a:endParaRPr>
          </a:p>
          <a:p>
            <a:r>
              <a:rPr lang="en-US" sz="3000" b="1" dirty="0">
                <a:latin typeface="Bookman Old Style" panose="02050604050505020204" pitchFamily="18" charset="0"/>
              </a:rPr>
              <a:t>D. </a:t>
            </a:r>
            <a:r>
              <a:rPr lang="en-US" sz="3000" dirty="0">
                <a:latin typeface="Bookman Old Style" panose="02050604050505020204" pitchFamily="18" charset="0"/>
              </a:rPr>
              <a:t>My aim is self-knowledge and enlightenment. The most important thing to me is realizing my ultimate personal potential. I seek and welcome ‘peak’ experiences.</a:t>
            </a:r>
          </a:p>
          <a:p>
            <a:pPr marL="0" indent="0">
              <a:buNone/>
            </a:pPr>
            <a:endParaRPr lang="en-US" sz="3000" dirty="0">
              <a:latin typeface="Bookman Old Style" panose="02050604050505020204" pitchFamily="18" charset="0"/>
            </a:endParaRPr>
          </a:p>
          <a:p>
            <a:r>
              <a:rPr lang="en-US" sz="3000" b="1" dirty="0">
                <a:latin typeface="Bookman Old Style" panose="02050604050505020204" pitchFamily="18" charset="0"/>
              </a:rPr>
              <a:t>E. </a:t>
            </a:r>
            <a:r>
              <a:rPr lang="en-US" sz="3000" dirty="0">
                <a:latin typeface="Bookman Old Style" panose="02050604050505020204" pitchFamily="18" charset="0"/>
              </a:rPr>
              <a:t>I generally feel safe and secure - job, home, </a:t>
            </a:r>
            <a:r>
              <a:rPr lang="en-US" sz="3000" dirty="0" err="1">
                <a:latin typeface="Bookman Old Style" panose="02050604050505020204" pitchFamily="18" charset="0"/>
              </a:rPr>
              <a:t>etc</a:t>
            </a:r>
            <a:r>
              <a:rPr lang="en-US" sz="3000" dirty="0">
                <a:latin typeface="Bookman Old Style" panose="02050604050505020204" pitchFamily="18" charset="0"/>
              </a:rPr>
              <a:t> - and protected from harm. My life generally has routine and structure - long periods of uncontrollable chaos are rare or non-existent.</a:t>
            </a:r>
          </a:p>
          <a:p>
            <a:endParaRPr lang="en-US" sz="32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10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773" y="280555"/>
            <a:ext cx="11710554" cy="6431972"/>
          </a:xfrm>
        </p:spPr>
        <p:txBody>
          <a:bodyPr>
            <a:noAutofit/>
          </a:bodyPr>
          <a:lstStyle/>
          <a:p>
            <a:r>
              <a:rPr lang="en-US" sz="3000" b="1" dirty="0">
                <a:latin typeface="Bookman Old Style" panose="02050604050505020204" pitchFamily="18" charset="0"/>
              </a:rPr>
              <a:t>F. </a:t>
            </a:r>
            <a:r>
              <a:rPr lang="en-US" sz="3000" dirty="0">
                <a:latin typeface="Bookman Old Style" panose="02050604050505020204" pitchFamily="18" charset="0"/>
              </a:rPr>
              <a:t>The most important thing to me is helping others to reach their ultimate potential, whatever that may be, even at my own expense. </a:t>
            </a:r>
            <a:endParaRPr lang="en-US" sz="3000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3000" b="1" dirty="0">
                <a:latin typeface="Bookman Old Style" panose="02050604050505020204" pitchFamily="18" charset="0"/>
              </a:rPr>
              <a:t> </a:t>
            </a:r>
            <a:endParaRPr lang="en-US" sz="3000" dirty="0">
              <a:latin typeface="Bookman Old Style" panose="02050604050505020204" pitchFamily="18" charset="0"/>
            </a:endParaRPr>
          </a:p>
          <a:p>
            <a:r>
              <a:rPr lang="en-US" sz="3000" b="1" dirty="0">
                <a:latin typeface="Bookman Old Style" panose="02050604050505020204" pitchFamily="18" charset="0"/>
              </a:rPr>
              <a:t>G. </a:t>
            </a:r>
            <a:r>
              <a:rPr lang="en-US" sz="3000" dirty="0">
                <a:latin typeface="Bookman Old Style" panose="02050604050505020204" pitchFamily="18" charset="0"/>
              </a:rPr>
              <a:t>Aside from dieting and personal choice, I never starve through lack of food, nor lack of money to buy food. Aside from the usual trauma of moving house, I have no worry at all about having somewhere to live - I have ‘a roof over my head’.</a:t>
            </a:r>
          </a:p>
          <a:p>
            <a:pPr marL="0" indent="0">
              <a:buNone/>
            </a:pPr>
            <a:endParaRPr lang="en-US" sz="3000" dirty="0">
              <a:latin typeface="Bookman Old Style" panose="02050604050505020204" pitchFamily="18" charset="0"/>
            </a:endParaRPr>
          </a:p>
          <a:p>
            <a:r>
              <a:rPr lang="en-US" sz="3000" b="1" dirty="0">
                <a:latin typeface="Bookman Old Style" panose="02050604050505020204" pitchFamily="18" charset="0"/>
              </a:rPr>
              <a:t>H </a:t>
            </a:r>
            <a:r>
              <a:rPr lang="en-US" sz="3000" dirty="0">
                <a:latin typeface="Bookman Old Style" panose="02050604050505020204" pitchFamily="18" charset="0"/>
              </a:rPr>
              <a:t>Improving my self-awareness is one of my top </a:t>
            </a:r>
            <a:r>
              <a:rPr lang="en-US" sz="3000" dirty="0" err="1">
                <a:latin typeface="Bookman Old Style" panose="02050604050505020204" pitchFamily="18" charset="0"/>
              </a:rPr>
              <a:t>priorites</a:t>
            </a:r>
            <a:r>
              <a:rPr lang="en-US" sz="3000" dirty="0">
                <a:latin typeface="Bookman Old Style" panose="02050604050505020204" pitchFamily="18" charset="0"/>
              </a:rPr>
              <a:t>. The pursuit of knowledge and meaning of things, other than is necessary for my work, is extremely important to me.</a:t>
            </a:r>
          </a:p>
          <a:p>
            <a:pPr marL="0" indent="0">
              <a:buNone/>
            </a:pPr>
            <a:endParaRPr lang="en-US" sz="30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sz="30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3000" dirty="0">
                <a:latin typeface="Bookman Old Style" panose="02050604050505020204" pitchFamily="18" charset="0"/>
              </a:rPr>
              <a:t/>
            </a:r>
            <a:br>
              <a:rPr lang="en-US" sz="3000" dirty="0">
                <a:latin typeface="Bookman Old Style" panose="02050604050505020204" pitchFamily="18" charset="0"/>
              </a:rPr>
            </a:br>
            <a:endParaRPr lang="en-US" sz="3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46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motivation psycholog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36" y="613063"/>
            <a:ext cx="10141528" cy="576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50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-media-cache-ak0.pinimg.com/736x/13/7f/c3/137fc3d7f0b799f63bfc3d281463810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0945" y="0"/>
            <a:ext cx="12560917" cy="717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918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314" y="261257"/>
            <a:ext cx="11549743" cy="649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9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-media-cache-ak0.pinimg.com/736x/ef/f4/4e/eff44e820bc03fab7aee7439831d413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69" y="255181"/>
            <a:ext cx="10813311" cy="646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899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s-media-cache-ak0.pinimg.com/736x/c4/52/9e/c4529e6a9607e0e0b276c9f7f67aa63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93" y="127591"/>
            <a:ext cx="10898372" cy="650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09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325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Calibri Light</vt:lpstr>
      <vt:lpstr>Office Theme</vt:lpstr>
      <vt:lpstr>PowerPoint Presentation</vt:lpstr>
      <vt:lpstr>Read the following eight statements and choose those statements that apply to you. There are no right or wrong answers.  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LNMIIT-1031</dc:creator>
  <cp:lastModifiedBy>lnmiit</cp:lastModifiedBy>
  <cp:revision>9</cp:revision>
  <dcterms:created xsi:type="dcterms:W3CDTF">2016-01-27T05:14:51Z</dcterms:created>
  <dcterms:modified xsi:type="dcterms:W3CDTF">2017-08-24T02:28:32Z</dcterms:modified>
</cp:coreProperties>
</file>