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56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DEAED-85FE-488B-A03D-0721AAA8028D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F3116-9969-4432-91FD-7802B7358C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66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55B6C-E047-4329-8BBD-D29CFA960260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89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4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48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8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8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8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84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8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81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7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6F69-8A3D-4ABC-8834-3A6B805B454E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CC0D8-0C2F-4ED2-BF11-A76D5BE34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5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hashiTharoor/status/907428255669424128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twitter.com/hashtag/RGinUS?src=hash" TargetMode="External"/><Relationship Id="rId2" Type="http://schemas.openxmlformats.org/officeDocument/2006/relationships/hyperlink" Target="https://twitter.com/ShashiTharoo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hashtag/RGInUS?src=hash" TargetMode="External"/><Relationship Id="rId5" Type="http://schemas.openxmlformats.org/officeDocument/2006/relationships/hyperlink" Target="https://twitter.com/UCBerkeley" TargetMode="External"/><Relationship Id="rId10" Type="http://schemas.openxmlformats.org/officeDocument/2006/relationships/hyperlink" Target="https://twitter.com/intent/retweet?tweet_id=907428255669424128" TargetMode="External"/><Relationship Id="rId4" Type="http://schemas.openxmlformats.org/officeDocument/2006/relationships/hyperlink" Target="https://twitter.com/rssurjewala" TargetMode="External"/><Relationship Id="rId9" Type="http://schemas.openxmlformats.org/officeDocument/2006/relationships/hyperlink" Target="https://twitter.com/intent/tweet?in_reply_to=907428255669424128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hashtag/RahulInsultsIndia?src=hash" TargetMode="External"/><Relationship Id="rId3" Type="http://schemas.openxmlformats.org/officeDocument/2006/relationships/hyperlink" Target="https://twitter.com/hashtag/Pappu?src=hash" TargetMode="External"/><Relationship Id="rId7" Type="http://schemas.openxmlformats.org/officeDocument/2006/relationships/hyperlink" Target="https://twitter.com/hashtag/India?src=hash" TargetMode="External"/><Relationship Id="rId2" Type="http://schemas.openxmlformats.org/officeDocument/2006/relationships/hyperlink" Target="https://twitter.com/hashtag/SwamiVivekananda?src=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3.png"/><Relationship Id="rId5" Type="http://schemas.openxmlformats.org/officeDocument/2006/relationships/hyperlink" Target="https://twitter.com/hashtag/IndiaRejectsRahul?src=hash" TargetMode="External"/><Relationship Id="rId10" Type="http://schemas.openxmlformats.org/officeDocument/2006/relationships/hyperlink" Target="https://twitter.com/hashtag/RahulBacksDynasty?src=hash" TargetMode="External"/><Relationship Id="rId4" Type="http://schemas.openxmlformats.org/officeDocument/2006/relationships/hyperlink" Target="https://twitter.com/hashtag/RGinUS?src=hash" TargetMode="External"/><Relationship Id="rId9" Type="http://schemas.openxmlformats.org/officeDocument/2006/relationships/hyperlink" Target="https://twitter.com/hashtag/RahuHauntsUS?src=has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gratiShukla29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twitter.com/SirJadej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twitter.com/hashtag/RahulGandhi?src=hash" TargetMode="External"/><Relationship Id="rId4" Type="http://schemas.openxmlformats.org/officeDocument/2006/relationships/hyperlink" Target="https://twitter.com/hashtag/Berkeley?src=has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Social Cognition: Attention, Encoding &amp; Retrieval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Once the Schema is formed , Information consistent with them is easier to remember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When schemas are first being formed information inconsistent is easily noticed and thus encoded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Schemas also influence what information is retrieved from memory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sz="35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Schemas: </a:t>
            </a:r>
          </a:p>
          <a:p>
            <a:pPr lvl="1"/>
            <a:r>
              <a:rPr lang="en-US" sz="30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Play a very important role in many forms of social interactions: Attitude, Stereotypes (Prejudice &amp; discrimination) etc.</a:t>
            </a:r>
          </a:p>
          <a:p>
            <a:endParaRPr lang="en-US" sz="3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26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60" y="1182706"/>
            <a:ext cx="10607937" cy="13255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Social Cognition</a:t>
            </a:r>
            <a:br>
              <a:rPr lang="en-US" sz="3600" b="1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r>
              <a:rPr lang="en-US" sz="3600" dirty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	</a:t>
            </a:r>
            <a:r>
              <a:rPr lang="en-US" sz="3200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Thinking About the Social World</a:t>
            </a:r>
            <a:br>
              <a:rPr lang="en-US" sz="3200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r>
              <a:rPr lang="en-US" sz="3200" dirty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	</a:t>
            </a:r>
            <a:r>
              <a:rPr lang="en-US" sz="3200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Understanding the Social world</a:t>
            </a:r>
            <a:br>
              <a:rPr lang="en-US" sz="3200" dirty="0" smtClean="0">
                <a:solidFill>
                  <a:srgbClr val="33986C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</a:b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409252" y="3428514"/>
            <a:ext cx="9660367" cy="4351338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0" indent="0">
              <a:spcBef>
                <a:spcPct val="50000"/>
              </a:spcBef>
              <a:buNone/>
            </a:pPr>
            <a:r>
              <a:rPr lang="en-US" sz="3600" b="1" i="1" dirty="0" smtClean="0">
                <a:solidFill>
                  <a:srgbClr val="0070C0"/>
                </a:solidFill>
              </a:rPr>
              <a:t>Social Cognition</a:t>
            </a:r>
            <a:r>
              <a:rPr lang="en-US" sz="3600" dirty="0" smtClean="0">
                <a:cs typeface="Times New Roman" panose="02020603050405020304" pitchFamily="18" charset="0"/>
              </a:rPr>
              <a:t>—</a:t>
            </a:r>
            <a:r>
              <a:rPr lang="en-US" sz="3600" b="1" i="1" dirty="0" smtClean="0"/>
              <a:t>how people interpret, analyze, remember, and use information about the social world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xmlns="" val="6378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1" y="129092"/>
            <a:ext cx="11826240" cy="23326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Rahul Gandhi’s address at Berkeley gets praise, brickbats on Twitter</a:t>
            </a:r>
            <a: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2400" b="1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Congress vice-president Rahul Gandhi addressed students at the University of California, Berkeley,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criticising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the </a:t>
            </a:r>
            <a:r>
              <a:rPr lang="en-US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Modi</a:t>
            </a:r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 government on its economic policies and handling of Kashmir conflict.</a:t>
            </a:r>
            <a:b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29" name="Picture 5" descr="https://pbs.twimg.com/profile_images/669857065938976768/OGSRagoY_norma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3" y="9115425"/>
            <a:ext cx="407412" cy="40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569" y="5272172"/>
            <a:ext cx="1050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2000" b="1" dirty="0" err="1" smtClean="0">
                <a:hlinkClick r:id="rId4"/>
              </a:rPr>
              <a:t>Randeep</a:t>
            </a:r>
            <a:r>
              <a:rPr lang="en-US" sz="2000" b="1" dirty="0" smtClean="0">
                <a:hlinkClick r:id="rId4"/>
              </a:rPr>
              <a:t> S </a:t>
            </a:r>
            <a:r>
              <a:rPr lang="en-US" sz="2000" b="1" dirty="0" err="1" smtClean="0">
                <a:hlinkClick r:id="rId4"/>
              </a:rPr>
              <a:t>Surjewala</a:t>
            </a:r>
            <a:r>
              <a:rPr lang="en-US" sz="2000" dirty="0" smtClean="0">
                <a:hlinkClick r:id="rId4"/>
              </a:rPr>
              <a:t> </a:t>
            </a:r>
          </a:p>
          <a:p>
            <a:r>
              <a:rPr lang="en-US" sz="2000" dirty="0" smtClean="0">
                <a:hlinkClick r:id="rId4"/>
              </a:rPr>
              <a:t>✔@</a:t>
            </a:r>
            <a:r>
              <a:rPr lang="en-US" sz="2000" dirty="0" err="1" smtClean="0">
                <a:hlinkClick r:id="rId4"/>
              </a:rPr>
              <a:t>rssurjewala</a:t>
            </a:r>
            <a:endParaRPr lang="en-US" sz="2000" dirty="0" smtClean="0"/>
          </a:p>
          <a:p>
            <a:r>
              <a:rPr lang="en-US" sz="2000" dirty="0" smtClean="0"/>
              <a:t>Eloquent speech, candid thoughts and open conversation marks Shri Rahul Gandhi's interaction at </a:t>
            </a:r>
            <a:r>
              <a:rPr lang="en-US" sz="2000" dirty="0" smtClean="0">
                <a:hlinkClick r:id="rId5"/>
              </a:rPr>
              <a:t>@</a:t>
            </a:r>
            <a:r>
              <a:rPr lang="en-US" sz="2000" dirty="0" err="1" smtClean="0">
                <a:hlinkClick r:id="rId5"/>
              </a:rPr>
              <a:t>UCBerkeley</a:t>
            </a:r>
            <a:r>
              <a:rPr lang="en-US" sz="2000" dirty="0" smtClean="0"/>
              <a:t> today. </a:t>
            </a:r>
            <a:r>
              <a:rPr lang="en-US" sz="2000" dirty="0" smtClean="0">
                <a:hlinkClick r:id="rId6"/>
              </a:rPr>
              <a:t>#</a:t>
            </a:r>
            <a:r>
              <a:rPr lang="en-US" sz="2000" dirty="0" err="1" smtClean="0">
                <a:hlinkClick r:id="rId6"/>
              </a:rPr>
              <a:t>RGInUS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0275" y="2461728"/>
            <a:ext cx="115552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55ACEE"/>
                </a:solidFill>
                <a:effectLst/>
                <a:latin typeface="Helvetica" panose="020B0604020202020204" pitchFamily="34" charset="0"/>
                <a:hlinkClick r:id="rId2" tooltip="Follow Shashi Tharoor on Twitter"/>
              </a:rPr>
              <a:t>Follow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Helvetica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      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Sh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ashi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Tharoor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  <a:hlinkClick r:id="rId2"/>
              </a:rPr>
              <a:t>✔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97882"/>
                </a:solidFill>
                <a:effectLst/>
                <a:latin typeface="Helvetica" panose="020B0604020202020204" pitchFamily="34" charset="0"/>
                <a:hlinkClick r:id="rId2"/>
              </a:rPr>
              <a:t>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97882"/>
                </a:solidFill>
                <a:effectLst/>
                <a:latin typeface="Helvetica" panose="020B0604020202020204" pitchFamily="34" charset="0"/>
                <a:hlinkClick r:id="rId2"/>
              </a:rPr>
              <a:t>ShashiTharoor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Helvetica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A speech marked by acuity &amp; passion, &amp; a discussion infused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candour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 &amp; insight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7BB9"/>
                </a:solidFill>
                <a:effectLst/>
                <a:latin typeface="Helvetica" panose="020B0604020202020204" pitchFamily="34" charset="0"/>
                <a:hlinkClick r:id="rId7"/>
              </a:rPr>
              <a:t>#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7BB9"/>
                </a:solidFill>
                <a:effectLst/>
                <a:latin typeface="Helvetica" panose="020B0604020202020204" pitchFamily="34" charset="0"/>
                <a:hlinkClick r:id="rId7"/>
              </a:rPr>
              <a:t>RGinUS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7BB9"/>
                </a:solidFill>
                <a:effectLst/>
                <a:latin typeface="Helvetica" panose="020B0604020202020204" pitchFamily="34" charset="0"/>
                <a:hlinkClick r:id="rId5"/>
              </a:rPr>
              <a:t>@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7BB9"/>
                </a:solidFill>
                <a:effectLst/>
                <a:latin typeface="Helvetica" panose="020B0604020202020204" pitchFamily="34" charset="0"/>
                <a:hlinkClick r:id="rId5"/>
              </a:rPr>
              <a:t>UCBerkeley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Helvetica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97882"/>
                </a:solidFill>
                <a:effectLst/>
                <a:latin typeface="Helvetica" panose="020B0604020202020204" pitchFamily="34" charset="0"/>
                <a:hlinkClick r:id="rId8"/>
              </a:rPr>
              <a:t>7:48 AM - Sep 12, 2017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C2022"/>
              </a:solidFill>
              <a:effectLst/>
              <a:latin typeface="Helvetica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97882"/>
                </a:solidFill>
                <a:effectLst/>
                <a:latin typeface="Helvetica" panose="020B0604020202020204" pitchFamily="34" charset="0"/>
                <a:hlinkClick r:id="rId9"/>
              </a:rPr>
              <a:t> 834834 Replies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97882"/>
                </a:solidFill>
                <a:effectLst/>
                <a:latin typeface="Helvetica" panose="020B0604020202020204" pitchFamily="34" charset="0"/>
                <a:hlinkClick r:id="rId10"/>
              </a:rPr>
              <a:t> 1,0071,007 Retweets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C2022"/>
                </a:solidFill>
                <a:effectLst/>
                <a:latin typeface="Helvetica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96556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416373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#</a:t>
            </a:r>
            <a:r>
              <a:rPr lang="en-US" dirty="0" err="1">
                <a:hlinkClick r:id="rId2"/>
              </a:rPr>
              <a:t>SwamiVivekananda</a:t>
            </a:r>
            <a:r>
              <a:rPr lang="en-US" dirty="0"/>
              <a:t> gave historic speech in Chicago. After 125 years, </a:t>
            </a:r>
            <a:r>
              <a:rPr lang="en-US" dirty="0">
                <a:hlinkClick r:id="rId3"/>
              </a:rPr>
              <a:t>#</a:t>
            </a:r>
            <a:r>
              <a:rPr lang="en-US" dirty="0" err="1">
                <a:hlinkClick r:id="rId3"/>
              </a:rPr>
              <a:t>Pappu</a:t>
            </a:r>
            <a:r>
              <a:rPr lang="en-US" dirty="0"/>
              <a:t> will give his hilarious speeches in New York and California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"Dynasty is how India runs." - </a:t>
            </a:r>
            <a:r>
              <a:rPr lang="en-US" dirty="0">
                <a:hlinkClick r:id="rId4"/>
              </a:rPr>
              <a:t>#</a:t>
            </a:r>
            <a:r>
              <a:rPr lang="en-US" dirty="0" err="1">
                <a:hlinkClick r:id="rId4"/>
              </a:rPr>
              <a:t>RGinUS</a:t>
            </a:r>
            <a:r>
              <a:rPr lang="en-US" dirty="0"/>
              <a:t>. Tight slap to those self made men and women who see a hope in that </a:t>
            </a:r>
            <a:r>
              <a:rPr lang="en-US" dirty="0">
                <a:hlinkClick r:id="rId3"/>
              </a:rPr>
              <a:t>#</a:t>
            </a:r>
            <a:r>
              <a:rPr lang="en-US" dirty="0" err="1">
                <a:hlinkClick r:id="rId3"/>
              </a:rPr>
              <a:t>Pappu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#</a:t>
            </a:r>
            <a:r>
              <a:rPr lang="en-US" dirty="0" err="1" smtClean="0">
                <a:hlinkClick r:id="rId5"/>
              </a:rPr>
              <a:t>IndiaRejectsRahul</a:t>
            </a:r>
            <a:endParaRPr lang="en-US" dirty="0">
              <a:hlinkClick r:id="rId5"/>
            </a:endParaRPr>
          </a:p>
          <a:p>
            <a:endParaRPr lang="en-US" dirty="0"/>
          </a:p>
        </p:txBody>
      </p:sp>
      <p:pic>
        <p:nvPicPr>
          <p:cNvPr id="2050" name="Picture 2" descr="https://pbs.twimg.com/media/DJiK8tFVwAAnLWZ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8386" y="3126086"/>
            <a:ext cx="3431690" cy="32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64553" y="3086282"/>
            <a:ext cx="720280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MisFire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Pappu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causing Social Media Storm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#India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4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4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43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300" dirty="0">
              <a:solidFill>
                <a:srgbClr val="14171A"/>
              </a:solidFill>
              <a:latin typeface="Segoe UI" panose="020B0502040204020203" pitchFamily="34" charset="0"/>
              <a:cs typeface="Segoe UI" panose="020B0502040204020203" pitchFamily="34" charset="0"/>
              <a:hlinkClick r:id="rId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RahulInsultsIndia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#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RahuHauntsUS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C94E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RahulBacksDynasty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😝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8715" y="505876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😝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1736" y="493932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😝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4753" y="505876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68" y="1075129"/>
            <a:ext cx="10515600" cy="1325563"/>
          </a:xfrm>
        </p:spPr>
        <p:txBody>
          <a:bodyPr>
            <a:noAutofit/>
          </a:bodyPr>
          <a:lstStyle/>
          <a:p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Sir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Ravindra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Jadeja</a:t>
            </a:r>
            <a:r>
              <a:rPr kumimoji="0" lang="ar-SA" sz="2000" b="1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‏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C94E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5778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@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57786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  <a:hlinkClick r:id="rId2"/>
              </a:rPr>
              <a:t>SirJadeja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Abhishek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Bachchan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Ambani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4171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> Are Dealing With Their Personal Business, They're Not Thriving To Decide Public's Future</a:t>
            </a:r>
            <a: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</a:br>
            <a: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</a:br>
            <a:r>
              <a:rPr lang="en-US" sz="2000" b="1" u="sng" dirty="0" err="1" smtClean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Jagrati</a:t>
            </a:r>
            <a:r>
              <a:rPr lang="en-US" sz="2000" b="1" u="sng" dirty="0" smtClean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 </a:t>
            </a:r>
            <a:r>
              <a:rPr lang="en-US" sz="2000" b="1" u="sng" dirty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Shukla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@</a:t>
            </a:r>
            <a:r>
              <a:rPr lang="en-US" sz="2000" dirty="0" smtClean="0">
                <a:latin typeface="Batang" panose="02030600000101010101" pitchFamily="18" charset="-127"/>
                <a:ea typeface="Batang" panose="02030600000101010101" pitchFamily="18" charset="-127"/>
                <a:hlinkClick r:id="rId3"/>
              </a:rPr>
              <a:t>JagratiShukla29</a:t>
            </a:r>
            <a: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srgbClr val="14171A"/>
                </a:solidFill>
                <a:latin typeface="Batang" panose="02030600000101010101" pitchFamily="18" charset="-127"/>
                <a:ea typeface="Batang" panose="02030600000101010101" pitchFamily="18" charset="-127"/>
                <a:cs typeface="Segoe UI" panose="020B0502040204020203" pitchFamily="34" charset="0"/>
              </a:rPr>
            </a:b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Defending dynastic rule in India?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Havng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made those statements at 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  <a:hlinkClick r:id="rId4"/>
              </a:rPr>
              <a:t>#Berkeley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#</a:t>
            </a:r>
            <a:r>
              <a:rPr lang="en-US" sz="2000" b="1" dirty="0" err="1">
                <a:latin typeface="Batang" panose="02030600000101010101" pitchFamily="18" charset="-127"/>
                <a:ea typeface="Batang" panose="02030600000101010101" pitchFamily="18" charset="-127"/>
                <a:hlinkClick r:id="rId5"/>
              </a:rPr>
              <a:t>RahulGandhi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shouldn't blame anyone for ridiculing his lack of..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Picture 5" descr="https://pbs.twimg.com/media/DJf04uPWAAAMjuG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0837" y="2883051"/>
            <a:ext cx="4484091" cy="419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pbs.twimg.com/media/DJf03_hXgAABNtO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110" y="2936838"/>
            <a:ext cx="4788047" cy="408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345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folHlink"/>
                </a:solidFill>
                <a:latin typeface="Bookman Old Style" panose="02050604050505020204" pitchFamily="18" charset="0"/>
              </a:rPr>
              <a:t>Social Inference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</a:rPr>
              <a:t>Often the information available to us is incomplete, ambiguous, or contradictory.  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Bookman Old Style" panose="02050604050505020204" pitchFamily="18" charset="0"/>
              </a:rPr>
              <a:t>Social cognition </a:t>
            </a:r>
            <a:r>
              <a:rPr lang="en-US" dirty="0">
                <a:latin typeface="Bookman Old Style" panose="02050604050505020204" pitchFamily="18" charset="0"/>
              </a:rPr>
              <a:t>focuses on the way we use this information to arrive at coherent judgments.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anose="02050604050505020204" pitchFamily="18" charset="0"/>
              </a:rPr>
              <a:t>People’s inferences are often marked by systematic biases.</a:t>
            </a:r>
          </a:p>
        </p:txBody>
      </p:sp>
    </p:spTree>
    <p:extLst>
      <p:ext uri="{BB962C8B-B14F-4D97-AF65-F5344CB8AC3E}">
        <p14:creationId xmlns:p14="http://schemas.microsoft.com/office/powerpoint/2010/main" xmlns="" val="1195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Schemas &amp; Prototype: Mental framework for Holding and Using information</a:t>
            </a:r>
            <a:endParaRPr lang="en-US" sz="36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Schema: Mental framework containing information relevant to specific situations or events, which one established help us interpret these situations and what’s happening in them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Heuristics: Mental models of the typical qualities of members of some group or </a:t>
            </a:r>
            <a:r>
              <a:rPr lang="en-US" dirty="0" err="1" smtClean="0">
                <a:latin typeface="Bookman Old Style" panose="02050604050505020204" pitchFamily="18" charset="0"/>
              </a:rPr>
              <a:t>cateogory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31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ct val="50000"/>
              </a:spcBef>
            </a:pPr>
            <a:r>
              <a:rPr lang="en-US" sz="2800" dirty="0" smtClean="0">
                <a:latin typeface="Bookman Old Style" panose="02050604050505020204" pitchFamily="18" charset="0"/>
              </a:rPr>
              <a:t>Schemas influence three basic processes:</a:t>
            </a:r>
          </a:p>
          <a:p>
            <a:pPr lvl="2">
              <a:spcBef>
                <a:spcPct val="50000"/>
              </a:spcBef>
            </a:pPr>
            <a:r>
              <a:rPr lang="en-US" sz="2800" dirty="0" smtClean="0">
                <a:latin typeface="Bookman Old Style" panose="02050604050505020204" pitchFamily="18" charset="0"/>
              </a:rPr>
              <a:t>Attention (They affect what is noticed.) </a:t>
            </a:r>
          </a:p>
          <a:p>
            <a:pPr lvl="2">
              <a:spcBef>
                <a:spcPct val="50000"/>
              </a:spcBef>
            </a:pPr>
            <a:r>
              <a:rPr lang="en-US" sz="2800" dirty="0" smtClean="0">
                <a:latin typeface="Bookman Old Style" panose="02050604050505020204" pitchFamily="18" charset="0"/>
              </a:rPr>
              <a:t>Encoding (They affect what is stored in memory.)</a:t>
            </a:r>
          </a:p>
          <a:p>
            <a:pPr lvl="2">
              <a:spcBef>
                <a:spcPct val="50000"/>
              </a:spcBef>
            </a:pPr>
            <a:r>
              <a:rPr lang="en-US" sz="2800" dirty="0" smtClean="0">
                <a:latin typeface="Bookman Old Style" panose="02050604050505020204" pitchFamily="18" charset="0"/>
              </a:rPr>
              <a:t>Retrieval (They affect what is recovered from memory.)</a:t>
            </a:r>
          </a:p>
          <a:p>
            <a:pPr lvl="2">
              <a:spcBef>
                <a:spcPct val="50000"/>
              </a:spcBef>
            </a:pPr>
            <a:endParaRPr lang="en-US" sz="2800" dirty="0">
              <a:latin typeface="Bookman Old Style" panose="02050604050505020204" pitchFamily="18" charset="0"/>
            </a:endParaRPr>
          </a:p>
          <a:p>
            <a:pPr lvl="1"/>
            <a:r>
              <a:rPr lang="en-US" sz="2800" dirty="0" smtClean="0">
                <a:latin typeface="Bookman Old Style" panose="02050604050505020204" pitchFamily="18" charset="0"/>
              </a:rPr>
              <a:t>Schemas are resistant to change.</a:t>
            </a:r>
          </a:p>
          <a:p>
            <a:pPr lvl="2"/>
            <a:r>
              <a:rPr lang="en-US" sz="2800" b="1" i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Perseverance Effect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—</a:t>
            </a:r>
            <a:r>
              <a:rPr lang="en-US" sz="2800" b="1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tendency for beliefs and schemas to remain unchanged even in the face of contradictory information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ct val="50000"/>
              </a:spcBef>
            </a:pPr>
            <a:endParaRPr lang="en-US" sz="2800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830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i="1" dirty="0" smtClean="0">
                <a:latin typeface="Bookman Old Style" panose="02050604050505020204" pitchFamily="18" charset="0"/>
              </a:rPr>
              <a:t>Person- </a:t>
            </a:r>
            <a:r>
              <a:rPr lang="en-US" sz="2800" dirty="0" smtClean="0">
                <a:latin typeface="Bookman Old Style" panose="02050604050505020204" pitchFamily="18" charset="0"/>
              </a:rPr>
              <a:t>schemas about people</a:t>
            </a:r>
          </a:p>
          <a:p>
            <a:pPr lvl="2"/>
            <a:r>
              <a:rPr lang="en-US" sz="2800" dirty="0" smtClean="0">
                <a:latin typeface="Bookman Old Style" panose="02050604050505020204" pitchFamily="18" charset="0"/>
              </a:rPr>
              <a:t>“athlete”, “librarian”</a:t>
            </a:r>
          </a:p>
          <a:p>
            <a:pPr lvl="2"/>
            <a:endParaRPr lang="en-US" sz="2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800" b="1" i="1" dirty="0" smtClean="0">
                <a:latin typeface="Bookman Old Style" panose="02050604050505020204" pitchFamily="18" charset="0"/>
              </a:rPr>
              <a:t>Role- </a:t>
            </a:r>
            <a:r>
              <a:rPr lang="en-US" sz="2800" dirty="0" smtClean="0">
                <a:latin typeface="Bookman Old Style" panose="02050604050505020204" pitchFamily="18" charset="0"/>
              </a:rPr>
              <a:t>schemas relating to specific roles</a:t>
            </a:r>
          </a:p>
          <a:p>
            <a:pPr lvl="2"/>
            <a:r>
              <a:rPr lang="en-US" sz="2800" dirty="0" smtClean="0">
                <a:latin typeface="Bookman Old Style" panose="02050604050505020204" pitchFamily="18" charset="0"/>
              </a:rPr>
              <a:t>“professor”, “student”, “physician”</a:t>
            </a:r>
          </a:p>
          <a:p>
            <a:pPr lvl="2"/>
            <a:endParaRPr lang="en-US" sz="2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800" b="1" i="1" dirty="0" smtClean="0">
                <a:latin typeface="Bookman Old Style" panose="02050604050505020204" pitchFamily="18" charset="0"/>
              </a:rPr>
              <a:t>Event (script)- </a:t>
            </a:r>
            <a:r>
              <a:rPr lang="en-US" sz="2800" dirty="0" smtClean="0">
                <a:latin typeface="Bookman Old Style" panose="02050604050505020204" pitchFamily="18" charset="0"/>
              </a:rPr>
              <a:t>indicates typical sequence of events</a:t>
            </a:r>
          </a:p>
          <a:p>
            <a:pPr lvl="2"/>
            <a:r>
              <a:rPr lang="en-US" sz="2800" dirty="0" smtClean="0">
                <a:latin typeface="Bookman Old Style" panose="02050604050505020204" pitchFamily="18" charset="0"/>
              </a:rPr>
              <a:t>“restaurant”, “exam”, “first date”</a:t>
            </a:r>
          </a:p>
        </p:txBody>
      </p:sp>
    </p:spTree>
    <p:extLst>
      <p:ext uri="{BB962C8B-B14F-4D97-AF65-F5344CB8AC3E}">
        <p14:creationId xmlns:p14="http://schemas.microsoft.com/office/powerpoint/2010/main" xmlns="" val="17957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380</Words>
  <Application>Microsoft Office PowerPoint</Application>
  <PresentationFormat>Custom</PresentationFormat>
  <Paragraphs>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Social Cognition</vt:lpstr>
      <vt:lpstr>Social Cognition  Thinking About the Social World  Understanding the Social world </vt:lpstr>
      <vt:lpstr>Rahul Gandhi’s address at Berkeley gets praise, brickbats on Twitter Congress vice-president Rahul Gandhi addressed students at the University of California, Berkeley, criticising the Modi government on its economic policies and handling of Kashmir conflict. </vt:lpstr>
      <vt:lpstr>Slide 4</vt:lpstr>
      <vt:lpstr>Sir Ravindra Jadeja‏ @SirJadeja Abhishek Bachchan Or Ambani Are Dealing With Their Personal Business, They're Not Thriving To Decide Public's Future  Jagrati Shukla @JagratiShukla29 Defending dynastic rule in India? Havng made those statements at #Berkeley, #RahulGandhi shouldn't blame anyone for ridiculing his lack of..  </vt:lpstr>
      <vt:lpstr>Social Inference</vt:lpstr>
      <vt:lpstr>Schemas &amp; Prototype: Mental framework for Holding and Using information</vt:lpstr>
      <vt:lpstr>Slide 8</vt:lpstr>
      <vt:lpstr>Types of Schema</vt:lpstr>
      <vt:lpstr>Social Cognition: Attention, Encoding &amp; Retrieval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Rahul Gandhi’s address at Berkeley gets praise, brickbats on Twitter Congress vice-president Rahul Gandhi addressed students at the University of California, Berkeley, criticising the Modi government on its economic policies and handling of Kashmir conflict.</dc:title>
  <dc:creator>lnmiit</dc:creator>
  <cp:lastModifiedBy>LNMIIT</cp:lastModifiedBy>
  <cp:revision>7</cp:revision>
  <dcterms:created xsi:type="dcterms:W3CDTF">2017-09-13T10:21:12Z</dcterms:created>
  <dcterms:modified xsi:type="dcterms:W3CDTF">2017-09-14T03:28:06Z</dcterms:modified>
</cp:coreProperties>
</file>