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83" r:id="rId3"/>
    <p:sldId id="284" r:id="rId4"/>
    <p:sldId id="264" r:id="rId5"/>
    <p:sldId id="257" r:id="rId6"/>
    <p:sldId id="258" r:id="rId7"/>
    <p:sldId id="273" r:id="rId8"/>
    <p:sldId id="275" r:id="rId9"/>
    <p:sldId id="276" r:id="rId10"/>
    <p:sldId id="277" r:id="rId11"/>
    <p:sldId id="279" r:id="rId12"/>
    <p:sldId id="280" r:id="rId13"/>
    <p:sldId id="281" r:id="rId14"/>
    <p:sldId id="290" r:id="rId15"/>
    <p:sldId id="285" r:id="rId16"/>
    <p:sldId id="286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FCBE9-C436-47CD-9C76-0B73FC8396B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2F6EB-8788-4419-A820-92307FD9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6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5F81C-E495-432A-970A-9AF9228BC0C7}" type="slidenum">
              <a:rPr lang="en-US"/>
              <a:pPr/>
              <a:t>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8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2AF5B-04EB-4857-B74C-51DB6E192E3D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-1588" y="0"/>
            <a:ext cx="2971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247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4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CA36B-62DF-4883-BA62-492E5EB7A38F}" type="slidenum">
              <a:rPr lang="en-US"/>
              <a:pPr/>
              <a:t>15</a:t>
            </a:fld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11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-1588" y="0"/>
            <a:ext cx="2971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65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78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B7D7-6263-44E0-A32F-47CB7C1D0407}" type="slidenum">
              <a:rPr lang="en-US"/>
              <a:pPr/>
              <a:t>16</a:t>
            </a:fld>
            <a:endParaRPr 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11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-1588" y="0"/>
            <a:ext cx="2971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0855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5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BB606-70B4-4F6F-87CB-9FB5EAA90A49}" type="slidenum">
              <a:rPr lang="en-US"/>
              <a:pPr/>
              <a:t>17</a:t>
            </a:fld>
            <a:endParaRPr lang="en-US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12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11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-1588" y="0"/>
            <a:ext cx="2971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271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9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96D12-9D3B-4FB3-ADC1-5EC0F8701971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7.1</a:t>
            </a:r>
          </a:p>
        </p:txBody>
      </p:sp>
    </p:spTree>
    <p:extLst>
      <p:ext uri="{BB962C8B-B14F-4D97-AF65-F5344CB8AC3E}">
        <p14:creationId xmlns:p14="http://schemas.microsoft.com/office/powerpoint/2010/main" val="98247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A87DC-60BE-4902-84FB-B931E56AF16C}" type="slidenum">
              <a:rPr lang="en-US"/>
              <a:pPr/>
              <a:t>4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-1588" y="0"/>
            <a:ext cx="2971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22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21225-5002-499A-B190-5CEA98209774}" type="slidenum">
              <a:rPr lang="en-US"/>
              <a:pPr/>
              <a:t>7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-1588" y="0"/>
            <a:ext cx="2971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42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63615-67AA-4D1B-AD2A-CCA77C3B417B}" type="slidenum">
              <a:rPr lang="en-US"/>
              <a:pPr/>
              <a:t>8</a:t>
            </a:fld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-1588" y="0"/>
            <a:ext cx="2971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633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5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B9B0A-935B-4CE0-94FF-747065AD07D0}" type="slidenum">
              <a:rPr lang="en-US"/>
              <a:pPr/>
              <a:t>9</a:t>
            </a:fld>
            <a:endParaRPr lang="en-US"/>
          </a:p>
        </p:txBody>
      </p:sp>
      <p:sp>
        <p:nvSpPr>
          <p:cNvPr id="125954" name="Rectangle 205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5" name="Rectangle 205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125956" name="Rectangle 205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7" name="Rectangle 205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Rectangle 205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9" name="Rectangle 2055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125960" name="Rectangle 205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Rectangle 205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Rectangle 2058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Rectangle 2059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125964" name="Rectangle 2060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5" name="Rectangle 2061"/>
          <p:cNvSpPr>
            <a:spLocks noChangeArrowheads="1"/>
          </p:cNvSpPr>
          <p:nvPr/>
        </p:nvSpPr>
        <p:spPr bwMode="auto">
          <a:xfrm>
            <a:off x="-1588" y="0"/>
            <a:ext cx="2971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6" name="Rectangle 206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25967" name="Rectangle 206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3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41BA7-3C7E-4848-AE98-E674705C9CCE}" type="slidenum">
              <a:rPr lang="en-US"/>
              <a:pPr/>
              <a:t>10</a:t>
            </a:fld>
            <a:endParaRPr 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-1588" y="0"/>
            <a:ext cx="2971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838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C5E64-F30B-4CAC-B14B-76201C1A1581}" type="slidenum">
              <a:rPr lang="en-US"/>
              <a:pPr/>
              <a:t>11</a:t>
            </a:fld>
            <a:endParaRPr 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-1588" y="0"/>
            <a:ext cx="2971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290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A31B2-BCF0-47A7-B7D8-E2695F4F2287}" type="slidenum">
              <a:rPr lang="en-US"/>
              <a:pPr/>
              <a:t>12</a:t>
            </a:fld>
            <a:endParaRPr 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10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4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-1588" y="0"/>
            <a:ext cx="2971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98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2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B3FA-1D4E-4D46-A7E0-0655398922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3719-104F-4FF4-BEFF-93C2FAE5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6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B3FA-1D4E-4D46-A7E0-0655398922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3719-104F-4FF4-BEFF-93C2FAE5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B3FA-1D4E-4D46-A7E0-0655398922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3719-104F-4FF4-BEFF-93C2FAE5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849438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83038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89675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1200" y="6553200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Copyright 2006, Allyn and Bacon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1321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B3FA-1D4E-4D46-A7E0-0655398922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3719-104F-4FF4-BEFF-93C2FAE5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6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B3FA-1D4E-4D46-A7E0-0655398922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3719-104F-4FF4-BEFF-93C2FAE5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B3FA-1D4E-4D46-A7E0-0655398922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3719-104F-4FF4-BEFF-93C2FAE5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9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B3FA-1D4E-4D46-A7E0-0655398922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3719-104F-4FF4-BEFF-93C2FAE5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B3FA-1D4E-4D46-A7E0-0655398922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3719-104F-4FF4-BEFF-93C2FAE5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B3FA-1D4E-4D46-A7E0-0655398922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3719-104F-4FF4-BEFF-93C2FAE5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4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B3FA-1D4E-4D46-A7E0-0655398922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3719-104F-4FF4-BEFF-93C2FAE5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5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B3FA-1D4E-4D46-A7E0-0655398922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3719-104F-4FF4-BEFF-93C2FAE5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B3FA-1D4E-4D46-A7E0-0655398922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3719-104F-4FF4-BEFF-93C2FAE5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8368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Observation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0913" y="1409252"/>
            <a:ext cx="11166437" cy="54487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Have you ever: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Asked a friend what was appropriate to wear to a dinner, party, or wedding</a:t>
            </a:r>
            <a:r>
              <a:rPr lang="en-US" sz="3200" dirty="0" smtClean="0">
                <a:latin typeface="Bookman Old Style" panose="02050604050505020204" pitchFamily="18" charset="0"/>
              </a:rPr>
              <a:t>?</a:t>
            </a:r>
          </a:p>
          <a:p>
            <a:pPr lvl="1">
              <a:lnSpc>
                <a:spcPct val="90000"/>
              </a:lnSpc>
            </a:pPr>
            <a:endParaRPr lang="en-US" sz="3200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Agreed to buy something you didn’t want</a:t>
            </a:r>
            <a:r>
              <a:rPr lang="en-US" sz="3200" dirty="0" smtClean="0">
                <a:latin typeface="Bookman Old Style" panose="02050604050505020204" pitchFamily="18" charset="0"/>
              </a:rPr>
              <a:t>?</a:t>
            </a:r>
          </a:p>
          <a:p>
            <a:pPr lvl="1">
              <a:lnSpc>
                <a:spcPct val="90000"/>
              </a:lnSpc>
            </a:pPr>
            <a:endParaRPr lang="en-US" sz="3200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Agreed to attend a social event because someone else asked you to</a:t>
            </a:r>
            <a:r>
              <a:rPr lang="en-US" sz="3200" dirty="0" smtClean="0">
                <a:latin typeface="Bookman Old Style" panose="02050604050505020204" pitchFamily="18" charset="0"/>
              </a:rPr>
              <a:t>?</a:t>
            </a:r>
          </a:p>
          <a:p>
            <a:pPr lvl="1">
              <a:lnSpc>
                <a:spcPct val="90000"/>
              </a:lnSpc>
            </a:pPr>
            <a:endParaRPr lang="en-US" sz="3200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Changed your behavior in response to a direct order from </a:t>
            </a:r>
            <a:r>
              <a:rPr lang="en-US" sz="3200" dirty="0" smtClean="0">
                <a:latin typeface="Bookman Old Style" panose="02050604050505020204" pitchFamily="18" charset="0"/>
              </a:rPr>
              <a:t>a </a:t>
            </a:r>
            <a:r>
              <a:rPr lang="en-US" sz="3200" dirty="0">
                <a:latin typeface="Bookman Old Style" panose="02050604050505020204" pitchFamily="18" charset="0"/>
              </a:rPr>
              <a:t>parent, teacher, or </a:t>
            </a:r>
            <a:r>
              <a:rPr lang="en-US" sz="3200" dirty="0" smtClean="0">
                <a:latin typeface="Bookman Old Style" panose="02050604050505020204" pitchFamily="18" charset="0"/>
              </a:rPr>
              <a:t>school/ institute </a:t>
            </a:r>
            <a:r>
              <a:rPr lang="en-US" sz="3200" dirty="0">
                <a:latin typeface="Bookman Old Style" panose="02050604050505020204" pitchFamily="18" charset="0"/>
              </a:rPr>
              <a:t>official?</a:t>
            </a:r>
          </a:p>
        </p:txBody>
      </p:sp>
    </p:spTree>
    <p:extLst>
      <p:ext uri="{BB962C8B-B14F-4D97-AF65-F5344CB8AC3E}">
        <p14:creationId xmlns:p14="http://schemas.microsoft.com/office/powerpoint/2010/main" val="415977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idx="1"/>
          </p:nvPr>
        </p:nvSpPr>
        <p:spPr>
          <a:xfrm>
            <a:off x="430307" y="441064"/>
            <a:ext cx="11489166" cy="580733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Factors that Affect </a:t>
            </a:r>
            <a:r>
              <a:rPr lang="en-US" sz="32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Conformity</a:t>
            </a:r>
          </a:p>
          <a:p>
            <a:pPr>
              <a:lnSpc>
                <a:spcPct val="90000"/>
              </a:lnSpc>
            </a:pPr>
            <a:endParaRPr lang="en-US" b="1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b="1" i="1" dirty="0">
                <a:latin typeface="Bookman Old Style" panose="02050604050505020204" pitchFamily="18" charset="0"/>
              </a:rPr>
              <a:t>Cohesiveness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</a:t>
            </a:r>
            <a:r>
              <a:rPr lang="en-US" sz="28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degree of attraction felt by an individual toward an influencing group</a:t>
            </a:r>
            <a:endParaRPr lang="en-US" sz="2800" b="1" i="1" dirty="0">
              <a:latin typeface="Bookman Old Style" panose="020506040505050202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As cohesiveness increases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Bookman Old Style" panose="02050604050505020204" pitchFamily="18" charset="0"/>
              </a:rPr>
              <a:t>conformity increases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Group size 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As group size increases, conformity </a:t>
            </a:r>
            <a:r>
              <a:rPr lang="en-US" sz="2800" dirty="0" smtClean="0">
                <a:latin typeface="Bookman Old Style" panose="02050604050505020204" pitchFamily="18" charset="0"/>
              </a:rPr>
              <a:t>increases to an extent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2800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b="1" i="1" dirty="0">
                <a:latin typeface="Bookman Old Style" panose="02050604050505020204" pitchFamily="18" charset="0"/>
              </a:rPr>
              <a:t>Descriptive Norms (what most people do in a given situation) </a:t>
            </a:r>
            <a:r>
              <a:rPr lang="en-US" sz="2800" dirty="0">
                <a:latin typeface="Bookman Old Style" panose="02050604050505020204" pitchFamily="18" charset="0"/>
              </a:rPr>
              <a:t>and </a:t>
            </a:r>
            <a:r>
              <a:rPr lang="en-US" sz="2800" b="1" i="1" dirty="0">
                <a:latin typeface="Bookman Old Style" panose="02050604050505020204" pitchFamily="18" charset="0"/>
              </a:rPr>
              <a:t>Injunctive Norms (specify what ought to be done</a:t>
            </a:r>
            <a:r>
              <a:rPr lang="en-US" sz="2800" b="1" i="1" dirty="0" smtClean="0">
                <a:latin typeface="Bookman Old Style" panose="02050604050505020204" pitchFamily="18" charset="0"/>
              </a:rPr>
              <a:t>)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671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4371" y="814892"/>
            <a:ext cx="11263257" cy="565045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Why People </a:t>
            </a:r>
            <a:r>
              <a:rPr lang="en-US" sz="32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Conform</a:t>
            </a:r>
          </a:p>
          <a:p>
            <a:pPr>
              <a:lnSpc>
                <a:spcPct val="90000"/>
              </a:lnSpc>
            </a:pPr>
            <a:endParaRPr lang="en-US" sz="32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3200" b="1" i="1" dirty="0">
                <a:latin typeface="Bookman Old Style" panose="02050604050505020204" pitchFamily="18" charset="0"/>
              </a:rPr>
              <a:t>Normative Social Influence</a:t>
            </a:r>
            <a:r>
              <a:rPr lang="en-US" sz="3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</a:t>
            </a:r>
            <a:r>
              <a:rPr lang="en-US" sz="3200" b="1" i="1" dirty="0">
                <a:latin typeface="Bookman Old Style" panose="02050604050505020204" pitchFamily="18" charset="0"/>
              </a:rPr>
              <a:t>based on the desire to be liked or accepted by </a:t>
            </a:r>
            <a:r>
              <a:rPr lang="en-US" sz="3200" b="1" i="1" dirty="0" smtClean="0">
                <a:latin typeface="Bookman Old Style" panose="02050604050505020204" pitchFamily="18" charset="0"/>
              </a:rPr>
              <a:t>others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3200" b="1" i="1" dirty="0">
              <a:latin typeface="Bookman Old Style" panose="020506040505050202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3200" b="1" i="1" dirty="0">
                <a:latin typeface="Bookman Old Style" panose="02050604050505020204" pitchFamily="18" charset="0"/>
              </a:rPr>
              <a:t>Informational Social</a:t>
            </a:r>
            <a:r>
              <a:rPr lang="en-US" sz="3200" b="1" dirty="0">
                <a:latin typeface="Bookman Old Style" panose="02050604050505020204" pitchFamily="18" charset="0"/>
              </a:rPr>
              <a:t> </a:t>
            </a:r>
            <a:r>
              <a:rPr lang="en-US" sz="3200" b="1" i="1" dirty="0">
                <a:latin typeface="Bookman Old Style" panose="02050604050505020204" pitchFamily="18" charset="0"/>
              </a:rPr>
              <a:t>Influence</a:t>
            </a:r>
            <a:r>
              <a:rPr lang="en-US" sz="3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</a:t>
            </a:r>
            <a:r>
              <a:rPr lang="en-US" sz="3200" b="1" i="1" dirty="0">
                <a:latin typeface="Bookman Old Style" panose="02050604050505020204" pitchFamily="18" charset="0"/>
              </a:rPr>
              <a:t>based on the desire to possess accurate social perceptions</a:t>
            </a:r>
            <a:r>
              <a:rPr lang="en-US" sz="3200" dirty="0">
                <a:latin typeface="Bookman Old Style" panose="02050604050505020204" pitchFamily="18" charset="0"/>
              </a:rPr>
              <a:t>  </a:t>
            </a:r>
          </a:p>
          <a:p>
            <a:pPr lvl="3">
              <a:lnSpc>
                <a:spcPct val="9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This is an especially strong source of conformity when the task is important and difficulty and uncertainty are high. </a:t>
            </a:r>
            <a:r>
              <a:rPr lang="en-US" sz="3200" b="1" i="1" dirty="0">
                <a:latin typeface="Bookman Old Style" panose="02050604050505020204" pitchFamily="18" charset="0"/>
              </a:rPr>
              <a:t>	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47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8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8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8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8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80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80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050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2051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205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205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2055"/>
          <p:cNvSpPr>
            <a:spLocks noGrp="1" noChangeArrowheads="1"/>
          </p:cNvSpPr>
          <p:nvPr>
            <p:ph type="body" idx="1"/>
          </p:nvPr>
        </p:nvSpPr>
        <p:spPr>
          <a:xfrm>
            <a:off x="548639" y="591671"/>
            <a:ext cx="11478409" cy="558052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Why People Do Not </a:t>
            </a:r>
            <a:r>
              <a:rPr lang="en-US" sz="32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Conform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3000" b="1" i="1" dirty="0">
                <a:latin typeface="Bookman Old Style" panose="02050604050505020204" pitchFamily="18" charset="0"/>
              </a:rPr>
              <a:t>Individuation</a:t>
            </a: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</a:t>
            </a:r>
            <a:r>
              <a:rPr lang="en-US" sz="30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people’s </a:t>
            </a:r>
            <a:r>
              <a:rPr lang="en-US" sz="3000" b="1" i="1" dirty="0">
                <a:latin typeface="Bookman Old Style" panose="02050604050505020204" pitchFamily="18" charset="0"/>
              </a:rPr>
              <a:t>need to be distinguishable from others in some respects </a:t>
            </a:r>
            <a:endParaRPr lang="en-US" sz="3000" b="1" i="1" dirty="0" smtClean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endParaRPr lang="en-US" sz="3000" b="1" i="1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Bookman Old Style" panose="02050604050505020204" pitchFamily="18" charset="0"/>
              </a:rPr>
              <a:t>People’s need to maintain control over their </a:t>
            </a:r>
            <a:r>
              <a:rPr lang="en-US" sz="3000" dirty="0" smtClean="0">
                <a:latin typeface="Bookman Old Style" panose="02050604050505020204" pitchFamily="18" charset="0"/>
              </a:rPr>
              <a:t>lives</a:t>
            </a:r>
          </a:p>
          <a:p>
            <a:pPr lvl="1">
              <a:lnSpc>
                <a:spcPct val="90000"/>
              </a:lnSpc>
            </a:pPr>
            <a:endParaRPr lang="en-US" sz="3000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Bookman Old Style" panose="02050604050505020204" pitchFamily="18" charset="0"/>
              </a:rPr>
              <a:t>Some people cannot conform</a:t>
            </a:r>
          </a:p>
          <a:p>
            <a:pPr lvl="2">
              <a:lnSpc>
                <a:spcPct val="90000"/>
              </a:lnSpc>
            </a:pPr>
            <a:r>
              <a:rPr lang="en-US" sz="3000" dirty="0">
                <a:latin typeface="Bookman Old Style" panose="02050604050505020204" pitchFamily="18" charset="0"/>
              </a:rPr>
              <a:t>Due to physical, legal, or psychological reasons</a:t>
            </a:r>
          </a:p>
        </p:txBody>
      </p:sp>
    </p:spTree>
    <p:extLst>
      <p:ext uri="{BB962C8B-B14F-4D97-AF65-F5344CB8AC3E}">
        <p14:creationId xmlns:p14="http://schemas.microsoft.com/office/powerpoint/2010/main" val="38766336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8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8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8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8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8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8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8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8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84094" y="419548"/>
            <a:ext cx="11230984" cy="64384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Minority </a:t>
            </a:r>
            <a:r>
              <a:rPr lang="en-US" sz="32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Influence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b="1" i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Minorities can influence majorities when: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They are consistent, flexible, and congruent with social </a:t>
            </a:r>
            <a:r>
              <a:rPr lang="en-US" sz="2800" dirty="0" smtClean="0">
                <a:latin typeface="Bookman Old Style" panose="02050604050505020204" pitchFamily="18" charset="0"/>
              </a:rPr>
              <a:t>trends</a:t>
            </a:r>
          </a:p>
          <a:p>
            <a:pPr lvl="2">
              <a:lnSpc>
                <a:spcPct val="90000"/>
              </a:lnSpc>
            </a:pPr>
            <a:endParaRPr lang="en-US" sz="2800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Minorities can provoke majorities to engage in systematic processing of the issues. </a:t>
            </a:r>
            <a:endParaRPr lang="en-US" sz="2800" dirty="0" smtClean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Minorities often must form strong arguments to defend their positions and may overestimate the support for their views.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Can increase their perseverance and result in large-scale social change </a:t>
            </a:r>
          </a:p>
        </p:txBody>
      </p:sp>
    </p:spTree>
    <p:extLst>
      <p:ext uri="{BB962C8B-B14F-4D97-AF65-F5344CB8AC3E}">
        <p14:creationId xmlns:p14="http://schemas.microsoft.com/office/powerpoint/2010/main" val="12474146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1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1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1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1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1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1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1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build="p" bldLvl="4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96"/>
            <a:ext cx="10515600" cy="1325563"/>
          </a:xfrm>
        </p:spPr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Compliance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 descr="Image result for six principles of compli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2460"/>
            <a:ext cx="10188388" cy="58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35742" y="875164"/>
            <a:ext cx="95205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Six Principles of Compliance: </a:t>
            </a:r>
            <a:r>
              <a:rPr lang="en-US" sz="2800" b="1" dirty="0">
                <a:solidFill>
                  <a:srgbClr val="0070C0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(Cialdini,1990s)</a:t>
            </a:r>
            <a:br>
              <a:rPr lang="en-US" sz="2800" b="1" dirty="0">
                <a:solidFill>
                  <a:srgbClr val="0070C0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2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title"/>
          </p:nvPr>
        </p:nvSpPr>
        <p:spPr>
          <a:xfrm>
            <a:off x="623944" y="19050"/>
            <a:ext cx="8859819" cy="12763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Compliance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12037807" cy="520221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Tactics based on </a:t>
            </a:r>
            <a:r>
              <a:rPr lang="en-US" sz="28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friendship or liking</a:t>
            </a:r>
          </a:p>
          <a:p>
            <a:pPr lvl="2">
              <a:lnSpc>
                <a:spcPct val="90000"/>
              </a:lnSpc>
            </a:pPr>
            <a:r>
              <a:rPr lang="en-US" sz="2800" b="1" i="1" dirty="0">
                <a:latin typeface="Bookman Old Style" panose="02050604050505020204" pitchFamily="18" charset="0"/>
              </a:rPr>
              <a:t>Ingratiation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</a:t>
            </a:r>
            <a:r>
              <a:rPr lang="en-US" sz="2800" b="1" i="1" dirty="0">
                <a:latin typeface="Bookman Old Style" panose="02050604050505020204" pitchFamily="18" charset="0"/>
              </a:rPr>
              <a:t>requesters first induce target to like them</a:t>
            </a:r>
          </a:p>
          <a:p>
            <a:pPr lvl="3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Use flattery, improve one’s appearance, emit positive nonverbal cues, do small favors for target person </a:t>
            </a:r>
            <a:endParaRPr lang="en-US" sz="2800" dirty="0" smtClean="0">
              <a:latin typeface="Bookman Old Style" panose="02050604050505020204" pitchFamily="18" charset="0"/>
            </a:endParaRPr>
          </a:p>
          <a:p>
            <a:pPr lvl="3">
              <a:lnSpc>
                <a:spcPct val="90000"/>
              </a:lnSpc>
            </a:pPr>
            <a:endParaRPr lang="en-US" sz="2800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Tactics based on </a:t>
            </a:r>
            <a:r>
              <a:rPr lang="en-US" sz="28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commitment or consistency</a:t>
            </a:r>
          </a:p>
          <a:p>
            <a:pPr lvl="2">
              <a:lnSpc>
                <a:spcPct val="90000"/>
              </a:lnSpc>
            </a:pPr>
            <a:r>
              <a:rPr lang="en-US" sz="2800" b="1" i="1" dirty="0">
                <a:latin typeface="Bookman Old Style" panose="02050604050505020204" pitchFamily="18" charset="0"/>
              </a:rPr>
              <a:t>Foot-in-the-door Technique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</a:t>
            </a:r>
            <a:r>
              <a:rPr lang="en-US" sz="2800" b="1" i="1" dirty="0">
                <a:latin typeface="Bookman Old Style" panose="02050604050505020204" pitchFamily="18" charset="0"/>
              </a:rPr>
              <a:t>requesters begin with a small request and then, when it is granted, escalate to a larger one </a:t>
            </a:r>
          </a:p>
          <a:p>
            <a:pPr lvl="2">
              <a:lnSpc>
                <a:spcPct val="90000"/>
              </a:lnSpc>
            </a:pPr>
            <a:r>
              <a:rPr lang="en-US" sz="2800" b="1" i="1" dirty="0">
                <a:latin typeface="Bookman Old Style" panose="02050604050505020204" pitchFamily="18" charset="0"/>
              </a:rPr>
              <a:t>Lowball Procedure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</a:t>
            </a:r>
            <a:r>
              <a:rPr lang="en-US" sz="2800" b="1" i="1" dirty="0">
                <a:latin typeface="Bookman Old Style" panose="02050604050505020204" pitchFamily="18" charset="0"/>
              </a:rPr>
              <a:t>an offer or deal is changed to make it less attractive to the target person after this person has accepted it</a:t>
            </a:r>
            <a:endParaRPr lang="en-US" sz="2800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743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5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5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5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5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5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5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5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5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55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55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build="p" bldLvl="4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title"/>
          </p:nvPr>
        </p:nvSpPr>
        <p:spPr>
          <a:xfrm>
            <a:off x="591670" y="247650"/>
            <a:ext cx="8892092" cy="8953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sz="3600" dirty="0">
                <a:latin typeface="Bookman Old Style" panose="02050604050505020204" pitchFamily="18" charset="0"/>
              </a:rPr>
              <a:t>Compliance</a:t>
            </a:r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080838" cy="5257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Tactics based on reciprocity</a:t>
            </a:r>
          </a:p>
          <a:p>
            <a:pPr lvl="2">
              <a:lnSpc>
                <a:spcPct val="90000"/>
              </a:lnSpc>
            </a:pPr>
            <a:r>
              <a:rPr lang="en-US" sz="2800" b="1" dirty="0">
                <a:latin typeface="Bookman Old Style" panose="02050604050505020204" pitchFamily="18" charset="0"/>
              </a:rPr>
              <a:t>Door-in-the-face Technique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—requesters begin with a large request and then, when this is refused, retreat to a smaller one</a:t>
            </a:r>
            <a:endParaRPr lang="en-US" sz="2800" dirty="0">
              <a:latin typeface="Bookman Old Style" panose="020506040505050202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2800" b="1" dirty="0">
                <a:latin typeface="Bookman Old Style" panose="02050604050505020204" pitchFamily="18" charset="0"/>
              </a:rPr>
              <a:t>That’s Not All Technique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</a:t>
            </a:r>
            <a:r>
              <a:rPr lang="en-US" sz="2800" dirty="0">
                <a:latin typeface="Bookman Old Style" panose="02050604050505020204" pitchFamily="18" charset="0"/>
              </a:rPr>
              <a:t>requesters offer additional benefits to target persons before they have decided whether to comply with or reject specific requests</a:t>
            </a:r>
          </a:p>
          <a:p>
            <a:pPr lvl="1"/>
            <a:r>
              <a:rPr lang="en-US" sz="2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Tactics based on scarcity</a:t>
            </a:r>
          </a:p>
          <a:p>
            <a:pPr lvl="2"/>
            <a:r>
              <a:rPr lang="en-US" sz="2800" b="1" dirty="0">
                <a:latin typeface="Bookman Old Style" panose="02050604050505020204" pitchFamily="18" charset="0"/>
              </a:rPr>
              <a:t>Playing Hard to Get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—suggesting that a person or object is scarce and hard to obtain </a:t>
            </a:r>
            <a:endParaRPr lang="en-US" sz="2800" dirty="0">
              <a:latin typeface="Bookman Old Style" panose="02050604050505020204" pitchFamily="18" charset="0"/>
            </a:endParaRPr>
          </a:p>
          <a:p>
            <a:pPr lvl="2"/>
            <a:r>
              <a:rPr lang="en-US" sz="2800" b="1" dirty="0">
                <a:latin typeface="Bookman Old Style" panose="02050604050505020204" pitchFamily="18" charset="0"/>
              </a:rPr>
              <a:t>Deadline Technique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—target persons are told that they have only limited time to take advantage of some offer or to obtain some item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4093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7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7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7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7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 build="p" bldLvl="4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543800" cy="8953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Obedience to Authority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00461" y="1600200"/>
            <a:ext cx="1066082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latin typeface="Bookman Old Style" panose="02050604050505020204" pitchFamily="18" charset="0"/>
              </a:rPr>
              <a:t>Obedience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</a:t>
            </a:r>
            <a:r>
              <a:rPr lang="en-US" b="1" i="1" dirty="0">
                <a:latin typeface="Bookman Old Style" panose="02050604050505020204" pitchFamily="18" charset="0"/>
              </a:rPr>
              <a:t>form of social influence in which one person simply orders one or more others to perform some action(s)</a:t>
            </a:r>
            <a:endParaRPr lang="en-US" b="1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Obedience in the laboratory: Milgram’s Obedience Studies (1963, 1965a, 1974)</a:t>
            </a:r>
            <a:endParaRPr lang="en-US" sz="2800" b="1" i="1" dirty="0">
              <a:latin typeface="Bookman Old Style" panose="020506040505050202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Participants told to deliver increasing levels of shock to a “learner” each time he made an error on a learning task</a:t>
            </a:r>
          </a:p>
          <a:p>
            <a:pPr lvl="3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65% obeyed to the fullest extent (proceeded to the end of the series, to the final 450-volt level)</a:t>
            </a:r>
          </a:p>
          <a:p>
            <a:pPr lvl="4">
              <a:lnSpc>
                <a:spcPct val="9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Similar findings were found in many cultures and with adults and children. </a:t>
            </a:r>
          </a:p>
        </p:txBody>
      </p:sp>
    </p:spTree>
    <p:extLst>
      <p:ext uri="{BB962C8B-B14F-4D97-AF65-F5344CB8AC3E}">
        <p14:creationId xmlns:p14="http://schemas.microsoft.com/office/powerpoint/2010/main" val="163835757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1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1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1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3190" y="457200"/>
            <a:ext cx="9402183" cy="838200"/>
          </a:xfrm>
        </p:spPr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Discussion Question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73" y="1752600"/>
            <a:ext cx="10822193" cy="434340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You read a report about </a:t>
            </a:r>
            <a:r>
              <a:rPr lang="en-US" dirty="0" smtClean="0">
                <a:latin typeface="Bookman Old Style" panose="02050604050505020204" pitchFamily="18" charset="0"/>
              </a:rPr>
              <a:t>health drinks </a:t>
            </a:r>
            <a:r>
              <a:rPr lang="en-US" dirty="0">
                <a:latin typeface="Bookman Old Style" panose="02050604050505020204" pitchFamily="18" charset="0"/>
              </a:rPr>
              <a:t>and health.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Would you react differently to the message if the report was written by a Nobel prize winning bio-medical scientist than you would if it was written by a acclaimed food critic?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If so, why?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If not, why not?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0BA-0D15-456C-945D-6CF37DA39392}" type="slidenum">
              <a:rPr lang="en-US"/>
              <a:pPr/>
              <a:t>3</a:t>
            </a:fld>
            <a:endParaRPr lang="en-US"/>
          </a:p>
        </p:txBody>
      </p:sp>
      <p:sp>
        <p:nvSpPr>
          <p:cNvPr id="92426" name="Rectangle 2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Bookman Old Style" panose="02050604050505020204" pitchFamily="18" charset="0"/>
              </a:rPr>
              <a:t>The Communication-Persuasion Paradigm</a:t>
            </a:r>
          </a:p>
        </p:txBody>
      </p:sp>
      <p:graphicFrame>
        <p:nvGraphicFramePr>
          <p:cNvPr id="92428" name="Group 268"/>
          <p:cNvGraphicFramePr>
            <a:graphicFrameLocks noGrp="1"/>
          </p:cNvGraphicFramePr>
          <p:nvPr>
            <p:ph sz="half" idx="1"/>
          </p:nvPr>
        </p:nvGraphicFramePr>
        <p:xfrm>
          <a:off x="2667000" y="1981201"/>
          <a:ext cx="3835718" cy="4114801"/>
        </p:xfrm>
        <a:graphic>
          <a:graphicData uri="http://schemas.openxmlformats.org/drawingml/2006/table">
            <a:tbl>
              <a:tblPr/>
              <a:tblGrid>
                <a:gridCol w="754063"/>
                <a:gridCol w="338137"/>
                <a:gridCol w="500063"/>
                <a:gridCol w="460375"/>
                <a:gridCol w="208280"/>
                <a:gridCol w="317500"/>
                <a:gridCol w="336550"/>
                <a:gridCol w="460375"/>
                <a:gridCol w="460375"/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7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7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2433" name="Group 27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7171876"/>
              </p:ext>
            </p:extLst>
          </p:nvPr>
        </p:nvGraphicFramePr>
        <p:xfrm>
          <a:off x="1280161" y="1981201"/>
          <a:ext cx="9540239" cy="3784601"/>
        </p:xfrm>
        <a:graphic>
          <a:graphicData uri="http://schemas.openxmlformats.org/drawingml/2006/table">
            <a:tbl>
              <a:tblPr/>
              <a:tblGrid>
                <a:gridCol w="1394899"/>
                <a:gridCol w="603492"/>
                <a:gridCol w="1246736"/>
                <a:gridCol w="1047981"/>
                <a:gridCol w="278891"/>
                <a:gridCol w="1522552"/>
                <a:gridCol w="478818"/>
                <a:gridCol w="1006424"/>
                <a:gridCol w="1010036"/>
                <a:gridCol w="950410"/>
              </a:tblGrid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Source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Message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    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Target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Effect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expertise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discrepancy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intelligence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change attitude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trustworthiness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fear appeal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involvement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reject message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attractiveness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1-sided or 2-sided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forewarned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Counter-argue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suspend judgment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cs typeface="Arial" panose="020B0604020202020204" pitchFamily="34" charset="0"/>
                        </a:rPr>
                        <a:t>derogate source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34" name="Line 274"/>
          <p:cNvSpPr>
            <a:spLocks noChangeShapeType="1"/>
          </p:cNvSpPr>
          <p:nvPr/>
        </p:nvSpPr>
        <p:spPr bwMode="auto">
          <a:xfrm>
            <a:off x="2417781" y="228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5" name="Line 275"/>
          <p:cNvSpPr>
            <a:spLocks noChangeShapeType="1"/>
          </p:cNvSpPr>
          <p:nvPr/>
        </p:nvSpPr>
        <p:spPr bwMode="auto">
          <a:xfrm>
            <a:off x="4600688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6" name="Line 276"/>
          <p:cNvSpPr>
            <a:spLocks noChangeShapeType="1"/>
          </p:cNvSpPr>
          <p:nvPr/>
        </p:nvSpPr>
        <p:spPr bwMode="auto">
          <a:xfrm>
            <a:off x="7004124" y="228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title"/>
          </p:nvPr>
        </p:nvSpPr>
        <p:spPr>
          <a:xfrm>
            <a:off x="876300" y="152400"/>
            <a:ext cx="7543800" cy="12763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Social Influence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6974" y="1752600"/>
            <a:ext cx="11274014" cy="2895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 marL="0" indent="0" algn="ctr">
              <a:buNone/>
            </a:pPr>
            <a:r>
              <a:rPr lang="en-US" sz="4000" b="1" i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Efforts </a:t>
            </a:r>
            <a:r>
              <a:rPr lang="en-US" sz="4000" b="1" i="1" dirty="0">
                <a:solidFill>
                  <a:srgbClr val="0070C0"/>
                </a:solidFill>
                <a:latin typeface="Bookman Old Style" panose="02050604050505020204" pitchFamily="18" charset="0"/>
              </a:rPr>
              <a:t>by one or more individuals to change the attitudes, beliefs, perceptions, or behaviors of one or more others</a:t>
            </a:r>
          </a:p>
        </p:txBody>
      </p:sp>
    </p:spTree>
    <p:extLst>
      <p:ext uri="{BB962C8B-B14F-4D97-AF65-F5344CB8AC3E}">
        <p14:creationId xmlns:p14="http://schemas.microsoft.com/office/powerpoint/2010/main" val="1363909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09F4-B193-4320-B9D4-9DF1E71EFD16}" type="slidenum">
              <a:rPr lang="en-US"/>
              <a:pPr/>
              <a:t>5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3" y="457200"/>
            <a:ext cx="7772400" cy="838200"/>
          </a:xfrm>
        </p:spPr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Social Influence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216" y="1524000"/>
            <a:ext cx="11166438" cy="4572000"/>
          </a:xfrm>
        </p:spPr>
        <p:txBody>
          <a:bodyPr>
            <a:normAutofit/>
          </a:bodyPr>
          <a:lstStyle/>
          <a:p>
            <a:pPr marL="533400" indent="-533400"/>
            <a:r>
              <a:rPr lang="en-US" sz="3200" dirty="0">
                <a:latin typeface="Bookman Old Style" panose="02050604050505020204" pitchFamily="18" charset="0"/>
              </a:rPr>
              <a:t>Social influence occurs when: 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sz="3200" dirty="0">
                <a:latin typeface="Bookman Old Style" panose="02050604050505020204" pitchFamily="18" charset="0"/>
              </a:rPr>
              <a:t>one person (the source) engages in some behavior (persuading, threatening, promising, or issuing orders) 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sz="3200" dirty="0">
                <a:latin typeface="Bookman Old Style" panose="02050604050505020204" pitchFamily="18" charset="0"/>
              </a:rPr>
              <a:t>that causes another person (the target) to behave differently from how he or she would otherwise behave.</a:t>
            </a:r>
          </a:p>
        </p:txBody>
      </p:sp>
    </p:spTree>
    <p:extLst>
      <p:ext uri="{BB962C8B-B14F-4D97-AF65-F5344CB8AC3E}">
        <p14:creationId xmlns:p14="http://schemas.microsoft.com/office/powerpoint/2010/main" val="146662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65EE-4EC7-4BBF-AACB-3F9A28516608}" type="slidenum">
              <a:rPr lang="en-US"/>
              <a:pPr/>
              <a:t>6</a:t>
            </a:fld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004" y="301214"/>
            <a:ext cx="11144923" cy="55150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Bookman Old Style" panose="02050604050505020204" pitchFamily="18" charset="0"/>
              </a:rPr>
              <a:t>Influence attempts can be either open or covertly manipulative.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Bookman Old Style" panose="02050604050505020204" pitchFamily="18" charset="0"/>
              </a:rPr>
              <a:t>In </a:t>
            </a:r>
            <a:r>
              <a:rPr lang="en-US" sz="3200" u="sng" dirty="0">
                <a:latin typeface="Bookman Old Style" panose="02050604050505020204" pitchFamily="18" charset="0"/>
              </a:rPr>
              <a:t>open influence</a:t>
            </a:r>
            <a:r>
              <a:rPr lang="en-US" sz="3200" dirty="0">
                <a:latin typeface="Bookman Old Style" panose="02050604050505020204" pitchFamily="18" charset="0"/>
              </a:rPr>
              <a:t>, the attempt is readily apparent to the target</a:t>
            </a:r>
            <a:r>
              <a:rPr lang="en-US" sz="3200" dirty="0" smtClean="0">
                <a:latin typeface="Bookman Old Style" panose="020506040505050202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200" dirty="0">
              <a:latin typeface="Bookman Old Style" panose="020506040505050202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Bookman Old Style" panose="02050604050505020204" pitchFamily="18" charset="0"/>
              </a:rPr>
              <a:t>In </a:t>
            </a:r>
            <a:r>
              <a:rPr lang="en-US" sz="3200" u="sng" dirty="0">
                <a:latin typeface="Bookman Old Style" panose="02050604050505020204" pitchFamily="18" charset="0"/>
              </a:rPr>
              <a:t>manipulative influence</a:t>
            </a:r>
            <a:r>
              <a:rPr lang="en-US" sz="3200" dirty="0">
                <a:latin typeface="Bookman Old Style" panose="02050604050505020204" pitchFamily="18" charset="0"/>
              </a:rPr>
              <a:t>, the attempt is hidden from the target</a:t>
            </a:r>
            <a:r>
              <a:rPr lang="en-US" sz="3200" dirty="0" smtClean="0">
                <a:latin typeface="Bookman Old Style" panose="020506040505050202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200" dirty="0">
              <a:latin typeface="Bookman Old Style" panose="02050604050505020204" pitchFamily="18" charset="0"/>
            </a:endParaRPr>
          </a:p>
          <a:p>
            <a:pPr lvl="1"/>
            <a:endParaRPr lang="en-US" sz="3200" dirty="0" smtClean="0">
              <a:latin typeface="Bookman Old Style" panose="02050604050505020204" pitchFamily="18" charset="0"/>
            </a:endParaRP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Goals of Social Influence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ookman Old Style" panose="02050604050505020204" pitchFamily="18" charset="0"/>
              </a:rPr>
              <a:t>Choosing Correctly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ookman Old Style" panose="02050604050505020204" pitchFamily="18" charset="0"/>
              </a:rPr>
              <a:t>Gaining Social Approval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ookman Old Style" panose="02050604050505020204" pitchFamily="18" charset="0"/>
              </a:rPr>
              <a:t>Being Consistent with Commitments</a:t>
            </a:r>
            <a:br>
              <a:rPr lang="en-US" sz="3200" dirty="0" smtClean="0">
                <a:latin typeface="Bookman Old Style" panose="02050604050505020204" pitchFamily="18" charset="0"/>
              </a:rPr>
            </a:br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6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>
          <a:xfrm>
            <a:off x="1075765" y="457200"/>
            <a:ext cx="8601635" cy="83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Conformity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99247" y="1676400"/>
            <a:ext cx="10757647" cy="3962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sz="3600" b="1" i="1" dirty="0">
                <a:latin typeface="Bookman Old Style" panose="02050604050505020204" pitchFamily="18" charset="0"/>
              </a:rPr>
              <a:t>Conformity</a:t>
            </a:r>
            <a:r>
              <a:rPr lang="en-US" sz="3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</a:t>
            </a:r>
            <a:r>
              <a:rPr lang="en-US" sz="36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type of social influence in which individuals </a:t>
            </a:r>
            <a:r>
              <a:rPr lang="en-US" sz="3600" b="1" i="1" dirty="0">
                <a:latin typeface="Bookman Old Style" panose="02050604050505020204" pitchFamily="18" charset="0"/>
              </a:rPr>
              <a:t>change their attitudes or behavior in order to adhere to social norms</a:t>
            </a:r>
            <a:r>
              <a:rPr lang="en-US" sz="3600" b="1" i="1" dirty="0" smtClean="0">
                <a:latin typeface="Bookman Old Style" panose="02050604050505020204" pitchFamily="18" charset="0"/>
              </a:rPr>
              <a:t>:</a:t>
            </a:r>
          </a:p>
          <a:p>
            <a:endParaRPr lang="en-US" sz="3600" b="1" i="1" dirty="0">
              <a:latin typeface="Bookman Old Style" panose="02050604050505020204" pitchFamily="18" charset="0"/>
            </a:endParaRPr>
          </a:p>
          <a:p>
            <a:pPr lvl="1"/>
            <a:r>
              <a:rPr lang="en-US" sz="3600" dirty="0">
                <a:latin typeface="Bookman Old Style" panose="02050604050505020204" pitchFamily="18" charset="0"/>
              </a:rPr>
              <a:t>Rules regarding how people are expected to behave in specific situations</a:t>
            </a:r>
            <a:r>
              <a:rPr lang="en-US" sz="3600" b="1" i="1" dirty="0">
                <a:latin typeface="Bookman Old Style" panose="02050604050505020204" pitchFamily="18" charset="0"/>
              </a:rPr>
              <a:t> </a:t>
            </a:r>
            <a:endParaRPr lang="en-US" sz="3600" b="1" dirty="0">
              <a:latin typeface="Bookman Old Style" panose="02050604050505020204" pitchFamily="18" charset="0"/>
            </a:endParaRPr>
          </a:p>
          <a:p>
            <a:endParaRPr lang="en-US" sz="36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8644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Conformity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720762" y="1600200"/>
            <a:ext cx="10682344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Asch’s (1950s) Research on Conformity </a:t>
            </a:r>
          </a:p>
          <a:p>
            <a:pPr lvl="1"/>
            <a:r>
              <a:rPr lang="en-US" sz="2300" dirty="0">
                <a:latin typeface="Bookman Old Style" panose="02050604050505020204" pitchFamily="18" charset="0"/>
              </a:rPr>
              <a:t>Participants were asked to indicate which of three lines matched a standard line in length. </a:t>
            </a:r>
          </a:p>
        </p:txBody>
      </p:sp>
      <p:pic>
        <p:nvPicPr>
          <p:cNvPr id="55307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971800"/>
            <a:ext cx="7772400" cy="3276600"/>
          </a:xfrm>
        </p:spPr>
      </p:pic>
    </p:spTree>
    <p:extLst>
      <p:ext uri="{BB962C8B-B14F-4D97-AF65-F5344CB8AC3E}">
        <p14:creationId xmlns:p14="http://schemas.microsoft.com/office/powerpoint/2010/main" val="182793484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>
          <a:xfrm>
            <a:off x="699247" y="228600"/>
            <a:ext cx="8978153" cy="12763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Conformity</a:t>
            </a:r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59398" y="1600200"/>
            <a:ext cx="1139234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 lvl="1"/>
            <a:r>
              <a:rPr lang="en-US" sz="3200" dirty="0">
                <a:latin typeface="Bookman Old Style" panose="02050604050505020204" pitchFamily="18" charset="0"/>
              </a:rPr>
              <a:t>During the critical trials, participants had to give their answers after a unanimous group gave the wrong answer. </a:t>
            </a:r>
          </a:p>
          <a:p>
            <a:pPr lvl="2"/>
            <a:r>
              <a:rPr lang="en-US" sz="3200" dirty="0">
                <a:latin typeface="Bookman Old Style" panose="02050604050505020204" pitchFamily="18" charset="0"/>
              </a:rPr>
              <a:t>76% conformed at least once to the group’s false judgment</a:t>
            </a:r>
          </a:p>
          <a:p>
            <a:pPr lvl="2"/>
            <a:r>
              <a:rPr lang="en-US" sz="3200" dirty="0">
                <a:latin typeface="Bookman Old Style" panose="02050604050505020204" pitchFamily="18" charset="0"/>
              </a:rPr>
              <a:t>Overall, they agreed with the errors 37% of the time </a:t>
            </a:r>
          </a:p>
          <a:p>
            <a:pPr lvl="1"/>
            <a:r>
              <a:rPr lang="en-US" sz="3200" dirty="0">
                <a:latin typeface="Bookman Old Style" panose="02050604050505020204" pitchFamily="18" charset="0"/>
              </a:rPr>
              <a:t>Later research found that an ally (someone who disagreed with the group) and the ability to make responses privately both reduced conformity.</a:t>
            </a:r>
          </a:p>
        </p:txBody>
      </p:sp>
    </p:spTree>
    <p:extLst>
      <p:ext uri="{BB962C8B-B14F-4D97-AF65-F5344CB8AC3E}">
        <p14:creationId xmlns:p14="http://schemas.microsoft.com/office/powerpoint/2010/main" val="14420167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4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4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4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4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4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4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build="p" bldLvl="4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918</Words>
  <Application>Microsoft Office PowerPoint</Application>
  <PresentationFormat>Widescreen</PresentationFormat>
  <Paragraphs>166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Bookman Old Style</vt:lpstr>
      <vt:lpstr>Calibri</vt:lpstr>
      <vt:lpstr>Calibri Light</vt:lpstr>
      <vt:lpstr>Times</vt:lpstr>
      <vt:lpstr>Times New Roman</vt:lpstr>
      <vt:lpstr>Wingdings</vt:lpstr>
      <vt:lpstr>Office Theme</vt:lpstr>
      <vt:lpstr>Observation</vt:lpstr>
      <vt:lpstr>Discussion Question</vt:lpstr>
      <vt:lpstr>The Communication-Persuasion Paradigm</vt:lpstr>
      <vt:lpstr>Social Influence</vt:lpstr>
      <vt:lpstr>Social Influence</vt:lpstr>
      <vt:lpstr>PowerPoint Presentation</vt:lpstr>
      <vt:lpstr>Conformity</vt:lpstr>
      <vt:lpstr>Conformity</vt:lpstr>
      <vt:lpstr>Conformity</vt:lpstr>
      <vt:lpstr>PowerPoint Presentation</vt:lpstr>
      <vt:lpstr>PowerPoint Presentation</vt:lpstr>
      <vt:lpstr>PowerPoint Presentation</vt:lpstr>
      <vt:lpstr>PowerPoint Presentation</vt:lpstr>
      <vt:lpstr>Compliance </vt:lpstr>
      <vt:lpstr>Compliance</vt:lpstr>
      <vt:lpstr>Compliance</vt:lpstr>
      <vt:lpstr>Obedience to Authority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Observation</dc:title>
  <dc:creator>lnmiit</dc:creator>
  <cp:lastModifiedBy>lnmiit</cp:lastModifiedBy>
  <cp:revision>7</cp:revision>
  <dcterms:created xsi:type="dcterms:W3CDTF">2017-04-11T06:40:45Z</dcterms:created>
  <dcterms:modified xsi:type="dcterms:W3CDTF">2017-04-12T05:20:43Z</dcterms:modified>
</cp:coreProperties>
</file>