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68" r:id="rId4"/>
    <p:sldId id="259" r:id="rId5"/>
    <p:sldId id="267" r:id="rId6"/>
    <p:sldId id="266" r:id="rId7"/>
    <p:sldId id="261" r:id="rId8"/>
    <p:sldId id="263" r:id="rId9"/>
    <p:sldId id="264" r:id="rId10"/>
    <p:sldId id="265" r:id="rId11"/>
    <p:sldId id="269" r:id="rId12"/>
    <p:sldId id="271" r:id="rId13"/>
    <p:sldId id="270" r:id="rId14"/>
    <p:sldId id="272" r:id="rId15"/>
    <p:sldId id="273"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D2E79A-3845-49DE-A081-43A44DAC8C35}" type="datetimeFigureOut">
              <a:rPr lang="en-US" smtClean="0"/>
              <a:pPr/>
              <a:t>11/7/2017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589DF-94F3-4C5C-AB34-4FC66BA0399D}" type="slidenum">
              <a:rPr lang="en-US" smtClean="0"/>
              <a:pPr/>
              <a:t>‹#›</a:t>
            </a:fld>
            <a:endParaRPr lang="en-US"/>
          </a:p>
        </p:txBody>
      </p:sp>
    </p:spTree>
    <p:extLst>
      <p:ext uri="{BB962C8B-B14F-4D97-AF65-F5344CB8AC3E}">
        <p14:creationId xmlns:p14="http://schemas.microsoft.com/office/powerpoint/2010/main" xmlns="" val="2792092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E589DF-94F3-4C5C-AB34-4FC66BA0399D}" type="slidenum">
              <a:rPr lang="en-US" smtClean="0"/>
              <a:pPr/>
              <a:t>13</a:t>
            </a:fld>
            <a:endParaRPr lang="en-US"/>
          </a:p>
        </p:txBody>
      </p:sp>
    </p:spTree>
    <p:extLst>
      <p:ext uri="{BB962C8B-B14F-4D97-AF65-F5344CB8AC3E}">
        <p14:creationId xmlns:p14="http://schemas.microsoft.com/office/powerpoint/2010/main" xmlns="" val="725464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ACDF6120-F1F0-4C60-9FE9-39AC71A9C79D}" type="datetimeFigureOut">
              <a:rPr lang="en-US" smtClean="0"/>
              <a:pPr/>
              <a:t>11/7/2017</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DF6120-F1F0-4C60-9FE9-39AC71A9C79D}" type="datetimeFigureOut">
              <a:rPr lang="en-US" smtClean="0"/>
              <a:pPr/>
              <a:t>11/7/2017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DF6120-F1F0-4C60-9FE9-39AC71A9C79D}" type="datetimeFigureOut">
              <a:rPr lang="en-US" smtClean="0"/>
              <a:pPr/>
              <a:t>11/7/2017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CDF6120-F1F0-4C60-9FE9-39AC71A9C79D}" type="datetimeFigureOut">
              <a:rPr lang="en-US" smtClean="0"/>
              <a:pPr/>
              <a:t>11/7/2017</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ACDF6120-F1F0-4C60-9FE9-39AC71A9C79D}" type="datetimeFigureOut">
              <a:rPr lang="en-US" smtClean="0"/>
              <a:pPr/>
              <a:t>11/7/2017</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CDF6120-F1F0-4C60-9FE9-39AC71A9C79D}" type="datetimeFigureOut">
              <a:rPr lang="en-US" smtClean="0"/>
              <a:pPr/>
              <a:t>11/7/2017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CDF6120-F1F0-4C60-9FE9-39AC71A9C79D}" type="datetimeFigureOut">
              <a:rPr lang="en-US" smtClean="0"/>
              <a:pPr/>
              <a:t>11/7/2017</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CDF6120-F1F0-4C60-9FE9-39AC71A9C79D}" type="datetimeFigureOut">
              <a:rPr lang="en-US" smtClean="0"/>
              <a:pPr/>
              <a:t>11/7/2017</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F6120-F1F0-4C60-9FE9-39AC71A9C79D}" type="datetimeFigureOut">
              <a:rPr lang="en-US" smtClean="0"/>
              <a:pPr/>
              <a:t>11/7/2017</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DF6120-F1F0-4C60-9FE9-39AC71A9C79D}" type="datetimeFigureOut">
              <a:rPr lang="en-US" smtClean="0"/>
              <a:pPr/>
              <a:t>11/7/2017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DF6120-F1F0-4C60-9FE9-39AC71A9C79D}" type="datetimeFigureOut">
              <a:rPr lang="en-US" smtClean="0"/>
              <a:pPr/>
              <a:t>11/7/2017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ACDF6120-F1F0-4C60-9FE9-39AC71A9C79D}" type="datetimeFigureOut">
              <a:rPr lang="en-US" smtClean="0"/>
              <a:pPr/>
              <a:t>11/7/2017</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google.co.in/search?tbo=p&amp;tbm=bks&amp;q=inauthor:%22Kenneth+Page+Oakley%2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0"/>
            <a:ext cx="6858000" cy="990600"/>
          </a:xfrm>
        </p:spPr>
        <p:txBody>
          <a:bodyPr>
            <a:normAutofit fontScale="90000"/>
          </a:bodyPr>
          <a:lstStyle/>
          <a:p>
            <a:pPr algn="ctr"/>
            <a:r>
              <a:rPr lang="en-US" dirty="0" smtClean="0"/>
              <a:t>Technology, Society and Environment</a:t>
            </a:r>
            <a:endParaRPr lang="en-US" dirty="0"/>
          </a:p>
        </p:txBody>
      </p:sp>
      <p:sp>
        <p:nvSpPr>
          <p:cNvPr id="3" name="Subtitle 2"/>
          <p:cNvSpPr>
            <a:spLocks noGrp="1"/>
          </p:cNvSpPr>
          <p:nvPr>
            <p:ph type="subTitle" idx="1"/>
          </p:nvPr>
        </p:nvSpPr>
        <p:spPr/>
        <p:txBody>
          <a:bodyPr/>
          <a:lstStyle/>
          <a:p>
            <a:r>
              <a:rPr lang="en-US" dirty="0" err="1" smtClean="0"/>
              <a:t>Rajbala</a:t>
            </a:r>
            <a:r>
              <a:rPr lang="en-US" dirty="0" smtClean="0"/>
              <a:t> Singh</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Are humans  the only tool-using species on earth?</a:t>
            </a:r>
          </a:p>
          <a:p>
            <a:pPr marL="548640" lvl="2">
              <a:spcBef>
                <a:spcPts val="600"/>
              </a:spcBef>
              <a:buClr>
                <a:schemeClr val="accent1"/>
              </a:buClr>
            </a:pPr>
            <a:r>
              <a:rPr lang="en-US" dirty="0" smtClean="0"/>
              <a:t>Otters using stones to crack crab shells, birds that use stones to crack snail shells, and chimpanzees that use twigs to catch termites, ants, or honey from a honey comb</a:t>
            </a:r>
          </a:p>
          <a:p>
            <a:endParaRPr lang="en-US" dirty="0" smtClean="0"/>
          </a:p>
          <a:p>
            <a:r>
              <a:rPr lang="en-US" dirty="0" smtClean="0"/>
              <a:t>Artifacts are being used to manipulate nature</a:t>
            </a:r>
          </a:p>
          <a:p>
            <a:r>
              <a:rPr lang="en-US" dirty="0" smtClean="0"/>
              <a:t>So, how special are Humans in use of technology? </a:t>
            </a:r>
          </a:p>
          <a:p>
            <a:r>
              <a:rPr lang="en-US" dirty="0" smtClean="0"/>
              <a:t>Does Human tool use differ qualitatively from those of other </a:t>
            </a:r>
            <a:r>
              <a:rPr lang="en-US" smtClean="0"/>
              <a:t>species?</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and Society</a:t>
            </a:r>
            <a:endParaRPr lang="en-US" dirty="0"/>
          </a:p>
        </p:txBody>
      </p:sp>
      <p:sp>
        <p:nvSpPr>
          <p:cNvPr id="3" name="Content Placeholder 2"/>
          <p:cNvSpPr>
            <a:spLocks noGrp="1"/>
          </p:cNvSpPr>
          <p:nvPr>
            <p:ph sz="quarter" idx="1"/>
          </p:nvPr>
        </p:nvSpPr>
        <p:spPr>
          <a:xfrm>
            <a:off x="457200" y="1219200"/>
            <a:ext cx="8382000" cy="4937760"/>
          </a:xfrm>
        </p:spPr>
        <p:txBody>
          <a:bodyPr>
            <a:noAutofit/>
          </a:bodyPr>
          <a:lstStyle/>
          <a:p>
            <a:pPr marL="0" indent="0">
              <a:buNone/>
            </a:pPr>
            <a:r>
              <a:rPr lang="en-US" sz="2700" dirty="0" smtClean="0"/>
              <a:t>“We </a:t>
            </a:r>
            <a:r>
              <a:rPr lang="en-US" sz="2700" dirty="0"/>
              <a:t>have embraced technologies because of the wonders we have </a:t>
            </a:r>
            <a:r>
              <a:rPr lang="en-US" sz="2700" dirty="0" smtClean="0"/>
              <a:t>accomplished with </a:t>
            </a:r>
            <a:r>
              <a:rPr lang="en-US" sz="2700" dirty="0"/>
              <a:t>them and the promise that they will continue to unlock new </a:t>
            </a:r>
            <a:r>
              <a:rPr lang="en-US" sz="2700" dirty="0" smtClean="0"/>
              <a:t>possibilities. Technologies</a:t>
            </a:r>
            <a:r>
              <a:rPr lang="en-US" sz="2700" dirty="0"/>
              <a:t> </a:t>
            </a:r>
            <a:r>
              <a:rPr lang="en-US" sz="2700" dirty="0" smtClean="0"/>
              <a:t>have </a:t>
            </a:r>
            <a:r>
              <a:rPr lang="en-US" sz="2700" dirty="0"/>
              <a:t>helped us to eradicate diseases, communicate with friends around </a:t>
            </a:r>
            <a:r>
              <a:rPr lang="en-US" sz="2700" dirty="0" smtClean="0"/>
              <a:t>the world</a:t>
            </a:r>
            <a:r>
              <a:rPr lang="en-US" sz="2700" dirty="0"/>
              <a:t>, and even eliminate bad breath. New technologies are often equated with </a:t>
            </a:r>
            <a:r>
              <a:rPr lang="en-US" sz="2700" dirty="0" smtClean="0"/>
              <a:t>progress itself </a:t>
            </a:r>
            <a:r>
              <a:rPr lang="en-US" sz="2700" dirty="0"/>
              <a:t>in large part because they can help us to do things that were not </a:t>
            </a:r>
            <a:r>
              <a:rPr lang="en-US" sz="2700" dirty="0" smtClean="0"/>
              <a:t>previously possible </a:t>
            </a:r>
            <a:r>
              <a:rPr lang="en-US" sz="2700" dirty="0"/>
              <a:t>and solve problems that have plagued humanity for centuries</a:t>
            </a:r>
            <a:r>
              <a:rPr lang="en-US" sz="2700" dirty="0" smtClean="0"/>
              <a:t>.”</a:t>
            </a:r>
            <a:endParaRPr lang="en-US" sz="2700" dirty="0"/>
          </a:p>
          <a:p>
            <a:endParaRPr lang="en-US" sz="2700" dirty="0" smtClean="0"/>
          </a:p>
          <a:p>
            <a:r>
              <a:rPr lang="en-US" sz="2700" dirty="0" smtClean="0"/>
              <a:t>Does technology has some negative social and environmental side effects?</a:t>
            </a:r>
            <a:endParaRPr lang="en-US" sz="2700" dirty="0"/>
          </a:p>
        </p:txBody>
      </p:sp>
    </p:spTree>
    <p:extLst>
      <p:ext uri="{BB962C8B-B14F-4D97-AF65-F5344CB8AC3E}">
        <p14:creationId xmlns:p14="http://schemas.microsoft.com/office/powerpoint/2010/main" xmlns="" val="997504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b="1" dirty="0" smtClean="0"/>
              <a:t>Connected, Yet Disconnected </a:t>
            </a:r>
            <a:r>
              <a:rPr lang="en-US" sz="1200" b="1" dirty="0" smtClean="0"/>
              <a:t>(Dr. </a:t>
            </a:r>
            <a:r>
              <a:rPr lang="en-US" sz="1200" b="1" dirty="0" err="1" smtClean="0"/>
              <a:t>Hirnmay</a:t>
            </a:r>
            <a:r>
              <a:rPr lang="en-US" sz="1200" b="1" dirty="0" smtClean="0"/>
              <a:t> Ghosh, IEE Senior Member)</a:t>
            </a:r>
            <a:r>
              <a:rPr lang="en-US" sz="1200" dirty="0" smtClean="0"/>
              <a:t/>
            </a:r>
            <a:br>
              <a:rPr lang="en-US" sz="1200" dirty="0" smtClean="0"/>
            </a:br>
            <a:endParaRPr lang="en-US" sz="1200" dirty="0"/>
          </a:p>
        </p:txBody>
      </p:sp>
      <p:sp>
        <p:nvSpPr>
          <p:cNvPr id="3" name="Content Placeholder 2"/>
          <p:cNvSpPr>
            <a:spLocks noGrp="1"/>
          </p:cNvSpPr>
          <p:nvPr>
            <p:ph sz="quarter" idx="1"/>
          </p:nvPr>
        </p:nvSpPr>
        <p:spPr>
          <a:xfrm>
            <a:off x="381000" y="914400"/>
            <a:ext cx="8763000" cy="6362700"/>
          </a:xfrm>
        </p:spPr>
        <p:txBody>
          <a:bodyPr>
            <a:normAutofit fontScale="55000" lnSpcReduction="20000"/>
          </a:bodyPr>
          <a:lstStyle/>
          <a:p>
            <a:pPr marL="0" indent="0">
              <a:buNone/>
            </a:pPr>
            <a:r>
              <a:rPr lang="en-US" i="1" dirty="0" smtClean="0"/>
              <a:t>Dear </a:t>
            </a:r>
            <a:r>
              <a:rPr lang="en-US" i="1" dirty="0"/>
              <a:t>Editor:</a:t>
            </a:r>
            <a:endParaRPr lang="en-US" dirty="0"/>
          </a:p>
          <a:p>
            <a:pPr marL="0" indent="0">
              <a:buNone/>
            </a:pPr>
            <a:r>
              <a:rPr lang="en-US" sz="3200" dirty="0"/>
              <a:t>The sociological impact of modern technology is indeed a concern. I happened to witness a small event – but with a deep implication. I thought of sharing it with IEEE SSIT members</a:t>
            </a:r>
            <a:r>
              <a:rPr lang="en-US" sz="3200" dirty="0" smtClean="0"/>
              <a:t>.</a:t>
            </a:r>
          </a:p>
          <a:p>
            <a:pPr marL="0" indent="0">
              <a:buNone/>
            </a:pPr>
            <a:r>
              <a:rPr lang="en-US" sz="4200" dirty="0" smtClean="0"/>
              <a:t>“It was a Saturday evening. My spouse and I went to a nearby coffee-shop to have a dessert and some quiet time together … There they came … a young couple. They walked in and occupied a cozy corner. A chocolate </a:t>
            </a:r>
            <a:r>
              <a:rPr lang="en-US" sz="4200" dirty="0" err="1" smtClean="0"/>
              <a:t>cladpastry</a:t>
            </a:r>
            <a:r>
              <a:rPr lang="en-US" sz="4200" dirty="0" smtClean="0"/>
              <a:t> and a cup of coffee appeared on their table in due time. The man took a sip and the woman took a bite … and then a cell phone rang. Was it an urgent business call? The man got engrossed …The woman finished the pastry in silence. … some more time … and she pulled out her cell phone from her purse. She fiddled with the buttons and somebody was there at the other end … She got quite frivolous as she talked on. Time ticked by. …</a:t>
            </a:r>
          </a:p>
          <a:p>
            <a:pPr marL="0" indent="0">
              <a:buNone/>
            </a:pPr>
            <a:r>
              <a:rPr lang="en-US" sz="4200" dirty="0" smtClean="0"/>
              <a:t>The man finished his coffee with a frown on his forehead. After a while, the check was presented … the man quickly paid and they walked out …Cell phones were still glued to their ears … hands were not held and glances were not stolen. We thanked our stars that we did not belong to that generation. Cell phones have the great power of “Connecting people” … do they have the power to disconnect too?”</a:t>
            </a:r>
          </a:p>
          <a:p>
            <a:endParaRPr lang="en-US" dirty="0"/>
          </a:p>
        </p:txBody>
      </p:sp>
    </p:spTree>
    <p:extLst>
      <p:ext uri="{BB962C8B-B14F-4D97-AF65-F5344CB8AC3E}">
        <p14:creationId xmlns:p14="http://schemas.microsoft.com/office/powerpoint/2010/main" xmlns="" val="1686790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200" dirty="0" smtClean="0"/>
              <a:t>Technological Singularity and Cyborgs</a:t>
            </a:r>
          </a:p>
          <a:p>
            <a:pPr lvl="1"/>
            <a:r>
              <a:rPr lang="en-US" sz="3000" dirty="0" smtClean="0"/>
              <a:t>Bridging the gap</a:t>
            </a:r>
          </a:p>
          <a:p>
            <a:pPr lvl="2"/>
            <a:r>
              <a:rPr lang="en-US" sz="2800" dirty="0" smtClean="0"/>
              <a:t>Natural born cyborgs</a:t>
            </a:r>
          </a:p>
          <a:p>
            <a:pPr lvl="2"/>
            <a:r>
              <a:rPr lang="en-US" sz="2800" dirty="0" smtClean="0"/>
              <a:t>Embodying values in Technology</a:t>
            </a:r>
            <a:endParaRPr lang="en-US" sz="2800" dirty="0"/>
          </a:p>
        </p:txBody>
      </p:sp>
    </p:spTree>
    <p:extLst>
      <p:ext uri="{BB962C8B-B14F-4D97-AF65-F5344CB8AC3E}">
        <p14:creationId xmlns:p14="http://schemas.microsoft.com/office/powerpoint/2010/main" xmlns="" val="2183100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534400" cy="990600"/>
          </a:xfrm>
        </p:spPr>
        <p:txBody>
          <a:bodyPr>
            <a:normAutofit fontScale="90000"/>
          </a:bodyPr>
          <a:lstStyle/>
          <a:p>
            <a:r>
              <a:rPr lang="en-US" dirty="0" smtClean="0"/>
              <a:t>Positive and Negative Appraisal of Technology</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Esther Dyson, one </a:t>
            </a:r>
            <a:r>
              <a:rPr lang="en-US" dirty="0" smtClean="0"/>
              <a:t>of the </a:t>
            </a:r>
            <a:r>
              <a:rPr lang="en-US" dirty="0"/>
              <a:t>early enthusiasts for the Internet, states in her book </a:t>
            </a:r>
            <a:r>
              <a:rPr lang="en-US" i="1" dirty="0"/>
              <a:t>Release 2.0 </a:t>
            </a:r>
            <a:r>
              <a:rPr lang="en-US" dirty="0"/>
              <a:t>. </a:t>
            </a:r>
            <a:r>
              <a:rPr lang="en-US" dirty="0" smtClean="0"/>
              <a:t>:</a:t>
            </a:r>
            <a:endParaRPr lang="en-US" dirty="0"/>
          </a:p>
          <a:p>
            <a:r>
              <a:rPr lang="en-US" dirty="0"/>
              <a:t>'The Net offers us a chance to take charge of our own lives and to redefine our role </a:t>
            </a:r>
            <a:r>
              <a:rPr lang="en-US" dirty="0" smtClean="0"/>
              <a:t>as citizens </a:t>
            </a:r>
            <a:r>
              <a:rPr lang="en-US" dirty="0"/>
              <a:t>of local communities and of a global society. It also hands us the responsibility </a:t>
            </a:r>
            <a:r>
              <a:rPr lang="en-US" dirty="0" smtClean="0"/>
              <a:t>to govern </a:t>
            </a:r>
            <a:r>
              <a:rPr lang="en-US" dirty="0"/>
              <a:t>ourselves, to think for ourselves, to educate our children, to do business </a:t>
            </a:r>
            <a:r>
              <a:rPr lang="en-US" dirty="0" smtClean="0"/>
              <a:t>honestly, and </a:t>
            </a:r>
            <a:r>
              <a:rPr lang="en-US" dirty="0"/>
              <a:t>to work with fellow citizens to design rules we want to live by.' (Dyson, 1997). </a:t>
            </a:r>
            <a:endParaRPr lang="en-US" dirty="0" smtClean="0"/>
          </a:p>
          <a:p>
            <a:r>
              <a:rPr lang="en-US" dirty="0" smtClean="0"/>
              <a:t>Dyson argues </a:t>
            </a:r>
            <a:r>
              <a:rPr lang="en-US" dirty="0"/>
              <a:t>that the Internet offers us the chance to build exciting communities of </a:t>
            </a:r>
            <a:r>
              <a:rPr lang="en-US" dirty="0" smtClean="0"/>
              <a:t>likeminded individuals</a:t>
            </a:r>
            <a:r>
              <a:rPr lang="en-US" dirty="0"/>
              <a:t>, enables people to redefine their work as they see fit, fosters truth-telling </a:t>
            </a:r>
            <a:r>
              <a:rPr lang="en-US" dirty="0" err="1" smtClean="0"/>
              <a:t>andinformation</a:t>
            </a:r>
            <a:r>
              <a:rPr lang="en-US" dirty="0" smtClean="0"/>
              <a:t> </a:t>
            </a:r>
            <a:r>
              <a:rPr lang="en-US" dirty="0"/>
              <a:t>disclosure, helps build trust between people, and can function for people as </a:t>
            </a:r>
            <a:r>
              <a:rPr lang="en-US" dirty="0" smtClean="0"/>
              <a:t>a second </a:t>
            </a:r>
            <a:r>
              <a:rPr lang="en-US" dirty="0"/>
              <a:t>home.</a:t>
            </a:r>
          </a:p>
          <a:p>
            <a:endParaRPr lang="en-US" dirty="0"/>
          </a:p>
        </p:txBody>
      </p:sp>
    </p:spTree>
    <p:extLst>
      <p:ext uri="{BB962C8B-B14F-4D97-AF65-F5344CB8AC3E}">
        <p14:creationId xmlns:p14="http://schemas.microsoft.com/office/powerpoint/2010/main" xmlns="" val="2996669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oAutofit/>
          </a:bodyPr>
          <a:lstStyle/>
          <a:p>
            <a:r>
              <a:rPr lang="en-US" sz="2400" dirty="0"/>
              <a:t>For a negative appraisal, consider the opinion of the Council of Torah Sages, a group of leading orthodox rabbis in Israel</a:t>
            </a:r>
            <a:br>
              <a:rPr lang="en-US" sz="2400" dirty="0"/>
            </a:br>
            <a:endParaRPr lang="en-US" sz="2400" dirty="0"/>
          </a:p>
        </p:txBody>
      </p:sp>
      <p:sp>
        <p:nvSpPr>
          <p:cNvPr id="3" name="Content Placeholder 2"/>
          <p:cNvSpPr>
            <a:spLocks noGrp="1"/>
          </p:cNvSpPr>
          <p:nvPr>
            <p:ph sz="quarter" idx="1"/>
          </p:nvPr>
        </p:nvSpPr>
        <p:spPr/>
        <p:txBody>
          <a:bodyPr>
            <a:normAutofit fontScale="92500"/>
          </a:bodyPr>
          <a:lstStyle/>
          <a:p>
            <a:r>
              <a:rPr lang="en-US" dirty="0" smtClean="0"/>
              <a:t>in </a:t>
            </a:r>
            <a:r>
              <a:rPr lang="en-US" dirty="0"/>
              <a:t>2000 issued a ruling banning the Internet </a:t>
            </a:r>
            <a:r>
              <a:rPr lang="en-US" dirty="0" smtClean="0"/>
              <a:t>from Jewish </a:t>
            </a:r>
            <a:r>
              <a:rPr lang="en-US" dirty="0"/>
              <a:t>homes. The Council claimed that the Internet is "1,000 times more </a:t>
            </a:r>
            <a:r>
              <a:rPr lang="en-US" dirty="0" smtClean="0"/>
              <a:t>dangerous than </a:t>
            </a:r>
            <a:r>
              <a:rPr lang="en-US" dirty="0"/>
              <a:t>television" (which they banned thirty years earlier). The Council described </a:t>
            </a:r>
            <a:r>
              <a:rPr lang="en-US" dirty="0" smtClean="0"/>
              <a:t>the Internet </a:t>
            </a:r>
            <a:r>
              <a:rPr lang="en-US" dirty="0"/>
              <a:t>as "the world's leading cause of temptation" and "a deadly poison which </a:t>
            </a:r>
            <a:r>
              <a:rPr lang="en-US" dirty="0" smtClean="0"/>
              <a:t>burns souls</a:t>
            </a:r>
            <a:r>
              <a:rPr lang="en-US" dirty="0"/>
              <a:t>" that "incites and encourages sin and abomination of the worst kind." The </a:t>
            </a:r>
            <a:r>
              <a:rPr lang="en-US" dirty="0" smtClean="0"/>
              <a:t>Council explained </a:t>
            </a:r>
            <a:r>
              <a:rPr lang="en-US" dirty="0"/>
              <a:t>that it recognized benefits in the Internet, but saw no way of balancing </a:t>
            </a:r>
            <a:r>
              <a:rPr lang="en-US" dirty="0" smtClean="0"/>
              <a:t>these with </a:t>
            </a:r>
            <a:r>
              <a:rPr lang="en-US" dirty="0"/>
              <a:t>the potential cost, which they defined as exposure to "moral pollution" and </a:t>
            </a:r>
            <a:r>
              <a:rPr lang="en-US" dirty="0" smtClean="0"/>
              <a:t>possible addiction </a:t>
            </a:r>
            <a:r>
              <a:rPr lang="en-US" dirty="0"/>
              <a:t>to Internet use that could quash the motivation to learn Torah, </a:t>
            </a:r>
            <a:r>
              <a:rPr lang="en-US" dirty="0" smtClean="0"/>
              <a:t>especially among </a:t>
            </a:r>
            <a:r>
              <a:rPr lang="en-US" dirty="0"/>
              <a:t>children.</a:t>
            </a:r>
          </a:p>
          <a:p>
            <a:endParaRPr lang="en-US" dirty="0"/>
          </a:p>
          <a:p>
            <a:endParaRPr lang="en-US" dirty="0"/>
          </a:p>
        </p:txBody>
      </p:sp>
    </p:spTree>
    <p:extLst>
      <p:ext uri="{BB962C8B-B14F-4D97-AF65-F5344CB8AC3E}">
        <p14:creationId xmlns:p14="http://schemas.microsoft.com/office/powerpoint/2010/main" xmlns="" val="3564765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Technology: Issue of Acculturation and Assimilation</a:t>
            </a:r>
            <a:endParaRPr lang="en-US" dirty="0"/>
          </a:p>
        </p:txBody>
      </p:sp>
      <p:sp>
        <p:nvSpPr>
          <p:cNvPr id="3" name="Content Placeholder 2"/>
          <p:cNvSpPr>
            <a:spLocks noGrp="1"/>
          </p:cNvSpPr>
          <p:nvPr>
            <p:ph sz="quarter" idx="1"/>
          </p:nvPr>
        </p:nvSpPr>
        <p:spPr/>
        <p:txBody>
          <a:bodyPr>
            <a:normAutofit/>
          </a:bodyPr>
          <a:lstStyle/>
          <a:p>
            <a:r>
              <a:rPr lang="en-US" sz="3200" dirty="0" smtClean="0"/>
              <a:t>To assimilate or acculturate</a:t>
            </a:r>
            <a:endParaRPr lang="en-US" sz="3200" dirty="0"/>
          </a:p>
        </p:txBody>
      </p:sp>
    </p:spTree>
    <p:extLst>
      <p:ext uri="{BB962C8B-B14F-4D97-AF65-F5344CB8AC3E}">
        <p14:creationId xmlns:p14="http://schemas.microsoft.com/office/powerpoint/2010/main" xmlns="" val="1936235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What is Technology?</a:t>
            </a:r>
            <a:endParaRPr lang="en-US" dirty="0"/>
          </a:p>
        </p:txBody>
      </p:sp>
      <p:sp>
        <p:nvSpPr>
          <p:cNvPr id="3" name="Content Placeholder 2"/>
          <p:cNvSpPr>
            <a:spLocks noGrp="1"/>
          </p:cNvSpPr>
          <p:nvPr>
            <p:ph sz="quarter" idx="1"/>
          </p:nvPr>
        </p:nvSpPr>
        <p:spPr>
          <a:xfrm>
            <a:off x="457200" y="1143000"/>
            <a:ext cx="8229600" cy="5715000"/>
          </a:xfrm>
        </p:spPr>
        <p:txBody>
          <a:bodyPr>
            <a:normAutofit fontScale="92500"/>
          </a:bodyPr>
          <a:lstStyle/>
          <a:p>
            <a:r>
              <a:rPr lang="en-US" dirty="0" smtClean="0"/>
              <a:t>Origin: </a:t>
            </a:r>
            <a:r>
              <a:rPr lang="en-US" i="1" dirty="0" err="1" smtClean="0"/>
              <a:t>techne</a:t>
            </a:r>
            <a:r>
              <a:rPr lang="en-US" dirty="0" smtClean="0"/>
              <a:t> + </a:t>
            </a:r>
            <a:r>
              <a:rPr lang="en-US" i="1" dirty="0" smtClean="0"/>
              <a:t>logos</a:t>
            </a:r>
          </a:p>
          <a:p>
            <a:pPr lvl="1"/>
            <a:r>
              <a:rPr lang="en-US" sz="2200" i="1" dirty="0" err="1" smtClean="0"/>
              <a:t>Techne</a:t>
            </a:r>
            <a:r>
              <a:rPr lang="en-US" sz="2200" i="1" dirty="0" smtClean="0"/>
              <a:t>: </a:t>
            </a:r>
            <a:r>
              <a:rPr lang="en-US" sz="2200" dirty="0" smtClean="0"/>
              <a:t>art, skill, craft, or the way, manner, or means by which a thing is gained</a:t>
            </a:r>
          </a:p>
          <a:p>
            <a:pPr lvl="1"/>
            <a:endParaRPr lang="en-US" sz="2200" dirty="0" smtClean="0"/>
          </a:p>
          <a:p>
            <a:pPr lvl="1"/>
            <a:r>
              <a:rPr lang="en-US" sz="2200" dirty="0" smtClean="0"/>
              <a:t>Logos:  word or the utterance by which inward thought is expressed e.g., a saying, or an expression. </a:t>
            </a:r>
          </a:p>
          <a:p>
            <a:pPr lvl="1"/>
            <a:endParaRPr lang="en-US" sz="2200" dirty="0" smtClean="0"/>
          </a:p>
          <a:p>
            <a:pPr lvl="1"/>
            <a:r>
              <a:rPr lang="en-US" sz="2200" dirty="0" smtClean="0"/>
              <a:t>Technology: Words or discourse about the way things are gained. </a:t>
            </a:r>
          </a:p>
          <a:p>
            <a:endParaRPr lang="en-US" i="1" dirty="0" smtClean="0"/>
          </a:p>
          <a:p>
            <a:pPr marL="274320" lvl="1">
              <a:spcBef>
                <a:spcPts val="600"/>
              </a:spcBef>
              <a:buClr>
                <a:schemeClr val="accent1"/>
              </a:buClr>
            </a:pPr>
            <a:r>
              <a:rPr lang="en-US" sz="2200" dirty="0" smtClean="0"/>
              <a:t>Technology can be defined as “purposeful intervention-by-design”</a:t>
            </a:r>
          </a:p>
          <a:p>
            <a:pPr marL="274320" lvl="1">
              <a:spcBef>
                <a:spcPts val="600"/>
              </a:spcBef>
              <a:buClr>
                <a:schemeClr val="accent1"/>
              </a:buClr>
            </a:pPr>
            <a:endParaRPr lang="en-US" sz="2200" dirty="0" smtClean="0"/>
          </a:p>
          <a:p>
            <a:pPr lvl="1"/>
            <a:r>
              <a:rPr lang="en-US" sz="1900" dirty="0" smtClean="0"/>
              <a:t>It is a human activity, known as ‘technological practice’, that results in technological outcomes that have impact in the world</a:t>
            </a:r>
          </a:p>
          <a:p>
            <a:endParaRPr lang="en-US" sz="2200" dirty="0" smtClean="0"/>
          </a:p>
          <a:p>
            <a:pPr lvl="1"/>
            <a:r>
              <a:rPr lang="en-US" sz="1900" dirty="0" smtClean="0"/>
              <a:t>Technology uses and produces technological knowledge</a:t>
            </a:r>
          </a:p>
          <a:p>
            <a:pPr lvl="1">
              <a:buNone/>
            </a:pPr>
            <a:endParaRPr lang="en-US" dirty="0" smtClean="0"/>
          </a:p>
          <a:p>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2000"/>
                                        <p:tgtEl>
                                          <p:spTgt spid="3">
                                            <p:txEl>
                                              <p:pRg st="5" end="5"/>
                                            </p:txEl>
                                          </p:spTgt>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2000"/>
                                        <p:tgtEl>
                                          <p:spTgt spid="3">
                                            <p:txEl>
                                              <p:pRg st="7" end="7"/>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2000"/>
                                        <p:tgtEl>
                                          <p:spTgt spid="3">
                                            <p:txEl>
                                              <p:pRg st="9" end="9"/>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11" end="11"/>
                                            </p:txEl>
                                          </p:spTgt>
                                        </p:tgtEl>
                                        <p:attrNameLst>
                                          <p:attrName>style.visibility</p:attrName>
                                        </p:attrNameLst>
                                      </p:cBhvr>
                                      <p:to>
                                        <p:strVal val="visible"/>
                                      </p:to>
                                    </p:set>
                                    <p:animEffect transition="in" filter="fade">
                                      <p:cBhvr>
                                        <p:cTn id="26"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normAutofit fontScale="90000"/>
          </a:bodyPr>
          <a:lstStyle/>
          <a:p>
            <a:r>
              <a:rPr lang="en-US" dirty="0" smtClean="0"/>
              <a:t>Technology: Contemporary Usage</a:t>
            </a:r>
            <a:br>
              <a:rPr lang="en-US" dirty="0" smtClean="0"/>
            </a:br>
            <a:endParaRPr lang="en-US" dirty="0"/>
          </a:p>
        </p:txBody>
      </p:sp>
      <p:sp>
        <p:nvSpPr>
          <p:cNvPr id="3" name="Content Placeholder 2"/>
          <p:cNvSpPr>
            <a:spLocks noGrp="1"/>
          </p:cNvSpPr>
          <p:nvPr>
            <p:ph sz="quarter" idx="1"/>
          </p:nvPr>
        </p:nvSpPr>
        <p:spPr/>
        <p:txBody>
          <a:bodyPr>
            <a:normAutofit fontScale="70000" lnSpcReduction="20000"/>
          </a:bodyPr>
          <a:lstStyle/>
          <a:p>
            <a:endParaRPr lang="en-US" dirty="0" smtClean="0"/>
          </a:p>
          <a:p>
            <a:pPr lvl="1"/>
            <a:r>
              <a:rPr lang="en-US" b="1" u="sng" dirty="0" smtClean="0"/>
              <a:t>Technology as a Process: </a:t>
            </a:r>
          </a:p>
          <a:p>
            <a:pPr lvl="2"/>
            <a:r>
              <a:rPr lang="en-US" dirty="0" smtClean="0"/>
              <a:t>Begins with a need and ends with a solution </a:t>
            </a:r>
          </a:p>
          <a:p>
            <a:pPr lvl="1">
              <a:buNone/>
            </a:pPr>
            <a:endParaRPr lang="en-US" b="1" u="sng" dirty="0" smtClean="0"/>
          </a:p>
          <a:p>
            <a:pPr lvl="1"/>
            <a:r>
              <a:rPr lang="en-US" b="1" u="sng" dirty="0" smtClean="0"/>
              <a:t>Technology as an Objects: </a:t>
            </a:r>
          </a:p>
          <a:p>
            <a:pPr lvl="2"/>
            <a:r>
              <a:rPr lang="en-US" dirty="0" smtClean="0"/>
              <a:t>Set of means created by technological process such as, tools, machines, instruments, weapons, appliances etc.</a:t>
            </a:r>
            <a:r>
              <a:rPr lang="en-US" b="1" dirty="0" smtClean="0"/>
              <a:t/>
            </a:r>
            <a:br>
              <a:rPr lang="en-US" b="1" dirty="0" smtClean="0"/>
            </a:br>
            <a:endParaRPr lang="en-US" dirty="0" smtClean="0"/>
          </a:p>
          <a:p>
            <a:pPr lvl="1"/>
            <a:r>
              <a:rPr lang="en-US" b="1" u="sng" dirty="0" smtClean="0"/>
              <a:t>Technology as Knowledge:</a:t>
            </a:r>
            <a:r>
              <a:rPr lang="en-US" b="1" dirty="0" smtClean="0"/>
              <a:t> </a:t>
            </a:r>
          </a:p>
          <a:p>
            <a:pPr lvl="2"/>
            <a:r>
              <a:rPr lang="en-US" dirty="0" smtClean="0"/>
              <a:t>The know-how behind technological innovation</a:t>
            </a:r>
          </a:p>
          <a:p>
            <a:pPr lvl="1"/>
            <a:endParaRPr lang="en-US" dirty="0" smtClean="0"/>
          </a:p>
          <a:p>
            <a:pPr lvl="1"/>
            <a:r>
              <a:rPr lang="en-US" b="1" u="sng" dirty="0" smtClean="0"/>
              <a:t>Technology as Activities:</a:t>
            </a:r>
            <a:r>
              <a:rPr lang="en-US" b="1" dirty="0" smtClean="0"/>
              <a:t>  </a:t>
            </a:r>
          </a:p>
          <a:p>
            <a:pPr lvl="2"/>
            <a:r>
              <a:rPr lang="en-US" dirty="0" smtClean="0"/>
              <a:t>What people do - their skills, methods, procedures, routines</a:t>
            </a:r>
            <a:br>
              <a:rPr lang="en-US" dirty="0" smtClean="0"/>
            </a:br>
            <a:endParaRPr lang="en-US" dirty="0" smtClean="0"/>
          </a:p>
          <a:p>
            <a:pPr lvl="1"/>
            <a:r>
              <a:rPr lang="en-US" b="1" u="sng" dirty="0" smtClean="0"/>
              <a:t>Technology as a Socio-technical System: </a:t>
            </a:r>
          </a:p>
          <a:p>
            <a:pPr lvl="2"/>
            <a:r>
              <a:rPr lang="en-US" dirty="0" smtClean="0"/>
              <a:t>The manufacture and use of objects involving people and other objects in combination</a:t>
            </a:r>
          </a:p>
          <a:p>
            <a:pPr lvl="2"/>
            <a:endParaRPr lang="en-US" dirty="0" smtClean="0"/>
          </a:p>
          <a:p>
            <a:pPr lvl="2"/>
            <a:r>
              <a:rPr lang="en-US" dirty="0" smtClean="0"/>
              <a:t>Examples: internet (and its problems of security, privacy, and design), urban, regional and global transportation systems, regional and national power grids, telecommunication networks, the global financial system, environmental systems, national healthcare systems, cities and other large-scale projects with significant societal impact.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2000"/>
                                        <p:tgtEl>
                                          <p:spTgt spid="3">
                                            <p:txEl>
                                              <p:pRg st="4" end="4"/>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2000"/>
                                        <p:tgtEl>
                                          <p:spTgt spid="3">
                                            <p:txEl>
                                              <p:pRg st="5" end="5"/>
                                            </p:txEl>
                                          </p:spTgt>
                                        </p:tgtEl>
                                      </p:cBhvr>
                                    </p:animEffect>
                                  </p:childTnLst>
                                </p:cTn>
                              </p:par>
                            </p:childTnLst>
                          </p:cTn>
                        </p:par>
                        <p:par>
                          <p:cTn id="18" fill="hold">
                            <p:stCondLst>
                              <p:cond delay="4000"/>
                            </p:stCondLst>
                            <p:childTnLst>
                              <p:par>
                                <p:cTn id="19" presetID="10" presetClass="entr" presetSubtype="0" fill="hold" grpId="0" nodeType="after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2000"/>
                                        <p:tgtEl>
                                          <p:spTgt spid="3">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2000"/>
                                        <p:tgtEl>
                                          <p:spTgt spid="3">
                                            <p:txEl>
                                              <p:pRg st="7" end="7"/>
                                            </p:txEl>
                                          </p:spTgt>
                                        </p:tgtEl>
                                      </p:cBhvr>
                                    </p:animEffect>
                                  </p:childTnLst>
                                </p:cTn>
                              </p:par>
                            </p:childTnLst>
                          </p:cTn>
                        </p:par>
                        <p:par>
                          <p:cTn id="25" fill="hold">
                            <p:stCondLst>
                              <p:cond delay="6000"/>
                            </p:stCondLst>
                            <p:childTnLst>
                              <p:par>
                                <p:cTn id="26" presetID="10" presetClass="entr" presetSubtype="0" fill="hold" grpId="0" nodeType="after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2000"/>
                                        <p:tgtEl>
                                          <p:spTgt spid="3">
                                            <p:txEl>
                                              <p:pRg st="9" end="9"/>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2000"/>
                                        <p:tgtEl>
                                          <p:spTgt spid="3">
                                            <p:txEl>
                                              <p:pRg st="10" end="10"/>
                                            </p:txEl>
                                          </p:spTgt>
                                        </p:tgtEl>
                                      </p:cBhvr>
                                    </p:animEffect>
                                  </p:childTnLst>
                                </p:cTn>
                              </p:par>
                            </p:childTnLst>
                          </p:cTn>
                        </p:par>
                        <p:par>
                          <p:cTn id="32" fill="hold">
                            <p:stCondLst>
                              <p:cond delay="8000"/>
                            </p:stCondLst>
                            <p:childTnLst>
                              <p:par>
                                <p:cTn id="33" presetID="10" presetClass="entr" presetSubtype="0" fill="hold" grpId="0" nodeType="after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fade">
                                      <p:cBhvr>
                                        <p:cTn id="35" dur="2000"/>
                                        <p:tgtEl>
                                          <p:spTgt spid="3">
                                            <p:txEl>
                                              <p:pRg st="11" end="11"/>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2" end="12"/>
                                            </p:txEl>
                                          </p:spTgt>
                                        </p:tgtEl>
                                        <p:attrNameLst>
                                          <p:attrName>style.visibility</p:attrName>
                                        </p:attrNameLst>
                                      </p:cBhvr>
                                      <p:to>
                                        <p:strVal val="visible"/>
                                      </p:to>
                                    </p:set>
                                    <p:animEffect transition="in" filter="fade">
                                      <p:cBhvr>
                                        <p:cTn id="38" dur="2000"/>
                                        <p:tgtEl>
                                          <p:spTgt spid="3">
                                            <p:txEl>
                                              <p:pRg st="12" end="12"/>
                                            </p:txEl>
                                          </p:spTgt>
                                        </p:tgtEl>
                                      </p:cBhvr>
                                    </p:animEffect>
                                  </p:childTnLst>
                                </p:cTn>
                              </p:par>
                            </p:childTnLst>
                          </p:cTn>
                        </p:par>
                        <p:par>
                          <p:cTn id="39" fill="hold">
                            <p:stCondLst>
                              <p:cond delay="10000"/>
                            </p:stCondLst>
                            <p:childTnLst>
                              <p:par>
                                <p:cTn id="40" presetID="10" presetClass="entr" presetSubtype="0" fill="hold" grpId="0" nodeType="after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10000"/>
          </a:bodyPr>
          <a:lstStyle/>
          <a:p>
            <a:r>
              <a:rPr lang="en-US" dirty="0" smtClean="0">
                <a:latin typeface="+mj-lt"/>
              </a:rPr>
              <a:t>Technology draws on science and contributes to it</a:t>
            </a:r>
          </a:p>
          <a:p>
            <a:pPr lvl="1"/>
            <a:r>
              <a:rPr lang="en-US" sz="2100" dirty="0" smtClean="0">
                <a:latin typeface="+mj-lt"/>
              </a:rPr>
              <a:t>Technology as eyes, ears of science and some muscles too…</a:t>
            </a:r>
          </a:p>
          <a:p>
            <a:pPr lvl="1"/>
            <a:endParaRPr lang="en-US" sz="2100" dirty="0" smtClean="0">
              <a:latin typeface="+mj-lt"/>
            </a:endParaRPr>
          </a:p>
          <a:p>
            <a:pPr lvl="1"/>
            <a:r>
              <a:rPr lang="en-US" sz="2100" dirty="0" smtClean="0">
                <a:latin typeface="+mj-lt"/>
              </a:rPr>
              <a:t>Technology provide motivation and direction for theory and research</a:t>
            </a:r>
          </a:p>
          <a:p>
            <a:endParaRPr lang="en-US" u="sng" dirty="0" smtClean="0">
              <a:latin typeface="+mj-lt"/>
            </a:endParaRPr>
          </a:p>
          <a:p>
            <a:r>
              <a:rPr lang="en-US" dirty="0" smtClean="0">
                <a:latin typeface="+mj-lt"/>
              </a:rPr>
              <a:t>It involves design</a:t>
            </a:r>
          </a:p>
          <a:p>
            <a:endParaRPr lang="en-US" dirty="0" smtClean="0">
              <a:latin typeface="+mj-lt"/>
            </a:endParaRPr>
          </a:p>
          <a:p>
            <a:r>
              <a:rPr lang="en-US" dirty="0" smtClean="0">
                <a:latin typeface="+mj-lt"/>
              </a:rPr>
              <a:t>It involves making</a:t>
            </a:r>
          </a:p>
          <a:p>
            <a:pPr>
              <a:buNone/>
            </a:pPr>
            <a:endParaRPr lang="en-US" dirty="0" smtClean="0">
              <a:latin typeface="+mj-lt"/>
            </a:endParaRPr>
          </a:p>
          <a:p>
            <a:r>
              <a:rPr lang="en-US" dirty="0" smtClean="0">
                <a:latin typeface="+mj-lt"/>
              </a:rPr>
              <a:t>It is multidimensional</a:t>
            </a:r>
          </a:p>
          <a:p>
            <a:endParaRPr lang="en-US" dirty="0" smtClean="0">
              <a:latin typeface="+mj-lt"/>
            </a:endParaRPr>
          </a:p>
          <a:p>
            <a:r>
              <a:rPr lang="en-US" dirty="0" smtClean="0">
                <a:latin typeface="+mj-lt"/>
              </a:rPr>
              <a:t>It is concerned with values</a:t>
            </a:r>
          </a:p>
          <a:p>
            <a:pPr>
              <a:buNone/>
            </a:pPr>
            <a:endParaRPr lang="en-US" u="sng" dirty="0" smtClean="0"/>
          </a:p>
          <a:p>
            <a:pPr>
              <a:buNone/>
            </a:pPr>
            <a:endParaRPr lang="en-US" u="sng" dirty="0" smtClean="0"/>
          </a:p>
          <a:p>
            <a:endParaRPr lang="en-US" dirty="0" smtClean="0">
              <a:latin typeface="+mj-lt"/>
            </a:endParaRPr>
          </a:p>
          <a:p>
            <a:endParaRPr lang="en-US" dirty="0" smtClean="0">
              <a:latin typeface="+mj-lt"/>
            </a:endParaRPr>
          </a:p>
          <a:p>
            <a:endParaRPr lang="en-US" dirty="0" smtClean="0">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endParaRPr lang="en-US" dirty="0" smtClean="0">
              <a:latin typeface="+mj-lt"/>
            </a:endParaRPr>
          </a:p>
          <a:p>
            <a:r>
              <a:rPr lang="en-US" sz="2400" dirty="0" smtClean="0">
                <a:latin typeface="+mj-lt"/>
              </a:rPr>
              <a:t>Technology extends our abilities to change the world</a:t>
            </a:r>
            <a:endParaRPr lang="en-US" sz="2400" u="sng" dirty="0" smtClean="0">
              <a:latin typeface="+mj-lt"/>
            </a:endParaRPr>
          </a:p>
          <a:p>
            <a:pPr>
              <a:buNone/>
            </a:pPr>
            <a:endParaRPr lang="en-US" sz="2400" dirty="0" smtClean="0">
              <a:latin typeface="+mj-lt"/>
            </a:endParaRPr>
          </a:p>
          <a:p>
            <a:r>
              <a:rPr lang="en-US" sz="2400" dirty="0" smtClean="0">
                <a:latin typeface="+mj-lt"/>
              </a:rPr>
              <a:t>All technologies involve control </a:t>
            </a:r>
          </a:p>
          <a:p>
            <a:endParaRPr lang="en-US" sz="2400" smtClean="0">
              <a:latin typeface="+mj-lt"/>
            </a:endParaRPr>
          </a:p>
          <a:p>
            <a:r>
              <a:rPr lang="en-US" sz="2400" smtClean="0">
                <a:latin typeface="+mj-lt"/>
              </a:rPr>
              <a:t>All </a:t>
            </a:r>
            <a:r>
              <a:rPr lang="en-US" sz="2400" dirty="0" smtClean="0">
                <a:latin typeface="+mj-lt"/>
              </a:rPr>
              <a:t>technological system can fail</a:t>
            </a:r>
          </a:p>
          <a:p>
            <a:pPr>
              <a:buNone/>
            </a:pPr>
            <a:endParaRPr lang="en-US" sz="2400" dirty="0" smtClean="0">
              <a:latin typeface="+mj-lt"/>
            </a:endParaRPr>
          </a:p>
          <a:p>
            <a:r>
              <a:rPr lang="en-US" sz="2400" dirty="0" smtClean="0">
                <a:latin typeface="+mj-lt"/>
              </a:rPr>
              <a:t>Technologies always have side effects</a:t>
            </a:r>
          </a:p>
          <a:p>
            <a:endParaRPr lang="en-US" sz="2400" u="sng" dirty="0" smtClean="0">
              <a:latin typeface="+mj-lt"/>
            </a:endParaRPr>
          </a:p>
          <a:p>
            <a:r>
              <a:rPr lang="en-US" sz="2400" dirty="0" smtClean="0">
                <a:latin typeface="+mj-lt"/>
              </a:rPr>
              <a:t>It is Socially Shaped/Shaping?</a:t>
            </a:r>
          </a:p>
          <a:p>
            <a:endParaRPr lang="en-US" sz="2400" u="sng" dirty="0" smtClean="0">
              <a:latin typeface="+mj-lt"/>
            </a:endParaRPr>
          </a:p>
          <a:p>
            <a:endParaRPr lang="en-US" sz="2400" dirty="0" smtClean="0">
              <a:latin typeface="+mj-lt"/>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normAutofit fontScale="90000"/>
          </a:bodyPr>
          <a:lstStyle/>
          <a:p>
            <a:pPr algn="ctr"/>
            <a:r>
              <a:rPr lang="en-US" dirty="0" smtClean="0"/>
              <a:t>ISSUES IN TECHNOLOGY</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2400" dirty="0" smtClean="0">
                <a:latin typeface="+mj-lt"/>
              </a:rPr>
              <a:t>Human presence</a:t>
            </a:r>
          </a:p>
          <a:p>
            <a:endParaRPr lang="en-US" sz="2400" dirty="0" smtClean="0">
              <a:latin typeface="+mj-lt"/>
            </a:endParaRPr>
          </a:p>
          <a:p>
            <a:r>
              <a:rPr lang="en-US" sz="2400" dirty="0" smtClean="0">
                <a:latin typeface="+mj-lt"/>
              </a:rPr>
              <a:t>Technological and social systems interact strongly</a:t>
            </a:r>
          </a:p>
          <a:p>
            <a:endParaRPr lang="en-US" sz="2400" dirty="0" smtClean="0">
              <a:latin typeface="+mj-lt"/>
            </a:endParaRPr>
          </a:p>
          <a:p>
            <a:r>
              <a:rPr lang="en-US" sz="2400" dirty="0" smtClean="0">
                <a:latin typeface="+mj-lt"/>
              </a:rPr>
              <a:t>The social system imposes some restrictions on </a:t>
            </a:r>
          </a:p>
          <a:p>
            <a:pPr>
              <a:buNone/>
            </a:pPr>
            <a:r>
              <a:rPr lang="en-US" sz="2400" dirty="0" smtClean="0">
                <a:latin typeface="+mj-lt"/>
              </a:rPr>
              <a:t>openness in technology</a:t>
            </a:r>
          </a:p>
          <a:p>
            <a:endParaRPr lang="en-US" sz="2400" dirty="0" smtClean="0">
              <a:latin typeface="+mj-lt"/>
            </a:endParaRPr>
          </a:p>
          <a:p>
            <a:r>
              <a:rPr lang="en-US" sz="2400" dirty="0" smtClean="0">
                <a:latin typeface="+mj-lt"/>
              </a:rPr>
              <a:t>Decisions about the use of technology are complex</a:t>
            </a:r>
          </a:p>
          <a:p>
            <a:endParaRPr lang="en-US" sz="2400" dirty="0">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Society? </a:t>
            </a:r>
            <a:endParaRPr lang="en-US" dirty="0"/>
          </a:p>
        </p:txBody>
      </p:sp>
      <p:sp>
        <p:nvSpPr>
          <p:cNvPr id="3" name="Content Placeholder 2"/>
          <p:cNvSpPr>
            <a:spLocks noGrp="1"/>
          </p:cNvSpPr>
          <p:nvPr>
            <p:ph sz="quarter" idx="1"/>
          </p:nvPr>
        </p:nvSpPr>
        <p:spPr>
          <a:xfrm>
            <a:off x="457200" y="1447800"/>
            <a:ext cx="8229600" cy="4937760"/>
          </a:xfrm>
        </p:spPr>
        <p:txBody>
          <a:bodyPr>
            <a:normAutofit fontScale="70000" lnSpcReduction="20000"/>
          </a:bodyPr>
          <a:lstStyle/>
          <a:p>
            <a:r>
              <a:rPr lang="en-US" dirty="0" smtClean="0">
                <a:latin typeface="+mj-lt"/>
              </a:rPr>
              <a:t>A </a:t>
            </a:r>
            <a:r>
              <a:rPr lang="en-US" b="1" dirty="0" smtClean="0">
                <a:latin typeface="+mj-lt"/>
              </a:rPr>
              <a:t>society</a:t>
            </a:r>
            <a:r>
              <a:rPr lang="en-US" dirty="0" smtClean="0">
                <a:latin typeface="+mj-lt"/>
              </a:rPr>
              <a:t> is a group of people with common territory, interaction, and culture</a:t>
            </a:r>
          </a:p>
          <a:p>
            <a:endParaRPr lang="en-US" dirty="0" smtClean="0">
              <a:latin typeface="+mj-lt"/>
            </a:endParaRPr>
          </a:p>
          <a:p>
            <a:pPr lvl="1"/>
            <a:r>
              <a:rPr lang="en-US" b="1" dirty="0" smtClean="0">
                <a:latin typeface="+mj-lt"/>
              </a:rPr>
              <a:t>Territory:</a:t>
            </a:r>
            <a:r>
              <a:rPr lang="en-US" dirty="0" smtClean="0">
                <a:latin typeface="+mj-lt"/>
              </a:rPr>
              <a:t> Most countries have formal boundaries and territory that the world recognizes as theirs. However, a society’s boundaries don’t have to be geopolitical borders, such as the one between two countries. Instead, members of a society, as well as non-members, must recognize particular land as belonging to that society.</a:t>
            </a:r>
          </a:p>
          <a:p>
            <a:pPr lvl="2"/>
            <a:r>
              <a:rPr lang="en-US" dirty="0" smtClean="0">
                <a:latin typeface="+mj-lt"/>
              </a:rPr>
              <a:t>No Mans Land</a:t>
            </a:r>
          </a:p>
          <a:p>
            <a:pPr lvl="2"/>
            <a:endParaRPr lang="en-US" dirty="0" smtClean="0">
              <a:latin typeface="+mj-lt"/>
            </a:endParaRPr>
          </a:p>
          <a:p>
            <a:pPr lvl="1"/>
            <a:r>
              <a:rPr lang="en-US" b="1" dirty="0" smtClean="0">
                <a:latin typeface="+mj-lt"/>
              </a:rPr>
              <a:t>Interaction:</a:t>
            </a:r>
            <a:r>
              <a:rPr lang="en-US" dirty="0" smtClean="0">
                <a:latin typeface="+mj-lt"/>
              </a:rPr>
              <a:t> Members of a society must come in contact with one another. If a group of people within a country has no regular contact with another group, those groups cannot be considered part of the same society. Geographic distance and language barriers can separate societies within a country.</a:t>
            </a:r>
          </a:p>
          <a:p>
            <a:pPr lvl="1"/>
            <a:endParaRPr lang="en-US" dirty="0" smtClean="0">
              <a:latin typeface="+mj-lt"/>
            </a:endParaRPr>
          </a:p>
          <a:p>
            <a:pPr lvl="1"/>
            <a:r>
              <a:rPr lang="en-US" b="1" dirty="0" smtClean="0">
                <a:latin typeface="+mj-lt"/>
              </a:rPr>
              <a:t>Culture:</a:t>
            </a:r>
            <a:r>
              <a:rPr lang="en-US" dirty="0" smtClean="0">
                <a:latin typeface="+mj-lt"/>
              </a:rPr>
              <a:t> People of the same society share aspects of their culture, such as language or beliefs. </a:t>
            </a:r>
            <a:r>
              <a:rPr lang="en-US" b="1" dirty="0" smtClean="0">
                <a:latin typeface="+mj-lt"/>
              </a:rPr>
              <a:t>Culture</a:t>
            </a:r>
            <a:r>
              <a:rPr lang="en-US" dirty="0" smtClean="0">
                <a:latin typeface="+mj-lt"/>
              </a:rPr>
              <a:t> refers to the language, values, beliefs, behavior, and material objects that constitute a people’s way of life. It is a defining element of society.</a:t>
            </a:r>
          </a:p>
          <a:p>
            <a:pPr lvl="1"/>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Technology and Human Evolution </a:t>
            </a:r>
            <a:endParaRPr lang="en-US" dirty="0"/>
          </a:p>
        </p:txBody>
      </p:sp>
      <p:sp>
        <p:nvSpPr>
          <p:cNvPr id="3" name="Content Placeholder 2"/>
          <p:cNvSpPr>
            <a:spLocks noGrp="1"/>
          </p:cNvSpPr>
          <p:nvPr>
            <p:ph sz="quarter" idx="1"/>
          </p:nvPr>
        </p:nvSpPr>
        <p:spPr>
          <a:xfrm>
            <a:off x="457200" y="1219200"/>
            <a:ext cx="8305800" cy="4937760"/>
          </a:xfrm>
        </p:spPr>
        <p:txBody>
          <a:bodyPr>
            <a:normAutofit fontScale="92500" lnSpcReduction="20000"/>
          </a:bodyPr>
          <a:lstStyle/>
          <a:p>
            <a:r>
              <a:rPr lang="en-US" dirty="0" smtClean="0"/>
              <a:t>Where does our capacity for developing technology come from?</a:t>
            </a:r>
          </a:p>
          <a:p>
            <a:pPr lvl="1"/>
            <a:r>
              <a:rPr lang="en-US" sz="1900" dirty="0" smtClean="0"/>
              <a:t>The </a:t>
            </a:r>
            <a:r>
              <a:rPr lang="en-US" sz="1900" dirty="0" err="1" smtClean="0"/>
              <a:t>periodization</a:t>
            </a:r>
            <a:r>
              <a:rPr lang="en-US" sz="1900" dirty="0" smtClean="0"/>
              <a:t> of human history</a:t>
            </a:r>
          </a:p>
          <a:p>
            <a:pPr lvl="1"/>
            <a:endParaRPr lang="en-US" sz="1900" dirty="0" smtClean="0"/>
          </a:p>
          <a:p>
            <a:pPr lvl="1"/>
            <a:r>
              <a:rPr lang="en-US" sz="1900" dirty="0" smtClean="0"/>
              <a:t>Paleolithic’ (‘ancient stone,’ the period of chipped stone artifacts)</a:t>
            </a:r>
          </a:p>
          <a:p>
            <a:pPr lvl="1"/>
            <a:endParaRPr lang="en-US" sz="1900" dirty="0" smtClean="0"/>
          </a:p>
          <a:p>
            <a:pPr lvl="1"/>
            <a:r>
              <a:rPr lang="en-US" sz="1900" dirty="0" smtClean="0"/>
              <a:t>‘Mesolithic’ (‘middle stone’)</a:t>
            </a:r>
          </a:p>
          <a:p>
            <a:pPr lvl="1"/>
            <a:endParaRPr lang="en-US" sz="1900" dirty="0" smtClean="0"/>
          </a:p>
          <a:p>
            <a:pPr lvl="1"/>
            <a:r>
              <a:rPr lang="en-US" sz="1900" dirty="0" smtClean="0"/>
              <a:t>‘Neolithic’ (‘new stone,’ the period of polished stone artifacts)</a:t>
            </a:r>
          </a:p>
          <a:p>
            <a:pPr lvl="1"/>
            <a:endParaRPr lang="en-US" sz="1900" dirty="0" smtClean="0"/>
          </a:p>
          <a:p>
            <a:pPr lvl="1"/>
            <a:r>
              <a:rPr lang="en-US" sz="1900" dirty="0" smtClean="0"/>
              <a:t>‘Bronze Age’ (when copper and bronze artifacts appear)</a:t>
            </a:r>
          </a:p>
          <a:p>
            <a:pPr lvl="1"/>
            <a:endParaRPr lang="en-US" sz="1900" dirty="0" smtClean="0"/>
          </a:p>
          <a:p>
            <a:pPr lvl="1"/>
            <a:r>
              <a:rPr lang="en-US" sz="1900" dirty="0" smtClean="0"/>
              <a:t>‘</a:t>
            </a:r>
            <a:r>
              <a:rPr lang="en-US" sz="1800" dirty="0" smtClean="0"/>
              <a:t>Iron Age’ was inspired by human tool production and tool use</a:t>
            </a:r>
          </a:p>
          <a:p>
            <a:pPr lvl="1">
              <a:buNone/>
            </a:pPr>
            <a:endParaRPr lang="en-US" sz="1800" dirty="0" smtClean="0"/>
          </a:p>
          <a:p>
            <a:pPr lvl="1">
              <a:buNone/>
            </a:pPr>
            <a:r>
              <a:rPr lang="en-US" sz="2600" dirty="0" smtClean="0"/>
              <a:t>It reflects that all species of humans that have ever existed probably used and modified tools</a:t>
            </a:r>
          </a:p>
          <a:p>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Humans:  On the top of the food chain to dominate all other life forms on planet earth</a:t>
            </a:r>
          </a:p>
          <a:p>
            <a:r>
              <a:rPr lang="en-US" dirty="0" smtClean="0"/>
              <a:t>Man the tool maker</a:t>
            </a:r>
          </a:p>
          <a:p>
            <a:pPr lvl="1"/>
            <a:r>
              <a:rPr lang="en-US" dirty="0" smtClean="0"/>
              <a:t>Paleolithic Technology (</a:t>
            </a:r>
            <a:r>
              <a:rPr lang="en-US" dirty="0">
                <a:hlinkClick r:id="rId2"/>
              </a:rPr>
              <a:t>Kenneth Page </a:t>
            </a:r>
            <a:r>
              <a:rPr lang="en-US" dirty="0" smtClean="0">
                <a:hlinkClick r:id="rId2"/>
              </a:rPr>
              <a:t>Oakley</a:t>
            </a:r>
            <a:r>
              <a:rPr lang="en-US" dirty="0" smtClean="0"/>
              <a: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1758</TotalTime>
  <Words>1322</Words>
  <Application>Microsoft Office PowerPoint</Application>
  <PresentationFormat>On-screen Show (4:3)</PresentationFormat>
  <Paragraphs>123</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Origin</vt:lpstr>
      <vt:lpstr>Technology, Society and Environment</vt:lpstr>
      <vt:lpstr>What is Technology?</vt:lpstr>
      <vt:lpstr>Technology: Contemporary Usage </vt:lpstr>
      <vt:lpstr>Slide 4</vt:lpstr>
      <vt:lpstr>Slide 5</vt:lpstr>
      <vt:lpstr>ISSUES IN TECHNOLOGY </vt:lpstr>
      <vt:lpstr>Society? </vt:lpstr>
      <vt:lpstr>Technology and Human Evolution </vt:lpstr>
      <vt:lpstr>Slide 9</vt:lpstr>
      <vt:lpstr>Slide 10</vt:lpstr>
      <vt:lpstr>Technology and Society</vt:lpstr>
      <vt:lpstr>Connected, Yet Disconnected (Dr. Hirnmay Ghosh, IEE Senior Member) </vt:lpstr>
      <vt:lpstr>Slide 13</vt:lpstr>
      <vt:lpstr>Positive and Negative Appraisal of Technology</vt:lpstr>
      <vt:lpstr>For a negative appraisal, consider the opinion of the Council of Torah Sages, a group of leading orthodox rabbis in Israel </vt:lpstr>
      <vt:lpstr>Technology: Issue of Acculturation and Assimilation</vt:lpstr>
    </vt:vector>
  </TitlesOfParts>
  <Company>q</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dc:creator>
  <cp:lastModifiedBy>LNMIIT</cp:lastModifiedBy>
  <cp:revision>58</cp:revision>
  <dcterms:created xsi:type="dcterms:W3CDTF">2013-08-02T05:29:49Z</dcterms:created>
  <dcterms:modified xsi:type="dcterms:W3CDTF">2017-11-07T04:02:59Z</dcterms:modified>
</cp:coreProperties>
</file>