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ben_ambridge_10_myths_about_psychology_debunk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18334"/>
            <a:ext cx="10058400" cy="166743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ookman Old Style" panose="02050604050505020204" pitchFamily="18" charset="0"/>
              </a:rPr>
              <a:t>What is Psychology?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s://encrypted-tbn0.gstatic.com/images?q=tbn:ANd9GcQhGcglIVhWE9ImnohaBVGmPUnk_VZGoRzLrfpsld2jHgS1L_P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94" y="2969112"/>
            <a:ext cx="4982172" cy="32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Lets brainstorm regarding what you all think a psychologist study?</a:t>
            </a:r>
            <a:endParaRPr lang="en-US" altLang="en-US" sz="40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  <a:p>
            <a:endParaRPr lang="en-US" sz="4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9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6464597" y="1771306"/>
            <a:ext cx="5201822" cy="402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>
                <a:latin typeface="Bookman Old Style" panose="02050604050505020204" pitchFamily="18" charset="0"/>
              </a:rPr>
              <a:t>Go to the horoscope section of the newspaper and read your horoscope</a:t>
            </a:r>
            <a:r>
              <a:rPr lang="en-US" altLang="en-US" sz="3600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en-US" sz="3600" dirty="0">
              <a:latin typeface="Bookman Old Style" panose="02050604050505020204" pitchFamily="18" charset="0"/>
            </a:endParaRPr>
          </a:p>
          <a:p>
            <a:pPr eaLnBrk="1" hangingPunct="1"/>
            <a:r>
              <a:rPr lang="en-US" altLang="en-US" sz="3600" dirty="0">
                <a:latin typeface="Bookman Old Style" panose="02050604050505020204" pitchFamily="18" charset="0"/>
              </a:rPr>
              <a:t>Observations?</a:t>
            </a:r>
          </a:p>
        </p:txBody>
      </p:sp>
      <p:sp>
        <p:nvSpPr>
          <p:cNvPr id="5" name="AutoShape 2" descr="Image result for horosco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horoscop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312738"/>
            <a:ext cx="5639210" cy="55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6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45459" y="178298"/>
            <a:ext cx="10703858" cy="2780055"/>
          </a:xfrm>
          <a:prstGeom prst="rect">
            <a:avLst/>
          </a:prstGeom>
          <a:solidFill>
            <a:srgbClr val="E0E9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Aft>
                <a:spcPct val="25000"/>
              </a:spcAft>
              <a:buNone/>
            </a:pPr>
            <a:r>
              <a:rPr lang="en-US" altLang="en-US" b="1" dirty="0">
                <a:solidFill>
                  <a:srgbClr val="BF0000"/>
                </a:solidFill>
                <a:latin typeface="Bookman Old Style" panose="02050604050505020204" pitchFamily="18" charset="0"/>
              </a:rPr>
              <a:t>The Barnum Effect</a:t>
            </a:r>
            <a:endParaRPr lang="en-US" altLang="en-US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5000"/>
              </a:spcAft>
            </a:pPr>
            <a:r>
              <a:rPr lang="en-US" altLang="en-US" dirty="0">
                <a:latin typeface="Bookman Old Style" panose="02050604050505020204" pitchFamily="18" charset="0"/>
              </a:rPr>
              <a:t>The tendency to believe general personality reports such as horoscopes. Named after P.T. Barnum, who once said a good circus should “have something for everyone.” Horoscopes work the same way. </a:t>
            </a:r>
            <a:endParaRPr lang="en-US" altLang="en-US" dirty="0" smtClean="0">
              <a:latin typeface="Bookman Old Style" panose="02050604050505020204" pitchFamily="18" charset="0"/>
            </a:endParaRPr>
          </a:p>
          <a:p>
            <a:pPr>
              <a:lnSpc>
                <a:spcPct val="100000"/>
              </a:lnSpc>
              <a:spcAft>
                <a:spcPct val="25000"/>
              </a:spcAft>
            </a:pPr>
            <a:r>
              <a:rPr lang="en-US" altLang="en-US" sz="2400" dirty="0">
                <a:solidFill>
                  <a:srgbClr val="0070C0"/>
                </a:solidFill>
                <a:latin typeface="Bookman Old Style" panose="02050604050505020204" pitchFamily="18" charset="0"/>
              </a:rPr>
              <a:t>https://www.youtube.com/watch?v=si2HoscBLIw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5459" y="4232238"/>
            <a:ext cx="10703858" cy="2625762"/>
          </a:xfrm>
          <a:prstGeom prst="rect">
            <a:avLst/>
          </a:prstGeom>
          <a:solidFill>
            <a:srgbClr val="F9F5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25000"/>
              </a:spcAft>
            </a:pPr>
            <a:r>
              <a:rPr lang="en-US" altLang="en-US" b="1" i="1" dirty="0">
                <a:solidFill>
                  <a:srgbClr val="BF0000"/>
                </a:solidFill>
                <a:latin typeface="Bookman Old Style" panose="02050604050505020204" pitchFamily="18" charset="0"/>
              </a:rPr>
              <a:t>What do you think?</a:t>
            </a:r>
            <a:endParaRPr lang="en-US" altLang="en-US" b="1" i="1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5000"/>
              </a:spcAft>
              <a:buFontTx/>
              <a:buChar char="•"/>
            </a:pPr>
            <a:r>
              <a:rPr lang="en-US" altLang="en-US" dirty="0">
                <a:latin typeface="Bookman Old Style" panose="02050604050505020204" pitchFamily="18" charset="0"/>
              </a:rPr>
              <a:t>What is the basic way in which psychology differs from false sciences?</a:t>
            </a:r>
          </a:p>
          <a:p>
            <a:pPr eaLnBrk="1" hangingPunct="1">
              <a:lnSpc>
                <a:spcPct val="100000"/>
              </a:lnSpc>
              <a:spcAft>
                <a:spcPct val="25000"/>
              </a:spcAft>
              <a:buFontTx/>
              <a:buChar char="•"/>
            </a:pPr>
            <a:r>
              <a:rPr lang="en-US" altLang="en-US" dirty="0">
                <a:latin typeface="Bookman Old Style" panose="02050604050505020204" pitchFamily="18" charset="0"/>
              </a:rPr>
              <a:t>Why do you think false sciences are so widespread?</a:t>
            </a:r>
          </a:p>
        </p:txBody>
      </p:sp>
    </p:spTree>
    <p:extLst>
      <p:ext uri="{BB962C8B-B14F-4D97-AF65-F5344CB8AC3E}">
        <p14:creationId xmlns:p14="http://schemas.microsoft.com/office/powerpoint/2010/main" val="333744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065007" y="791485"/>
            <a:ext cx="10176734" cy="8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000" b="1" dirty="0" smtClean="0">
                <a:solidFill>
                  <a:srgbClr val="073499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en-US" sz="4000" b="1" dirty="0">
                <a:solidFill>
                  <a:srgbClr val="073499"/>
                </a:solidFill>
                <a:latin typeface="Bookman Old Style" panose="02050604050505020204" pitchFamily="18" charset="0"/>
              </a:rPr>
              <a:t>A Social </a:t>
            </a:r>
            <a:r>
              <a:rPr lang="en-US" altLang="en-US" sz="4000" b="1" dirty="0" smtClean="0">
                <a:solidFill>
                  <a:srgbClr val="073499"/>
                </a:solidFill>
                <a:latin typeface="Bookman Old Style" panose="02050604050505020204" pitchFamily="18" charset="0"/>
              </a:rPr>
              <a:t>Science vs</a:t>
            </a:r>
            <a:r>
              <a:rPr lang="en-US" altLang="en-US" sz="4000" b="1" dirty="0">
                <a:solidFill>
                  <a:srgbClr val="073499"/>
                </a:solidFill>
                <a:latin typeface="Bookman Old Style" panose="02050604050505020204" pitchFamily="18" charset="0"/>
              </a:rPr>
              <a:t>. a False Science</a:t>
            </a:r>
            <a:br>
              <a:rPr lang="en-US" altLang="en-US" sz="4000" b="1" dirty="0">
                <a:solidFill>
                  <a:srgbClr val="073499"/>
                </a:solidFill>
                <a:latin typeface="Bookman Old Style" panose="02050604050505020204" pitchFamily="18" charset="0"/>
              </a:rPr>
            </a:br>
            <a:endParaRPr lang="en-US" altLang="en-US" sz="4000" b="1" dirty="0">
              <a:solidFill>
                <a:srgbClr val="FFCC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55464" y="1922929"/>
            <a:ext cx="9606578" cy="3520439"/>
          </a:xfrm>
          <a:prstGeom prst="rect">
            <a:avLst/>
          </a:prstGeom>
          <a:solidFill>
            <a:srgbClr val="F9F5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Psychology is a </a:t>
            </a:r>
            <a:r>
              <a:rPr lang="en-US" altLang="en-US" sz="36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social science</a:t>
            </a:r>
            <a:r>
              <a:rPr lang="en-US" alt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 based on verifiable evidence and theories that are tested according to the scientific method. </a:t>
            </a:r>
            <a:r>
              <a:rPr lang="en-US" altLang="en-US" sz="36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False sciences</a:t>
            </a:r>
            <a:r>
              <a:rPr lang="en-US" alt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, on the other hand, do not rely on verifiable evidence.</a:t>
            </a:r>
          </a:p>
        </p:txBody>
      </p:sp>
    </p:spTree>
    <p:extLst>
      <p:ext uri="{BB962C8B-B14F-4D97-AF65-F5344CB8AC3E}">
        <p14:creationId xmlns:p14="http://schemas.microsoft.com/office/powerpoint/2010/main" val="51903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Scientific Theory</a:t>
            </a:r>
            <a:endParaRPr lang="en-US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826726"/>
          </a:xfrm>
        </p:spPr>
        <p:txBody>
          <a:bodyPr>
            <a:normAutofit fontScale="92500" lnSpcReduction="10000"/>
          </a:bodyPr>
          <a:lstStyle/>
          <a:p>
            <a:pPr marL="25146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Describe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Explain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Predict </a:t>
            </a:r>
            <a:endParaRPr lang="en-US" sz="4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 </a:t>
            </a:r>
            <a:endParaRPr lang="en-US" sz="4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61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0888" y="195943"/>
            <a:ext cx="9249784" cy="762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cap="all" spc="200" dirty="0" smtClean="0">
                <a:solidFill>
                  <a:srgbClr val="0070C0"/>
                </a:solidFill>
                <a:latin typeface="Bookman Old Style" panose="02050604050505020204" pitchFamily="18" charset="0"/>
                <a:ea typeface="+mn-ea"/>
                <a:cs typeface="+mn-cs"/>
              </a:rPr>
              <a:t>Psychology</a:t>
            </a:r>
            <a:endParaRPr lang="en-US" altLang="en-US" sz="44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676" y="762000"/>
            <a:ext cx="11403105" cy="58674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en-US" sz="20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  </a:t>
            </a:r>
            <a:endParaRPr lang="en-US" altLang="en-US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altLang="en-US" dirty="0">
                <a:latin typeface="Bookman Old Style" panose="02050604050505020204" pitchFamily="18" charset="0"/>
              </a:rPr>
              <a:t> </a:t>
            </a:r>
            <a:r>
              <a:rPr lang="en-US" altLang="en-US" sz="4000" dirty="0">
                <a:latin typeface="Bookman Old Style" panose="02050604050505020204" pitchFamily="18" charset="0"/>
              </a:rPr>
              <a:t>It is a scientific way of studying human </a:t>
            </a:r>
            <a:r>
              <a:rPr lang="en-US" altLang="en-US" sz="4000" dirty="0" smtClean="0">
                <a:latin typeface="Bookman Old Style" panose="02050604050505020204" pitchFamily="18" charset="0"/>
              </a:rPr>
              <a:t>behavior</a:t>
            </a:r>
          </a:p>
          <a:p>
            <a:pPr lvl="1" algn="l">
              <a:buFont typeface="Wingdings" panose="05000000000000000000" pitchFamily="2" charset="2"/>
              <a:buChar char="v"/>
            </a:pPr>
            <a:endParaRPr lang="en-US" altLang="en-US" sz="4000" dirty="0">
              <a:latin typeface="Bookman Old Style" panose="02050604050505020204" pitchFamily="18" charset="0"/>
            </a:endParaRP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altLang="en-US" sz="4000" dirty="0">
                <a:latin typeface="Bookman Old Style" panose="02050604050505020204" pitchFamily="18" charset="0"/>
              </a:rPr>
              <a:t> </a:t>
            </a:r>
            <a:r>
              <a:rPr lang="en-US" altLang="en-US" sz="4000" dirty="0" smtClean="0">
                <a:latin typeface="Bookman Old Style" panose="02050604050505020204" pitchFamily="18" charset="0"/>
              </a:rPr>
              <a:t>It </a:t>
            </a:r>
            <a:r>
              <a:rPr lang="en-US" altLang="en-US" sz="4000" dirty="0">
                <a:latin typeface="Bookman Old Style" panose="02050604050505020204" pitchFamily="18" charset="0"/>
              </a:rPr>
              <a:t>is a comprehensive discipline </a:t>
            </a:r>
            <a:endParaRPr lang="en-US" altLang="en-US" sz="4000" dirty="0" smtClean="0">
              <a:latin typeface="Bookman Old Style" panose="02050604050505020204" pitchFamily="18" charset="0"/>
            </a:endParaRPr>
          </a:p>
          <a:p>
            <a:pPr lvl="1" algn="l">
              <a:buFont typeface="Wingdings" panose="05000000000000000000" pitchFamily="2" charset="2"/>
              <a:buChar char="v"/>
            </a:pPr>
            <a:endParaRPr lang="en-US" altLang="en-US" sz="4000" dirty="0">
              <a:latin typeface="Bookman Old Style" panose="02050604050505020204" pitchFamily="18" charset="0"/>
            </a:endParaRP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altLang="en-US" sz="4000" dirty="0">
                <a:latin typeface="Bookman Old Style" panose="02050604050505020204" pitchFamily="18" charset="0"/>
              </a:rPr>
              <a:t> It uses variety of methods to study a research </a:t>
            </a:r>
            <a:r>
              <a:rPr lang="en-US" altLang="en-US" sz="4000" dirty="0" smtClean="0">
                <a:latin typeface="Bookman Old Style" panose="02050604050505020204" pitchFamily="18" charset="0"/>
              </a:rPr>
              <a:t>question</a:t>
            </a:r>
          </a:p>
          <a:p>
            <a:pPr lvl="1" algn="l">
              <a:buFont typeface="Wingdings" panose="05000000000000000000" pitchFamily="2" charset="2"/>
              <a:buChar char="v"/>
            </a:pPr>
            <a:endParaRPr lang="en-US" altLang="en-US" sz="4000" dirty="0">
              <a:latin typeface="Bookman Old Style" panose="02050604050505020204" pitchFamily="18" charset="0"/>
            </a:endParaRP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altLang="en-US" sz="4000" dirty="0">
                <a:latin typeface="Bookman Old Style" panose="02050604050505020204" pitchFamily="18" charset="0"/>
              </a:rPr>
              <a:t>It is pragmatic in approach: Intuitive or naive psychologist</a:t>
            </a:r>
          </a:p>
          <a:p>
            <a:pPr lvl="1"/>
            <a:endParaRPr lang="en-US" altLang="en-US" sz="2600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587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>
            <a:normAutofit/>
          </a:bodyPr>
          <a:lstStyle/>
          <a:p>
            <a:r>
              <a:rPr lang="en-US" altLang="en-US" sz="4400" b="0" dirty="0">
                <a:latin typeface="Bookman Old Style" panose="02050604050505020204" pitchFamily="18" charset="0"/>
              </a:rPr>
              <a:t>Goals of Psychology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Bookman Old Style" panose="02050604050505020204" pitchFamily="18" charset="0"/>
              </a:rPr>
              <a:t> </a:t>
            </a:r>
            <a:r>
              <a:rPr lang="en-US" altLang="en-US" sz="4000" dirty="0" smtClean="0">
                <a:latin typeface="Bookman Old Style" panose="02050604050505020204" pitchFamily="18" charset="0"/>
              </a:rPr>
              <a:t>Describe: It </a:t>
            </a:r>
            <a:r>
              <a:rPr lang="en-US" altLang="en-US" sz="4000" dirty="0">
                <a:latin typeface="Bookman Old Style" panose="02050604050505020204" pitchFamily="18" charset="0"/>
              </a:rPr>
              <a:t>describes what happens in an objective manner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3600" dirty="0">
                <a:latin typeface="Bookman Old Style" panose="02050604050505020204" pitchFamily="18" charset="0"/>
              </a:rPr>
              <a:t>Empirical in approach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3600" dirty="0">
                <a:latin typeface="Bookman Old Style" panose="02050604050505020204" pitchFamily="18" charset="0"/>
              </a:rPr>
              <a:t>Data driven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3600" dirty="0">
                <a:latin typeface="Bookman Old Style" panose="02050604050505020204" pitchFamily="18" charset="0"/>
              </a:rPr>
              <a:t>Operational definition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616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4000" dirty="0">
                <a:latin typeface="Bookman Old Style" panose="02050604050505020204" pitchFamily="18" charset="0"/>
              </a:rPr>
              <a:t>Explain: Provides explanation of an </a:t>
            </a:r>
            <a:r>
              <a:rPr lang="en-US" altLang="en-US" sz="4000" dirty="0" smtClean="0">
                <a:latin typeface="Bookman Old Style" panose="02050604050505020204" pitchFamily="18" charset="0"/>
              </a:rPr>
              <a:t>event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40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4000" dirty="0">
                <a:latin typeface="Bookman Old Style" panose="02050604050505020204" pitchFamily="18" charset="0"/>
              </a:rPr>
              <a:t> </a:t>
            </a:r>
            <a:r>
              <a:rPr lang="en-US" altLang="en-US" sz="4000" dirty="0" smtClean="0">
                <a:latin typeface="Bookman Old Style" panose="02050604050505020204" pitchFamily="18" charset="0"/>
              </a:rPr>
              <a:t>Predict</a:t>
            </a:r>
            <a:r>
              <a:rPr lang="en-US" altLang="en-US" sz="4000" dirty="0">
                <a:latin typeface="Bookman Old Style" panose="02050604050505020204" pitchFamily="18" charset="0"/>
              </a:rPr>
              <a:t>	</a:t>
            </a:r>
            <a:endParaRPr lang="en-US" altLang="en-US" sz="40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40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4000" dirty="0">
                <a:latin typeface="Bookman Old Style" panose="02050604050505020204" pitchFamily="18" charset="0"/>
              </a:rPr>
              <a:t> </a:t>
            </a:r>
            <a:r>
              <a:rPr lang="en-US" altLang="en-US" sz="4000" dirty="0" smtClean="0">
                <a:latin typeface="Bookman Old Style" panose="02050604050505020204" pitchFamily="18" charset="0"/>
              </a:rPr>
              <a:t>Control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40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4000" dirty="0">
                <a:latin typeface="Bookman Old Style" panose="02050604050505020204" pitchFamily="18" charset="0"/>
              </a:rPr>
              <a:t>Improve: Enhancing quality of life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144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038" y="419715"/>
            <a:ext cx="10047311" cy="1280890"/>
          </a:xfrm>
        </p:spPr>
        <p:txBody>
          <a:bodyPr/>
          <a:lstStyle/>
          <a:p>
            <a:pPr algn="ctr"/>
            <a:r>
              <a:rPr lang="en-US" dirty="0"/>
              <a:t>Ben Ambridge : </a:t>
            </a:r>
            <a:r>
              <a:rPr lang="en-US" b="1" dirty="0"/>
              <a:t>10 myths about psychology, debunked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94" y="2133600"/>
            <a:ext cx="1098355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Ben Ambridge </a:t>
            </a:r>
            <a:r>
              <a:rPr lang="en-US" sz="2400" dirty="0" smtClean="0"/>
              <a:t>: </a:t>
            </a:r>
            <a:r>
              <a:rPr lang="en-US" sz="2400" b="1" dirty="0" smtClean="0"/>
              <a:t>10 </a:t>
            </a:r>
            <a:r>
              <a:rPr lang="en-US" sz="2400" b="1" dirty="0"/>
              <a:t>myths about psychology, </a:t>
            </a:r>
            <a:r>
              <a:rPr lang="en-US" sz="2400" b="1" dirty="0" smtClean="0"/>
              <a:t>debunked</a:t>
            </a:r>
          </a:p>
          <a:p>
            <a:pPr marL="0" indent="0">
              <a:buNone/>
            </a:pPr>
            <a:r>
              <a:rPr lang="en-US" sz="2400" dirty="0"/>
              <a:t>How much of what you think about your brain is actually wrong? In this </a:t>
            </a:r>
            <a:r>
              <a:rPr lang="en-US" sz="2400" dirty="0" err="1"/>
              <a:t>whistlestop</a:t>
            </a:r>
            <a:r>
              <a:rPr lang="en-US" sz="2400" dirty="0"/>
              <a:t> tour of dis-proved science, Ben Ambridge walks through 10 popular ideas about psychology that have been proven wrong — and uncovers a few surprising truths about how our brains really work.</a:t>
            </a:r>
            <a:endParaRPr lang="en-US" sz="2400" b="1" dirty="0">
              <a:hlinkClick r:id="rId2"/>
            </a:endParaRPr>
          </a:p>
          <a:p>
            <a:pPr marL="0" indent="0">
              <a:buNone/>
            </a:pPr>
            <a:endParaRPr lang="en-US" sz="2400" b="1" dirty="0" smtClean="0">
              <a:hlinkClick r:id="rId2"/>
            </a:endParaRPr>
          </a:p>
          <a:p>
            <a:pPr marL="0" indent="0">
              <a:buNone/>
            </a:pP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www.ted.com/talks/ben_ambridge_10_myths_about_psychology_debunked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17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Psychology</a:t>
            </a:r>
            <a:endParaRPr lang="en-US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8378" y="1823963"/>
            <a:ext cx="11492242" cy="4023360"/>
          </a:xfrm>
        </p:spPr>
        <p:txBody>
          <a:bodyPr>
            <a:normAutofit/>
          </a:bodyPr>
          <a:lstStyle/>
          <a:p>
            <a:pPr marL="1371600" lvl="3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None/>
            </a:pPr>
            <a:endParaRPr lang="en-US" altLang="en-US" sz="3600" dirty="0" smtClean="0">
              <a:solidFill>
                <a:srgbClr val="0070C0"/>
              </a:solidFill>
              <a:latin typeface="Times New Roman"/>
            </a:endParaRPr>
          </a:p>
          <a:p>
            <a:pPr marL="1371600" lvl="3" indent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None/>
            </a:pPr>
            <a:r>
              <a:rPr lang="en-US" altLang="en-US" sz="4000" dirty="0" smtClean="0">
                <a:solidFill>
                  <a:srgbClr val="0070C0"/>
                </a:solidFill>
                <a:latin typeface="Times New Roman"/>
              </a:rPr>
              <a:t>Psychology </a:t>
            </a:r>
            <a:r>
              <a:rPr lang="en-US" altLang="en-US" sz="4000" dirty="0">
                <a:solidFill>
                  <a:srgbClr val="0070C0"/>
                </a:solidFill>
                <a:latin typeface="Times New Roman"/>
              </a:rPr>
              <a:t>is the science that studies </a:t>
            </a:r>
            <a:r>
              <a:rPr lang="en-US" altLang="en-US" sz="4000" dirty="0" smtClean="0">
                <a:solidFill>
                  <a:srgbClr val="0070C0"/>
                </a:solidFill>
                <a:latin typeface="Times New Roman"/>
              </a:rPr>
              <a:t>behavior </a:t>
            </a:r>
            <a:r>
              <a:rPr lang="en-US" altLang="en-US" sz="4000" dirty="0">
                <a:solidFill>
                  <a:srgbClr val="0070C0"/>
                </a:solidFill>
                <a:latin typeface="Times New Roman"/>
              </a:rPr>
              <a:t>and the physiological and mental </a:t>
            </a:r>
            <a:r>
              <a:rPr lang="en-US" altLang="en-US" sz="4000" dirty="0" smtClean="0">
                <a:solidFill>
                  <a:srgbClr val="0070C0"/>
                </a:solidFill>
                <a:latin typeface="Times New Roman"/>
              </a:rPr>
              <a:t>processes </a:t>
            </a:r>
            <a:r>
              <a:rPr lang="en-US" altLang="en-US" sz="4000" dirty="0">
                <a:solidFill>
                  <a:srgbClr val="0070C0"/>
                </a:solidFill>
                <a:latin typeface="Times New Roman"/>
              </a:rPr>
              <a:t>that underlie it, and it is the profession that applies the accumulated knowledge of this science to practical problems  </a:t>
            </a:r>
          </a:p>
          <a:p>
            <a:pPr algn="ctr"/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Psychology</a:t>
            </a:r>
            <a:endParaRPr lang="en-US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48343" y="1867506"/>
            <a:ext cx="11310258" cy="4023360"/>
          </a:xfrm>
        </p:spPr>
        <p:txBody>
          <a:bodyPr>
            <a:normAutofit/>
          </a:bodyPr>
          <a:lstStyle/>
          <a:p>
            <a:pPr marL="1371600" lvl="3" indent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None/>
            </a:pPr>
            <a:r>
              <a:rPr lang="en-US" altLang="en-US" sz="4000" u="sng" dirty="0">
                <a:solidFill>
                  <a:srgbClr val="00B0F0"/>
                </a:solidFill>
                <a:latin typeface="Times New Roman"/>
              </a:rPr>
              <a:t>Psychology is the science </a:t>
            </a:r>
            <a:r>
              <a:rPr lang="en-US" altLang="en-US" sz="4000" dirty="0">
                <a:solidFill>
                  <a:prstClr val="black"/>
                </a:solidFill>
                <a:latin typeface="Times New Roman"/>
              </a:rPr>
              <a:t>that studies behavior and the physiological and mental processes that underlie it, and it is the profession that applies the accumulated knowledge of this science to practical problems 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18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What is Science?</a:t>
            </a:r>
            <a:endParaRPr lang="en-US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“Science is defined as a branch of knowledge or study dealing with a body of </a:t>
            </a:r>
            <a:r>
              <a:rPr lang="en-US" sz="4000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facts and truth systematically arranged.”</a:t>
            </a:r>
            <a:endParaRPr lang="en-US" sz="4000" i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659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Scientific Theory?</a:t>
            </a:r>
            <a:endParaRPr lang="en-US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4000" dirty="0">
                <a:solidFill>
                  <a:schemeClr val="tx1"/>
                </a:solidFill>
                <a:latin typeface="Bookman Old Style" panose="02050604050505020204" pitchFamily="18" charset="0"/>
              </a:rPr>
              <a:t>A reasoned explanation tested by many observations and </a:t>
            </a:r>
            <a:r>
              <a:rPr lang="en-US" altLang="en-US" sz="4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experiments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endParaRPr lang="en-US" altLang="en-US" sz="4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4000" dirty="0">
                <a:solidFill>
                  <a:schemeClr val="tx1"/>
                </a:solidFill>
                <a:latin typeface="Bookman Old Style" panose="02050604050505020204" pitchFamily="18" charset="0"/>
              </a:rPr>
              <a:t>Tells </a:t>
            </a:r>
            <a:r>
              <a:rPr lang="en-US" altLang="en-US" sz="4000" u="sng" dirty="0">
                <a:solidFill>
                  <a:schemeClr val="tx1"/>
                </a:solidFill>
                <a:latin typeface="Bookman Old Style" panose="02050604050505020204" pitchFamily="18" charset="0"/>
              </a:rPr>
              <a:t>why</a:t>
            </a:r>
            <a:r>
              <a:rPr lang="en-US" altLang="en-US" sz="4000" dirty="0">
                <a:solidFill>
                  <a:schemeClr val="tx1"/>
                </a:solidFill>
                <a:latin typeface="Bookman Old Style" panose="02050604050505020204" pitchFamily="18" charset="0"/>
              </a:rPr>
              <a:t> things </a:t>
            </a:r>
            <a:r>
              <a:rPr lang="en-US" altLang="en-US" sz="4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are…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endParaRPr lang="en-US" altLang="en-US" sz="4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96006" cy="4023360"/>
          </a:xfrm>
        </p:spPr>
        <p:txBody>
          <a:bodyPr>
            <a:normAutofit fontScale="70000" lnSpcReduction="2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5700" dirty="0">
                <a:solidFill>
                  <a:schemeClr val="tx1"/>
                </a:solidFill>
                <a:latin typeface="Bookman Old Style" panose="02050604050505020204" pitchFamily="18" charset="0"/>
              </a:rPr>
              <a:t>Three things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66CCFF"/>
              </a:buClr>
              <a:buFont typeface="Times New Roman" panose="02020603050405020304" pitchFamily="18" charset="0"/>
              <a:buChar char="–"/>
            </a:pPr>
            <a:r>
              <a:rPr lang="en-US" altLang="en-US" sz="4600" dirty="0">
                <a:solidFill>
                  <a:schemeClr val="tx1"/>
                </a:solidFill>
                <a:latin typeface="Bookman Old Style" panose="02050604050505020204" pitchFamily="18" charset="0"/>
              </a:rPr>
              <a:t>Must explain clearly and simply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66CCFF"/>
              </a:buClr>
              <a:buFont typeface="Times New Roman" panose="02020603050405020304" pitchFamily="18" charset="0"/>
              <a:buChar char="–"/>
            </a:pPr>
            <a:r>
              <a:rPr lang="en-US" altLang="en-US" sz="4600" dirty="0">
                <a:solidFill>
                  <a:schemeClr val="tx1"/>
                </a:solidFill>
                <a:latin typeface="Bookman Old Style" panose="02050604050505020204" pitchFamily="18" charset="0"/>
              </a:rPr>
              <a:t>Must be repeatable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66CCFF"/>
              </a:buClr>
              <a:buFont typeface="Times New Roman" panose="02020603050405020304" pitchFamily="18" charset="0"/>
              <a:buChar char="–"/>
            </a:pPr>
            <a:r>
              <a:rPr lang="en-US" altLang="en-US" sz="4600" dirty="0">
                <a:solidFill>
                  <a:schemeClr val="tx1"/>
                </a:solidFill>
                <a:latin typeface="Bookman Old Style" panose="02050604050505020204" pitchFamily="18" charset="0"/>
              </a:rPr>
              <a:t>Must be able to make </a:t>
            </a:r>
            <a:r>
              <a:rPr lang="en-US" altLang="en-US" sz="46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predictions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66CCFF"/>
              </a:buClr>
              <a:buFont typeface="Times New Roman" panose="02020603050405020304" pitchFamily="18" charset="0"/>
              <a:buChar char="–"/>
            </a:pPr>
            <a:endParaRPr lang="en-US" altLang="en-US" sz="57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57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Theories </a:t>
            </a:r>
            <a:r>
              <a:rPr lang="en-US" altLang="en-US" sz="5700" dirty="0">
                <a:solidFill>
                  <a:schemeClr val="tx1"/>
                </a:solidFill>
                <a:latin typeface="Bookman Old Style" panose="02050604050505020204" pitchFamily="18" charset="0"/>
              </a:rPr>
              <a:t>can be changed or modified by new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1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1371600" lvl="3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None/>
            </a:pPr>
            <a:r>
              <a:rPr lang="en-US" altLang="en-US" sz="4400" dirty="0">
                <a:solidFill>
                  <a:schemeClr val="tx1"/>
                </a:solidFill>
                <a:latin typeface="Times New Roman"/>
              </a:rPr>
              <a:t>Psychology is the science </a:t>
            </a:r>
            <a:r>
              <a:rPr lang="en-US" altLang="en-US" sz="4400" dirty="0">
                <a:solidFill>
                  <a:prstClr val="black"/>
                </a:solidFill>
                <a:latin typeface="Times New Roman"/>
              </a:rPr>
              <a:t>that studies </a:t>
            </a:r>
            <a:r>
              <a:rPr lang="en-US" altLang="en-US" sz="4400" u="sng" dirty="0">
                <a:solidFill>
                  <a:srgbClr val="00B0F0"/>
                </a:solidFill>
                <a:latin typeface="Times New Roman"/>
              </a:rPr>
              <a:t>behavior and the physiological and mental processes </a:t>
            </a:r>
            <a:r>
              <a:rPr lang="en-US" altLang="en-US" sz="4400" dirty="0">
                <a:solidFill>
                  <a:prstClr val="black"/>
                </a:solidFill>
                <a:latin typeface="Times New Roman"/>
              </a:rPr>
              <a:t>that underlie it, and it is the profession that applies the accumulated knowledge of this science to practical problems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37" y="1856619"/>
            <a:ext cx="10863943" cy="4023360"/>
          </a:xfrm>
        </p:spPr>
        <p:txBody>
          <a:bodyPr>
            <a:normAutofit lnSpcReduction="10000"/>
          </a:bodyPr>
          <a:lstStyle/>
          <a:p>
            <a:pPr marL="1371600" lvl="3" indent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None/>
            </a:pPr>
            <a:r>
              <a:rPr lang="en-US" altLang="en-US" sz="4400" dirty="0">
                <a:solidFill>
                  <a:prstClr val="black"/>
                </a:solidFill>
                <a:latin typeface="Times New Roman"/>
              </a:rPr>
              <a:t>Psychology is the science that studies </a:t>
            </a:r>
            <a:r>
              <a:rPr lang="en-US" altLang="en-US" sz="4400" dirty="0">
                <a:solidFill>
                  <a:schemeClr val="tx1"/>
                </a:solidFill>
                <a:latin typeface="Times New Roman"/>
              </a:rPr>
              <a:t>behavior and the physiological and mental processes </a:t>
            </a:r>
            <a:r>
              <a:rPr lang="en-US" altLang="en-US" sz="4400" dirty="0">
                <a:solidFill>
                  <a:prstClr val="black"/>
                </a:solidFill>
                <a:latin typeface="Times New Roman"/>
              </a:rPr>
              <a:t>that underlie it, and it is the </a:t>
            </a:r>
            <a:r>
              <a:rPr lang="en-US" altLang="en-US" sz="4400" u="sng" dirty="0">
                <a:solidFill>
                  <a:srgbClr val="00B0F0"/>
                </a:solidFill>
                <a:latin typeface="Times New Roman"/>
              </a:rPr>
              <a:t>profession that applies the accumulated knowledge of this science to practical problems</a:t>
            </a:r>
            <a:r>
              <a:rPr lang="en-US" altLang="en-US" sz="4400" dirty="0">
                <a:solidFill>
                  <a:prstClr val="black"/>
                </a:solidFill>
                <a:latin typeface="Times New Roman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1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129" y="2133600"/>
            <a:ext cx="10267483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Ben </a:t>
            </a:r>
            <a:r>
              <a:rPr lang="en-US" sz="3200" dirty="0" err="1" smtClean="0"/>
              <a:t>Goldacre</a:t>
            </a:r>
            <a:r>
              <a:rPr lang="en-US" sz="3200" dirty="0" smtClean="0"/>
              <a:t>: Battling Bad Science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2828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435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Andalus</vt:lpstr>
      <vt:lpstr>Arial</vt:lpstr>
      <vt:lpstr>Bookman Old Style</vt:lpstr>
      <vt:lpstr>Century Gothic</vt:lpstr>
      <vt:lpstr>Times New Roman</vt:lpstr>
      <vt:lpstr>Wingdings</vt:lpstr>
      <vt:lpstr>Wingdings 3</vt:lpstr>
      <vt:lpstr>Wisp</vt:lpstr>
      <vt:lpstr>What is Psychology?</vt:lpstr>
      <vt:lpstr>Psychology</vt:lpstr>
      <vt:lpstr>Psychology</vt:lpstr>
      <vt:lpstr>What is Science?</vt:lpstr>
      <vt:lpstr>Scientific Theory?</vt:lpstr>
      <vt:lpstr>PowerPoint Presentation</vt:lpstr>
      <vt:lpstr>PowerPoint Presentation</vt:lpstr>
      <vt:lpstr>PowerPoint Presentation</vt:lpstr>
      <vt:lpstr>Ted Talk</vt:lpstr>
      <vt:lpstr>PowerPoint Presentation</vt:lpstr>
      <vt:lpstr>PowerPoint Presentation</vt:lpstr>
      <vt:lpstr>PowerPoint Presentation</vt:lpstr>
      <vt:lpstr>PowerPoint Presentation</vt:lpstr>
      <vt:lpstr>Scientific Theory</vt:lpstr>
      <vt:lpstr>Psychology</vt:lpstr>
      <vt:lpstr>Goals of Psychology</vt:lpstr>
      <vt:lpstr>PowerPoint Presentation</vt:lpstr>
      <vt:lpstr>Ben Ambridge : 10 myths about psychology, debunked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Psychology?</dc:title>
  <dc:creator>lnmiit</dc:creator>
  <cp:lastModifiedBy>lnmiit</cp:lastModifiedBy>
  <cp:revision>2</cp:revision>
  <dcterms:created xsi:type="dcterms:W3CDTF">2017-08-02T04:56:21Z</dcterms:created>
  <dcterms:modified xsi:type="dcterms:W3CDTF">2017-08-08T03:55:53Z</dcterms:modified>
</cp:coreProperties>
</file>