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19" autoAdjust="0"/>
  </p:normalViewPr>
  <p:slideViewPr>
    <p:cSldViewPr snapToGrid="0">
      <p:cViewPr>
        <p:scale>
          <a:sx n="100" d="100"/>
          <a:sy n="100" d="100"/>
        </p:scale>
        <p:origin x="58"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it Mathur" userId="0469366b4537a5e4" providerId="LiveId" clId="{8B4829BF-6816-4CB8-B7DE-52F81CBA5C1D}"/>
    <pc:docChg chg="undo custSel addSld delSld modSld sldOrd">
      <pc:chgData name="Arpit Mathur" userId="0469366b4537a5e4" providerId="LiveId" clId="{8B4829BF-6816-4CB8-B7DE-52F81CBA5C1D}" dt="2022-05-19T17:15:32.489" v="2470" actId="1076"/>
      <pc:docMkLst>
        <pc:docMk/>
      </pc:docMkLst>
      <pc:sldChg chg="modSp mod ord">
        <pc:chgData name="Arpit Mathur" userId="0469366b4537a5e4" providerId="LiveId" clId="{8B4829BF-6816-4CB8-B7DE-52F81CBA5C1D}" dt="2022-05-19T17:15:32.489" v="2470" actId="1076"/>
        <pc:sldMkLst>
          <pc:docMk/>
          <pc:sldMk cId="2584280759" sldId="257"/>
        </pc:sldMkLst>
        <pc:spChg chg="mod">
          <ac:chgData name="Arpit Mathur" userId="0469366b4537a5e4" providerId="LiveId" clId="{8B4829BF-6816-4CB8-B7DE-52F81CBA5C1D}" dt="2022-05-19T17:15:32.489" v="2470" actId="1076"/>
          <ac:spMkLst>
            <pc:docMk/>
            <pc:sldMk cId="2584280759" sldId="257"/>
            <ac:spMk id="3" creationId="{C8722DDC-8EEE-4A06-8DFE-B44871EAA2CF}"/>
          </ac:spMkLst>
        </pc:spChg>
        <pc:picChg chg="mod">
          <ac:chgData name="Arpit Mathur" userId="0469366b4537a5e4" providerId="LiveId" clId="{8B4829BF-6816-4CB8-B7DE-52F81CBA5C1D}" dt="2022-05-19T17:15:25.155" v="2468" actId="1076"/>
          <ac:picMkLst>
            <pc:docMk/>
            <pc:sldMk cId="2584280759" sldId="257"/>
            <ac:picMk id="6" creationId="{8045422F-7258-40AC-BD2E-2469AA448922}"/>
          </ac:picMkLst>
        </pc:picChg>
      </pc:sldChg>
      <pc:sldChg chg="addSp delSp modSp mod">
        <pc:chgData name="Arpit Mathur" userId="0469366b4537a5e4" providerId="LiveId" clId="{8B4829BF-6816-4CB8-B7DE-52F81CBA5C1D}" dt="2022-05-19T15:34:21.508" v="354" actId="1076"/>
        <pc:sldMkLst>
          <pc:docMk/>
          <pc:sldMk cId="1040447581" sldId="263"/>
        </pc:sldMkLst>
        <pc:spChg chg="mod">
          <ac:chgData name="Arpit Mathur" userId="0469366b4537a5e4" providerId="LiveId" clId="{8B4829BF-6816-4CB8-B7DE-52F81CBA5C1D}" dt="2022-05-19T15:33:47.897" v="351" actId="1076"/>
          <ac:spMkLst>
            <pc:docMk/>
            <pc:sldMk cId="1040447581" sldId="263"/>
            <ac:spMk id="2" creationId="{8BC33EA0-FDDE-9ECC-EB82-8146D15F890F}"/>
          </ac:spMkLst>
        </pc:spChg>
        <pc:picChg chg="add del mod">
          <ac:chgData name="Arpit Mathur" userId="0469366b4537a5e4" providerId="LiveId" clId="{8B4829BF-6816-4CB8-B7DE-52F81CBA5C1D}" dt="2022-05-19T15:19:26.302" v="136" actId="478"/>
          <ac:picMkLst>
            <pc:docMk/>
            <pc:sldMk cId="1040447581" sldId="263"/>
            <ac:picMk id="4" creationId="{1280748E-7DEF-0C89-07C7-40BE4B2D1BF3}"/>
          </ac:picMkLst>
        </pc:picChg>
        <pc:picChg chg="add mod modCrop">
          <ac:chgData name="Arpit Mathur" userId="0469366b4537a5e4" providerId="LiveId" clId="{8B4829BF-6816-4CB8-B7DE-52F81CBA5C1D}" dt="2022-05-19T15:34:14.628" v="353" actId="732"/>
          <ac:picMkLst>
            <pc:docMk/>
            <pc:sldMk cId="1040447581" sldId="263"/>
            <ac:picMk id="6" creationId="{DE5C06E6-10E5-C770-1A31-F84B39EC3958}"/>
          </ac:picMkLst>
        </pc:picChg>
        <pc:picChg chg="add mod modCrop">
          <ac:chgData name="Arpit Mathur" userId="0469366b4537a5e4" providerId="LiveId" clId="{8B4829BF-6816-4CB8-B7DE-52F81CBA5C1D}" dt="2022-05-19T15:34:21.508" v="354" actId="1076"/>
          <ac:picMkLst>
            <pc:docMk/>
            <pc:sldMk cId="1040447581" sldId="263"/>
            <ac:picMk id="8" creationId="{2F261A93-D270-4E20-9A02-FEFCE36703CB}"/>
          </ac:picMkLst>
        </pc:picChg>
      </pc:sldChg>
      <pc:sldChg chg="addSp delSp modSp del mod ord">
        <pc:chgData name="Arpit Mathur" userId="0469366b4537a5e4" providerId="LiveId" clId="{8B4829BF-6816-4CB8-B7DE-52F81CBA5C1D}" dt="2022-05-19T15:32:02.531" v="311" actId="47"/>
        <pc:sldMkLst>
          <pc:docMk/>
          <pc:sldMk cId="1032910821" sldId="264"/>
        </pc:sldMkLst>
        <pc:picChg chg="add del mod">
          <ac:chgData name="Arpit Mathur" userId="0469366b4537a5e4" providerId="LiveId" clId="{8B4829BF-6816-4CB8-B7DE-52F81CBA5C1D}" dt="2022-05-19T15:21:34.280" v="162" actId="478"/>
          <ac:picMkLst>
            <pc:docMk/>
            <pc:sldMk cId="1032910821" sldId="264"/>
            <ac:picMk id="3" creationId="{D19BB100-F3A7-F566-42E7-5DC0DAC8CFED}"/>
          </ac:picMkLst>
        </pc:picChg>
      </pc:sldChg>
      <pc:sldChg chg="new del ord">
        <pc:chgData name="Arpit Mathur" userId="0469366b4537a5e4" providerId="LiveId" clId="{8B4829BF-6816-4CB8-B7DE-52F81CBA5C1D}" dt="2022-05-19T15:32:10.481" v="315" actId="47"/>
        <pc:sldMkLst>
          <pc:docMk/>
          <pc:sldMk cId="1308501071" sldId="264"/>
        </pc:sldMkLst>
      </pc:sldChg>
      <pc:sldChg chg="addSp modSp new mod ord">
        <pc:chgData name="Arpit Mathur" userId="0469366b4537a5e4" providerId="LiveId" clId="{8B4829BF-6816-4CB8-B7DE-52F81CBA5C1D}" dt="2022-05-19T17:13:43.429" v="2433" actId="255"/>
        <pc:sldMkLst>
          <pc:docMk/>
          <pc:sldMk cId="1607158866" sldId="264"/>
        </pc:sldMkLst>
        <pc:spChg chg="mod">
          <ac:chgData name="Arpit Mathur" userId="0469366b4537a5e4" providerId="LiveId" clId="{8B4829BF-6816-4CB8-B7DE-52F81CBA5C1D}" dt="2022-05-19T16:16:16.536" v="650" actId="1076"/>
          <ac:spMkLst>
            <pc:docMk/>
            <pc:sldMk cId="1607158866" sldId="264"/>
            <ac:spMk id="2" creationId="{591EFB7D-9DD2-3316-A992-8CA07AC34EB4}"/>
          </ac:spMkLst>
        </pc:spChg>
        <pc:spChg chg="add mod">
          <ac:chgData name="Arpit Mathur" userId="0469366b4537a5e4" providerId="LiveId" clId="{8B4829BF-6816-4CB8-B7DE-52F81CBA5C1D}" dt="2022-05-19T17:13:43.429" v="2433" actId="255"/>
          <ac:spMkLst>
            <pc:docMk/>
            <pc:sldMk cId="1607158866" sldId="264"/>
            <ac:spMk id="3" creationId="{6A88E3B1-E7B7-AC9F-D594-276AAFEAAFB2}"/>
          </ac:spMkLst>
        </pc:spChg>
        <pc:picChg chg="add mod modCrop">
          <ac:chgData name="Arpit Mathur" userId="0469366b4537a5e4" providerId="LiveId" clId="{8B4829BF-6816-4CB8-B7DE-52F81CBA5C1D}" dt="2022-05-19T15:36:19.897" v="374" actId="14100"/>
          <ac:picMkLst>
            <pc:docMk/>
            <pc:sldMk cId="1607158866" sldId="264"/>
            <ac:picMk id="5" creationId="{A85882A1-FC87-F156-07B4-FA8C66B04D18}"/>
          </ac:picMkLst>
        </pc:picChg>
      </pc:sldChg>
      <pc:sldChg chg="new del">
        <pc:chgData name="Arpit Mathur" userId="0469366b4537a5e4" providerId="LiveId" clId="{8B4829BF-6816-4CB8-B7DE-52F81CBA5C1D}" dt="2022-05-19T16:12:21.915" v="528" actId="47"/>
        <pc:sldMkLst>
          <pc:docMk/>
          <pc:sldMk cId="3246439544" sldId="265"/>
        </pc:sldMkLst>
      </pc:sldChg>
      <pc:sldChg chg="modSp new mod">
        <pc:chgData name="Arpit Mathur" userId="0469366b4537a5e4" providerId="LiveId" clId="{8B4829BF-6816-4CB8-B7DE-52F81CBA5C1D}" dt="2022-05-19T17:14:35.226" v="2437" actId="1076"/>
        <pc:sldMkLst>
          <pc:docMk/>
          <pc:sldMk cId="4092810538" sldId="265"/>
        </pc:sldMkLst>
        <pc:spChg chg="mod">
          <ac:chgData name="Arpit Mathur" userId="0469366b4537a5e4" providerId="LiveId" clId="{8B4829BF-6816-4CB8-B7DE-52F81CBA5C1D}" dt="2022-05-19T17:14:22.318" v="2435" actId="1076"/>
          <ac:spMkLst>
            <pc:docMk/>
            <pc:sldMk cId="4092810538" sldId="265"/>
            <ac:spMk id="2" creationId="{A6AF80F7-7107-F9D9-729D-7F3449A03E15}"/>
          </ac:spMkLst>
        </pc:spChg>
        <pc:spChg chg="mod">
          <ac:chgData name="Arpit Mathur" userId="0469366b4537a5e4" providerId="LiveId" clId="{8B4829BF-6816-4CB8-B7DE-52F81CBA5C1D}" dt="2022-05-19T17:14:35.226" v="2437" actId="1076"/>
          <ac:spMkLst>
            <pc:docMk/>
            <pc:sldMk cId="4092810538" sldId="265"/>
            <ac:spMk id="3" creationId="{C792DB52-234F-1C1D-D8BB-9910163C8B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zero.webappsecurity.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Task-2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782205"/>
            <a:ext cx="4775075" cy="370732"/>
          </a:xfrm>
        </p:spPr>
        <p:txBody>
          <a:bodyPr>
            <a:normAutofit/>
          </a:bodyPr>
          <a:lstStyle/>
          <a:p>
            <a:pPr>
              <a:spcAft>
                <a:spcPts val="600"/>
              </a:spcAft>
            </a:pPr>
            <a:r>
              <a:rPr lang="en-US" dirty="0">
                <a:solidFill>
                  <a:schemeClr val="tx1"/>
                </a:solidFill>
              </a:rPr>
              <a:t>Arpit Mathur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FB7D-9DD2-3316-A992-8CA07AC34EB4}"/>
              </a:ext>
            </a:extLst>
          </p:cNvPr>
          <p:cNvSpPr>
            <a:spLocks noGrp="1"/>
          </p:cNvSpPr>
          <p:nvPr>
            <p:ph type="title"/>
          </p:nvPr>
        </p:nvSpPr>
        <p:spPr>
          <a:xfrm>
            <a:off x="2578513" y="383157"/>
            <a:ext cx="7373207" cy="835556"/>
          </a:xfrm>
        </p:spPr>
        <p:txBody>
          <a:bodyPr/>
          <a:lstStyle/>
          <a:p>
            <a:r>
              <a:rPr lang="en-US" dirty="0"/>
              <a:t> Scanning Report Summary</a:t>
            </a:r>
            <a:endParaRPr lang="en-IN" dirty="0"/>
          </a:p>
        </p:txBody>
      </p:sp>
      <p:sp>
        <p:nvSpPr>
          <p:cNvPr id="3" name="TextBox 2">
            <a:extLst>
              <a:ext uri="{FF2B5EF4-FFF2-40B4-BE49-F238E27FC236}">
                <a16:creationId xmlns:a16="http://schemas.microsoft.com/office/drawing/2014/main" id="{6A88E3B1-E7B7-AC9F-D594-276AAFEAAFB2}"/>
              </a:ext>
            </a:extLst>
          </p:cNvPr>
          <p:cNvSpPr txBox="1"/>
          <p:nvPr/>
        </p:nvSpPr>
        <p:spPr>
          <a:xfrm>
            <a:off x="899160" y="1210606"/>
            <a:ext cx="10454640" cy="353943"/>
          </a:xfrm>
          <a:prstGeom prst="rect">
            <a:avLst/>
          </a:prstGeom>
          <a:noFill/>
        </p:spPr>
        <p:txBody>
          <a:bodyPr wrap="square" rtlCol="0">
            <a:spAutoFit/>
          </a:bodyPr>
          <a:lstStyle/>
          <a:p>
            <a:r>
              <a:rPr lang="en-IN" sz="1700" dirty="0">
                <a:solidFill>
                  <a:srgbClr val="000000"/>
                </a:solidFill>
                <a:latin typeface="Times New Roman" panose="02020603050405020304" pitchFamily="18" charset="0"/>
              </a:rPr>
              <a:t>  Automatic vulnerability scanner- OWASP ZAP     Test web application  URL - </a:t>
            </a:r>
            <a:r>
              <a:rPr lang="en-IN" sz="1700" b="0" i="0" dirty="0">
                <a:solidFill>
                  <a:srgbClr val="000000"/>
                </a:solidFill>
                <a:effectLst/>
                <a:latin typeface="Times New Roman" panose="02020603050405020304" pitchFamily="18" charset="0"/>
                <a:hlinkClick r:id="rId2"/>
              </a:rPr>
              <a:t>http://zero.webappsecurity.com/</a:t>
            </a:r>
            <a:r>
              <a:rPr lang="en-IN" sz="1700" b="0" i="0" dirty="0">
                <a:solidFill>
                  <a:srgbClr val="000000"/>
                </a:solidFill>
                <a:effectLst/>
                <a:latin typeface="Times New Roman" panose="02020603050405020304" pitchFamily="18" charset="0"/>
              </a:rPr>
              <a:t>          </a:t>
            </a:r>
          </a:p>
        </p:txBody>
      </p:sp>
      <p:pic>
        <p:nvPicPr>
          <p:cNvPr id="5" name="Picture 4">
            <a:extLst>
              <a:ext uri="{FF2B5EF4-FFF2-40B4-BE49-F238E27FC236}">
                <a16:creationId xmlns:a16="http://schemas.microsoft.com/office/drawing/2014/main" id="{A85882A1-FC87-F156-07B4-FA8C66B04D18}"/>
              </a:ext>
            </a:extLst>
          </p:cNvPr>
          <p:cNvPicPr>
            <a:picLocks noChangeAspect="1"/>
          </p:cNvPicPr>
          <p:nvPr/>
        </p:nvPicPr>
        <p:blipFill rotWithShape="1">
          <a:blip r:embed="rId3"/>
          <a:srcRect l="24737" t="14652" r="25406" b="11694"/>
          <a:stretch/>
        </p:blipFill>
        <p:spPr>
          <a:xfrm>
            <a:off x="2976464" y="1684948"/>
            <a:ext cx="5924939" cy="4789895"/>
          </a:xfrm>
          <a:prstGeom prst="rect">
            <a:avLst/>
          </a:prstGeom>
        </p:spPr>
      </p:pic>
    </p:spTree>
    <p:extLst>
      <p:ext uri="{BB962C8B-B14F-4D97-AF65-F5344CB8AC3E}">
        <p14:creationId xmlns:p14="http://schemas.microsoft.com/office/powerpoint/2010/main" val="160715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33EA0-FDDE-9ECC-EB82-8146D15F890F}"/>
              </a:ext>
            </a:extLst>
          </p:cNvPr>
          <p:cNvSpPr txBox="1"/>
          <p:nvPr/>
        </p:nvSpPr>
        <p:spPr>
          <a:xfrm>
            <a:off x="2034075" y="475625"/>
            <a:ext cx="6438122" cy="646331"/>
          </a:xfrm>
          <a:prstGeom prst="rect">
            <a:avLst/>
          </a:prstGeom>
          <a:noFill/>
        </p:spPr>
        <p:txBody>
          <a:bodyPr wrap="square" rtlCol="0">
            <a:spAutoFit/>
          </a:bodyPr>
          <a:lstStyle/>
          <a:p>
            <a:r>
              <a:rPr lang="en-IN" sz="1800" dirty="0">
                <a:solidFill>
                  <a:srgbClr val="000000"/>
                </a:solidFill>
                <a:latin typeface="Times New Roman" panose="02020603050405020304" pitchFamily="18" charset="0"/>
              </a:rPr>
              <a:t>Vulnerability name-</a:t>
            </a:r>
            <a:r>
              <a:rPr lang="en-IN" dirty="0">
                <a:solidFill>
                  <a:srgbClr val="000000"/>
                </a:solidFill>
                <a:latin typeface="Times New Roman" panose="02020603050405020304" pitchFamily="18" charset="0"/>
              </a:rPr>
              <a:t> Content Security Policy (CSP) Header not set</a:t>
            </a:r>
            <a:endParaRPr lang="en-IN" sz="1800" b="0" i="0" dirty="0">
              <a:solidFill>
                <a:srgbClr val="000000"/>
              </a:solidFill>
              <a:effectLst/>
              <a:latin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DE5C06E6-10E5-C770-1A31-F84B39EC3958}"/>
              </a:ext>
            </a:extLst>
          </p:cNvPr>
          <p:cNvPicPr>
            <a:picLocks noChangeAspect="1"/>
          </p:cNvPicPr>
          <p:nvPr/>
        </p:nvPicPr>
        <p:blipFill rotWithShape="1">
          <a:blip r:embed="rId2"/>
          <a:srcRect l="1468"/>
          <a:stretch/>
        </p:blipFill>
        <p:spPr>
          <a:xfrm>
            <a:off x="2845837" y="798791"/>
            <a:ext cx="4385388" cy="4616681"/>
          </a:xfrm>
          <a:prstGeom prst="rect">
            <a:avLst/>
          </a:prstGeom>
        </p:spPr>
      </p:pic>
      <p:pic>
        <p:nvPicPr>
          <p:cNvPr id="8" name="Picture 7">
            <a:extLst>
              <a:ext uri="{FF2B5EF4-FFF2-40B4-BE49-F238E27FC236}">
                <a16:creationId xmlns:a16="http://schemas.microsoft.com/office/drawing/2014/main" id="{2F261A93-D270-4E20-9A02-FEFCE36703CB}"/>
              </a:ext>
            </a:extLst>
          </p:cNvPr>
          <p:cNvPicPr>
            <a:picLocks noChangeAspect="1"/>
          </p:cNvPicPr>
          <p:nvPr/>
        </p:nvPicPr>
        <p:blipFill rotWithShape="1">
          <a:blip r:embed="rId3"/>
          <a:srcRect t="6616" b="11375"/>
          <a:stretch/>
        </p:blipFill>
        <p:spPr>
          <a:xfrm>
            <a:off x="2845837" y="5415472"/>
            <a:ext cx="4385388" cy="1110343"/>
          </a:xfrm>
          <a:prstGeom prst="rect">
            <a:avLst/>
          </a:prstGeom>
        </p:spPr>
      </p:pic>
    </p:spTree>
    <p:extLst>
      <p:ext uri="{BB962C8B-B14F-4D97-AF65-F5344CB8AC3E}">
        <p14:creationId xmlns:p14="http://schemas.microsoft.com/office/powerpoint/2010/main" val="104044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80F7-7107-F9D9-729D-7F3449A03E15}"/>
              </a:ext>
            </a:extLst>
          </p:cNvPr>
          <p:cNvSpPr>
            <a:spLocks noGrp="1"/>
          </p:cNvSpPr>
          <p:nvPr>
            <p:ph type="title"/>
          </p:nvPr>
        </p:nvSpPr>
        <p:spPr>
          <a:xfrm>
            <a:off x="4594860" y="1036320"/>
            <a:ext cx="3383280" cy="495300"/>
          </a:xfrm>
        </p:spPr>
        <p:txBody>
          <a:bodyPr>
            <a:normAutofit fontScale="90000"/>
          </a:bodyPr>
          <a:lstStyle/>
          <a:p>
            <a:r>
              <a:rPr lang="en-IN" sz="4000" b="0" i="0" dirty="0">
                <a:solidFill>
                  <a:srgbClr val="000000"/>
                </a:solidFill>
                <a:effectLst/>
                <a:latin typeface="Times New Roman" panose="02020603050405020304" pitchFamily="18" charset="0"/>
              </a:rPr>
              <a:t>  My Report </a:t>
            </a:r>
            <a:br>
              <a:rPr lang="en-IN" sz="4000" b="0"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92DB52-234F-1C1D-D8BB-9910163C8B81}"/>
              </a:ext>
            </a:extLst>
          </p:cNvPr>
          <p:cNvSpPr>
            <a:spLocks noGrp="1"/>
          </p:cNvSpPr>
          <p:nvPr>
            <p:ph idx="1"/>
          </p:nvPr>
        </p:nvSpPr>
        <p:spPr>
          <a:xfrm>
            <a:off x="982980" y="1752600"/>
            <a:ext cx="10058400" cy="4069080"/>
          </a:xfrm>
        </p:spPr>
        <p:txBody>
          <a:bodyPr>
            <a:normAutofit/>
          </a:bodyPr>
          <a:lstStyle/>
          <a:p>
            <a:r>
              <a:rPr lang="en-US" b="1" dirty="0">
                <a:solidFill>
                  <a:srgbClr val="000000"/>
                </a:solidFill>
                <a:latin typeface="Inter"/>
                <a:cs typeface="Times New Roman" panose="02020603050405020304" pitchFamily="18" charset="0"/>
              </a:rPr>
              <a:t>Test web application name </a:t>
            </a:r>
            <a:r>
              <a:rPr lang="en-US" dirty="0">
                <a:solidFill>
                  <a:srgbClr val="000000"/>
                </a:solidFill>
                <a:latin typeface="Inter"/>
                <a:cs typeface="Times New Roman" panose="02020603050405020304" pitchFamily="18" charset="0"/>
              </a:rPr>
              <a:t>- </a:t>
            </a:r>
            <a:r>
              <a:rPr lang="en-IN" b="0" i="0" dirty="0">
                <a:solidFill>
                  <a:srgbClr val="000000"/>
                </a:solidFill>
                <a:effectLst/>
                <a:latin typeface="Times New Roman" panose="02020603050405020304" pitchFamily="18" charset="0"/>
                <a:hlinkClick r:id="rId2"/>
              </a:rPr>
              <a:t>http://zero.webappsecurity.com/</a:t>
            </a:r>
            <a:r>
              <a:rPr lang="en-IN" b="0" i="0" dirty="0">
                <a:solidFill>
                  <a:srgbClr val="000000"/>
                </a:solidFill>
                <a:effectLst/>
                <a:latin typeface="Times New Roman" panose="02020603050405020304" pitchFamily="18" charset="0"/>
              </a:rPr>
              <a:t> </a:t>
            </a:r>
          </a:p>
          <a:p>
            <a:r>
              <a:rPr lang="en-IN" b="1" dirty="0">
                <a:solidFill>
                  <a:srgbClr val="000000"/>
                </a:solidFill>
                <a:latin typeface="Inter"/>
              </a:rPr>
              <a:t>Vulnerability name</a:t>
            </a:r>
            <a:r>
              <a:rPr lang="en-IN" dirty="0">
                <a:solidFill>
                  <a:srgbClr val="000000"/>
                </a:solidFill>
                <a:latin typeface="Inter"/>
              </a:rPr>
              <a:t>- </a:t>
            </a:r>
            <a:r>
              <a:rPr lang="en-IN" dirty="0">
                <a:solidFill>
                  <a:srgbClr val="000000"/>
                </a:solidFill>
                <a:latin typeface="Times New Roman" panose="02020603050405020304" pitchFamily="18" charset="0"/>
              </a:rPr>
              <a:t>Content Security Policy (CSP) Header not set</a:t>
            </a:r>
            <a:endParaRPr lang="en-IN" b="1" dirty="0">
              <a:solidFill>
                <a:srgbClr val="000000"/>
              </a:solidFill>
              <a:latin typeface="Inter"/>
            </a:endParaRPr>
          </a:p>
          <a:p>
            <a:r>
              <a:rPr lang="en-US" b="1" i="0" dirty="0">
                <a:solidFill>
                  <a:srgbClr val="000000"/>
                </a:solidFill>
                <a:effectLst/>
                <a:latin typeface="Inter"/>
              </a:rPr>
              <a:t>About Vulnerability</a:t>
            </a:r>
            <a:r>
              <a:rPr lang="en-US" b="0" i="0" dirty="0">
                <a:solidFill>
                  <a:srgbClr val="000000"/>
                </a:solidFill>
                <a:effectLst/>
                <a:latin typeface="Inter"/>
              </a:rPr>
              <a:t>- A Content Protection Policy (CSP) is a security standard that provides an additional layer of protection from cross site scripting, clickjacking and other code injection attacks. It is a defensive measure against any attacks that rely on executing malicious content in a trusted web context. CSP provides a set of HTTP headers that allow website owners to declare approved sources of content that browsers should be allowed to load on that page.</a:t>
            </a:r>
          </a:p>
          <a:p>
            <a:r>
              <a:rPr lang="en-US" b="1" dirty="0">
                <a:solidFill>
                  <a:srgbClr val="000000"/>
                </a:solidFill>
                <a:latin typeface="Inter"/>
              </a:rPr>
              <a:t>Impact</a:t>
            </a:r>
            <a:r>
              <a:rPr lang="en-US" dirty="0">
                <a:solidFill>
                  <a:srgbClr val="000000"/>
                </a:solidFill>
                <a:latin typeface="Inter"/>
              </a:rPr>
              <a:t>- Due to this vulnerability, web application is vulnerable to cross site scripting(</a:t>
            </a:r>
            <a:r>
              <a:rPr lang="en-US" b="1" dirty="0">
                <a:latin typeface="Inter"/>
              </a:rPr>
              <a:t>XSS</a:t>
            </a:r>
            <a:r>
              <a:rPr lang="en-US" dirty="0">
                <a:solidFill>
                  <a:srgbClr val="000000"/>
                </a:solidFill>
                <a:latin typeface="Inter"/>
              </a:rPr>
              <a:t>) , </a:t>
            </a:r>
            <a:r>
              <a:rPr lang="en-US" b="1" dirty="0">
                <a:solidFill>
                  <a:srgbClr val="000000"/>
                </a:solidFill>
                <a:latin typeface="Inter"/>
              </a:rPr>
              <a:t>clickjacking</a:t>
            </a:r>
            <a:r>
              <a:rPr lang="en-US" dirty="0">
                <a:solidFill>
                  <a:srgbClr val="000000"/>
                </a:solidFill>
                <a:latin typeface="Inter"/>
              </a:rPr>
              <a:t> , </a:t>
            </a:r>
            <a:r>
              <a:rPr lang="en-US" b="1" dirty="0">
                <a:solidFill>
                  <a:srgbClr val="000000"/>
                </a:solidFill>
                <a:latin typeface="Inter"/>
              </a:rPr>
              <a:t>SQL injection </a:t>
            </a:r>
            <a:r>
              <a:rPr lang="en-US" dirty="0">
                <a:solidFill>
                  <a:srgbClr val="000000"/>
                </a:solidFill>
                <a:latin typeface="Inter"/>
              </a:rPr>
              <a:t>and other data injection attacks. These attacks can be oriented for everything from data theft to site defacement or distribution of malware.</a:t>
            </a:r>
          </a:p>
          <a:p>
            <a:r>
              <a:rPr lang="en-IN" b="1" dirty="0">
                <a:latin typeface="Inter"/>
              </a:rPr>
              <a:t>Solution- </a:t>
            </a:r>
            <a:r>
              <a:rPr lang="en-IN" dirty="0">
                <a:latin typeface="Inter"/>
              </a:rPr>
              <a:t>This vulnerability can be removed by ensuring that the web server, application server etc. are configured to set the content security policy header, so that the web application along with its content and server is not compromised. This also assures the safety of the web application users. </a:t>
            </a:r>
            <a:endParaRPr lang="en-IN" b="1" dirty="0">
              <a:latin typeface="Inter"/>
            </a:endParaRPr>
          </a:p>
        </p:txBody>
      </p:sp>
    </p:spTree>
    <p:extLst>
      <p:ext uri="{BB962C8B-B14F-4D97-AF65-F5344CB8AC3E}">
        <p14:creationId xmlns:p14="http://schemas.microsoft.com/office/powerpoint/2010/main" val="4092810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{D88E2260-68F9-43F2-A3A4-F42FA3B90F15}tf78438558_win32</Template>
  <TotalTime>118</TotalTime>
  <Words>244</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Century Gothic</vt:lpstr>
      <vt:lpstr>Garamond</vt:lpstr>
      <vt:lpstr>Inter</vt:lpstr>
      <vt:lpstr>Times New Roman</vt:lpstr>
      <vt:lpstr>SavonVTI</vt:lpstr>
      <vt:lpstr>Task-2 </vt:lpstr>
      <vt:lpstr> Scanning Report Summary</vt:lpstr>
      <vt:lpstr>PowerPoint Presentation</vt:lpstr>
      <vt:lpstr>  My Report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Task-2 </dc:title>
  <dc:creator>Arpit Mathur</dc:creator>
  <cp:lastModifiedBy>Arpit Mathur</cp:lastModifiedBy>
  <cp:revision>10</cp:revision>
  <dcterms:created xsi:type="dcterms:W3CDTF">2022-05-19T10:18:09Z</dcterms:created>
  <dcterms:modified xsi:type="dcterms:W3CDTF">2022-05-19T17:17:08Z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