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8" r:id="rId5"/>
    <p:sldId id="279" r:id="rId6"/>
    <p:sldId id="280" r:id="rId7"/>
    <p:sldId id="281"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pit Mathur" initials="AM" lastIdx="1" clrIdx="0">
    <p:extLst>
      <p:ext uri="{19B8F6BF-5375-455C-9EA6-DF929625EA0E}">
        <p15:presenceInfo xmlns:p15="http://schemas.microsoft.com/office/powerpoint/2012/main" userId="0469366b4537a5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pit Mathur" userId="0469366b4537a5e4" providerId="LiveId" clId="{D02D3AD2-6743-4C52-904B-2CDB56B279D5}"/>
    <pc:docChg chg="modSld">
      <pc:chgData name="Arpit Mathur" userId="0469366b4537a5e4" providerId="LiveId" clId="{D02D3AD2-6743-4C52-904B-2CDB56B279D5}" dt="2022-05-20T19:18:10.935" v="0" actId="1076"/>
      <pc:docMkLst>
        <pc:docMk/>
      </pc:docMkLst>
      <pc:sldChg chg="modSp mod">
        <pc:chgData name="Arpit Mathur" userId="0469366b4537a5e4" providerId="LiveId" clId="{D02D3AD2-6743-4C52-904B-2CDB56B279D5}" dt="2022-05-20T19:18:10.935" v="0" actId="1076"/>
        <pc:sldMkLst>
          <pc:docMk/>
          <pc:sldMk cId="1338711336" sldId="280"/>
        </pc:sldMkLst>
        <pc:spChg chg="mod">
          <ac:chgData name="Arpit Mathur" userId="0469366b4537a5e4" providerId="LiveId" clId="{D02D3AD2-6743-4C52-904B-2CDB56B279D5}" dt="2022-05-20T19:18:10.935" v="0" actId="1076"/>
          <ac:spMkLst>
            <pc:docMk/>
            <pc:sldMk cId="1338711336" sldId="280"/>
            <ac:spMk id="3" creationId="{66A14A17-A9B6-26F5-5A30-607FCB4F5E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461528" y="2219222"/>
            <a:ext cx="3485073" cy="1026544"/>
          </a:xfrm>
        </p:spPr>
        <p:txBody>
          <a:bodyPr>
            <a:normAutofit/>
          </a:bodyPr>
          <a:lstStyle/>
          <a:p>
            <a:pPr algn="l"/>
            <a:r>
              <a:rPr lang="en-US" dirty="0"/>
              <a:t>     Task-3</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61529" y="3429000"/>
            <a:ext cx="3485072" cy="1026544"/>
          </a:xfrm>
        </p:spPr>
        <p:txBody>
          <a:bodyPr>
            <a:normAutofit/>
          </a:bodyPr>
          <a:lstStyle/>
          <a:p>
            <a:pPr algn="l"/>
            <a:r>
              <a:rPr lang="en-US" dirty="0"/>
              <a:t>	     Arpit Mathur</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392C-59A4-5A71-5373-A9BA4E8CDB79}"/>
              </a:ext>
            </a:extLst>
          </p:cNvPr>
          <p:cNvSpPr>
            <a:spLocks noGrp="1"/>
          </p:cNvSpPr>
          <p:nvPr>
            <p:ph type="title"/>
          </p:nvPr>
        </p:nvSpPr>
        <p:spPr>
          <a:xfrm>
            <a:off x="699191" y="264367"/>
            <a:ext cx="10353762" cy="1051250"/>
          </a:xfrm>
        </p:spPr>
        <p:txBody>
          <a:bodyPr>
            <a:normAutofit fontScale="90000"/>
          </a:bodyPr>
          <a:lstStyle/>
          <a:p>
            <a:r>
              <a:rPr lang="en-US" sz="5300" dirty="0">
                <a:ln>
                  <a:noFill/>
                </a:ln>
                <a:solidFill>
                  <a:schemeClr val="accent1"/>
                </a:solidFill>
                <a:effectLst>
                  <a:outerShdw blurRad="38100" dist="19050" dir="2700000" algn="tl">
                    <a:schemeClr val="dk1">
                      <a:alpha val="40000"/>
                    </a:schemeClr>
                  </a:outerShdw>
                </a:effectLst>
                <a:latin typeface="Bookman Old Style" panose="02050604050505020204" pitchFamily="18" charset="0"/>
                <a:ea typeface="Calibri" panose="020F0502020204030204" pitchFamily="34" charset="0"/>
                <a:cs typeface="Times New Roman" panose="02020603050405020304" pitchFamily="18" charset="0"/>
              </a:rPr>
              <a:t>Vulnerability Report</a:t>
            </a:r>
            <a:br>
              <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accent1"/>
              </a:solidFill>
            </a:endParaRPr>
          </a:p>
        </p:txBody>
      </p:sp>
      <p:sp>
        <p:nvSpPr>
          <p:cNvPr id="3" name="Content Placeholder 2">
            <a:extLst>
              <a:ext uri="{FF2B5EF4-FFF2-40B4-BE49-F238E27FC236}">
                <a16:creationId xmlns:a16="http://schemas.microsoft.com/office/drawing/2014/main" id="{9CCAB9A0-345C-AF5E-BF4F-FCD355A98B41}"/>
              </a:ext>
            </a:extLst>
          </p:cNvPr>
          <p:cNvSpPr>
            <a:spLocks noGrp="1"/>
          </p:cNvSpPr>
          <p:nvPr>
            <p:ph idx="1"/>
          </p:nvPr>
        </p:nvSpPr>
        <p:spPr>
          <a:xfrm>
            <a:off x="568563" y="1231641"/>
            <a:ext cx="10353762" cy="5290457"/>
          </a:xfrm>
        </p:spPr>
        <p:txBody>
          <a:bodyPr>
            <a:normAutofit lnSpcReduction="10000"/>
          </a:bodyPr>
          <a:lstStyle/>
          <a:p>
            <a:pPr marL="36900" indent="0">
              <a:lnSpc>
                <a:spcPct val="107000"/>
              </a:lnSpc>
              <a:spcAft>
                <a:spcPts val="800"/>
              </a:spcAft>
              <a:buNone/>
            </a:pPr>
            <a:r>
              <a:rPr lang="en-US" sz="1800" b="1"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Website name</a:t>
            </a:r>
            <a:r>
              <a:rPr lang="en-US"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a:t>
            </a:r>
            <a:r>
              <a:rPr lang="en-US" sz="1800" b="1"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 </a:t>
            </a:r>
            <a:r>
              <a:rPr lang="en-IN" sz="1800" u="sng" dirty="0">
                <a:solidFill>
                  <a:srgbClr val="00B0F0"/>
                </a:solidFill>
                <a:effectLst/>
                <a:latin typeface="Century Gothic" panose="020B0502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http://testasp.vulnweb.com/</a:t>
            </a:r>
            <a:endParaRPr lang="en-IN"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IN" sz="1800" b="1"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 </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IN" sz="1800" b="1"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Testing Environment</a:t>
            </a: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 Windows 11, Burpe Suite</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IN" sz="1800" b="1"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 </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IN" sz="1800" b="1"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Vulnerability name</a:t>
            </a: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 Use of HTTP protocol</a:t>
            </a:r>
          </a:p>
          <a:p>
            <a:pPr marL="36900" indent="0">
              <a:lnSpc>
                <a:spcPct val="107000"/>
              </a:lnSpc>
              <a:spcAft>
                <a:spcPts val="800"/>
              </a:spcAft>
              <a:buNone/>
            </a:pP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IN" sz="1800" b="1"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About Vulnerability</a:t>
            </a: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 Website uses hypertext transfer protocol (HTTP) for communication between the server and clients. </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Use of this protocol, leaves website and its users vulnerable to a plethora of attacks for example- cross-site scripting(XSS), HTTP request smuggling to name a few.</a:t>
            </a:r>
          </a:p>
          <a:p>
            <a:pPr marL="36900" indent="0">
              <a:lnSpc>
                <a:spcPct val="107000"/>
              </a:lnSpc>
              <a:spcAft>
                <a:spcPts val="800"/>
              </a:spcAft>
              <a:buNone/>
            </a:pPr>
            <a:r>
              <a:rPr lang="en-IN" sz="19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Also, due to sending plaintext credentials via HTTP, there is a constant risk of sensitive user  credentials falling into wrong hands. Theft of these user credentials can lead to a different set of problems like- user impersonation etc.</a:t>
            </a:r>
            <a:endParaRPr lang="en-IN" sz="19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5797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14A17-A9B6-26F5-5A30-607FCB4F5E9C}"/>
              </a:ext>
            </a:extLst>
          </p:cNvPr>
          <p:cNvSpPr>
            <a:spLocks noGrp="1"/>
          </p:cNvSpPr>
          <p:nvPr>
            <p:ph idx="1"/>
          </p:nvPr>
        </p:nvSpPr>
        <p:spPr>
          <a:xfrm>
            <a:off x="699191" y="989044"/>
            <a:ext cx="10353762" cy="5103845"/>
          </a:xfrm>
        </p:spPr>
        <p:txBody>
          <a:bodyPr/>
          <a:lstStyle/>
          <a:p>
            <a:pPr marL="36900" indent="0">
              <a:lnSpc>
                <a:spcPct val="107000"/>
              </a:lnSpc>
              <a:spcAft>
                <a:spcPts val="800"/>
              </a:spcAft>
              <a:buNone/>
            </a:pPr>
            <a:r>
              <a:rPr lang="en-IN" sz="1800" b="1"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 Steps</a:t>
            </a: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 </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buFont typeface="+mj-lt"/>
              <a:buAutoNum type="arabicPeriod"/>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Open Burp Suite.</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buFont typeface="+mj-lt"/>
              <a:buAutoNum type="arabicPeriod"/>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Now, in Burp Suite go to proxy page and open the Burp Suite browser.</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buFont typeface="+mj-lt"/>
              <a:buAutoNum type="arabicPeriod"/>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Open the website in the browser.</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buFont typeface="+mj-lt"/>
              <a:buAutoNum type="arabicPeriod"/>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Go to the login page of the website.</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buFont typeface="+mj-lt"/>
              <a:buAutoNum type="arabicPeriod"/>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Fill the username and password space with valid login credentials(username=admin password=admin).</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buFont typeface="+mj-lt"/>
              <a:buAutoNum type="arabicPeriod"/>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On proxy page and turn on the intercept.</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buFont typeface="+mj-lt"/>
              <a:buAutoNum type="arabicPeriod"/>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Press login on the website having the valid credentials filled.</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spcAft>
                <a:spcPts val="800"/>
              </a:spcAft>
              <a:buFont typeface="+mj-lt"/>
              <a:buAutoNum type="arabicPeriod"/>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On the proxy page of Burp Suite, the login request with exact, unencrypted login credentials will appear.</a:t>
            </a:r>
          </a:p>
          <a:p>
            <a:pPr marL="0" lvl="0" indent="0">
              <a:lnSpc>
                <a:spcPct val="107000"/>
              </a:lnSpc>
              <a:spcAft>
                <a:spcPts val="800"/>
              </a:spcAft>
              <a:buNone/>
            </a:pP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871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AC4208-742D-9994-8C76-9B3841811B46}"/>
              </a:ext>
            </a:extLst>
          </p:cNvPr>
          <p:cNvSpPr>
            <a:spLocks noGrp="1"/>
          </p:cNvSpPr>
          <p:nvPr>
            <p:ph idx="1"/>
          </p:nvPr>
        </p:nvSpPr>
        <p:spPr>
          <a:xfrm>
            <a:off x="913795" y="1240971"/>
            <a:ext cx="10353762" cy="5019869"/>
          </a:xfrm>
        </p:spPr>
        <p:txBody>
          <a:bodyPr>
            <a:normAutofit/>
          </a:bodyPr>
          <a:lstStyle/>
          <a:p>
            <a:pPr>
              <a:lnSpc>
                <a:spcPct val="107000"/>
              </a:lnSpc>
              <a:spcAft>
                <a:spcPts val="800"/>
              </a:spcAft>
            </a:pPr>
            <a:r>
              <a:rPr lang="en-IN" sz="1800" b="1"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Impact</a:t>
            </a: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 This vulnerability makes the website vulnerable to the following attacks-</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Cross-site scripting(XSS)</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HTTP request smuggling</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Sensitive user information leak</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Denial Of Service(DOS) attack</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Garbage flood attack</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and many more.</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endParaRPr lang="en-IN" sz="1800" b="1"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r>
              <a:rPr lang="en-IN" sz="1800" b="1"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Solution</a:t>
            </a:r>
            <a:r>
              <a:rPr lang="en-IN"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 A solution of the above vulnerability is the use of hypertext transfer protocol secure (HTTPS) instead of using the HTTP, which uses encryption to secure the communicated messages between clients and server.</a:t>
            </a:r>
            <a:endParaRPr lang="en-IN" dirty="0"/>
          </a:p>
        </p:txBody>
      </p:sp>
    </p:spTree>
    <p:extLst>
      <p:ext uri="{BB962C8B-B14F-4D97-AF65-F5344CB8AC3E}">
        <p14:creationId xmlns:p14="http://schemas.microsoft.com/office/powerpoint/2010/main" val="329534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664F09-D564-7EB9-1AE9-F798DBD5FBBC}"/>
              </a:ext>
            </a:extLst>
          </p:cNvPr>
          <p:cNvPicPr>
            <a:picLocks noChangeAspect="1"/>
          </p:cNvPicPr>
          <p:nvPr/>
        </p:nvPicPr>
        <p:blipFill>
          <a:blip r:embed="rId2"/>
          <a:stretch>
            <a:fillRect/>
          </a:stretch>
        </p:blipFill>
        <p:spPr>
          <a:xfrm>
            <a:off x="578497" y="1282133"/>
            <a:ext cx="10543592" cy="5277287"/>
          </a:xfrm>
          <a:prstGeom prst="rect">
            <a:avLst/>
          </a:prstGeom>
        </p:spPr>
      </p:pic>
      <p:sp>
        <p:nvSpPr>
          <p:cNvPr id="6" name="TextBox 5">
            <a:extLst>
              <a:ext uri="{FF2B5EF4-FFF2-40B4-BE49-F238E27FC236}">
                <a16:creationId xmlns:a16="http://schemas.microsoft.com/office/drawing/2014/main" id="{8C10BA12-CD71-DE88-7132-F608303C0037}"/>
              </a:ext>
            </a:extLst>
          </p:cNvPr>
          <p:cNvSpPr txBox="1"/>
          <p:nvPr/>
        </p:nvSpPr>
        <p:spPr>
          <a:xfrm>
            <a:off x="783771" y="298580"/>
            <a:ext cx="6288833" cy="461665"/>
          </a:xfrm>
          <a:prstGeom prst="rect">
            <a:avLst/>
          </a:prstGeom>
          <a:noFill/>
        </p:spPr>
        <p:txBody>
          <a:bodyPr wrap="square" rtlCol="0">
            <a:spAutoFit/>
          </a:bodyPr>
          <a:lstStyle/>
          <a:p>
            <a:endParaRPr lang="en-IN" sz="2400" dirty="0"/>
          </a:p>
        </p:txBody>
      </p:sp>
      <p:sp>
        <p:nvSpPr>
          <p:cNvPr id="8" name="TextBox 7">
            <a:extLst>
              <a:ext uri="{FF2B5EF4-FFF2-40B4-BE49-F238E27FC236}">
                <a16:creationId xmlns:a16="http://schemas.microsoft.com/office/drawing/2014/main" id="{4AAE6966-3778-926B-2FFF-419AA2CE0C48}"/>
              </a:ext>
            </a:extLst>
          </p:cNvPr>
          <p:cNvSpPr txBox="1"/>
          <p:nvPr/>
        </p:nvSpPr>
        <p:spPr>
          <a:xfrm>
            <a:off x="861527" y="421691"/>
            <a:ext cx="5327779" cy="677108"/>
          </a:xfrm>
          <a:prstGeom prst="rect">
            <a:avLst/>
          </a:prstGeom>
          <a:noFill/>
        </p:spPr>
        <p:txBody>
          <a:bodyPr wrap="square" rtlCol="0">
            <a:spAutoFit/>
          </a:bodyPr>
          <a:lstStyle/>
          <a:p>
            <a:r>
              <a:rPr lang="en-US" sz="2000" b="1" dirty="0">
                <a:solidFill>
                  <a:schemeClr val="accent1"/>
                </a:solidFill>
                <a:latin typeface="Century Gothic" panose="020B0502020202020204" pitchFamily="34" charset="0"/>
              </a:rPr>
              <a:t>Proof Of Concept (POC)</a:t>
            </a:r>
          </a:p>
          <a:p>
            <a:r>
              <a:rPr lang="en-US" dirty="0">
                <a:solidFill>
                  <a:schemeClr val="accent1"/>
                </a:solidFill>
                <a:latin typeface="Century Gothic" panose="020B0502020202020204" pitchFamily="34" charset="0"/>
              </a:rPr>
              <a:t>Screenshots</a:t>
            </a:r>
            <a:endParaRPr lang="en-IN"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57023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C59920-5721-4E48-5ED5-6EAACBBDEACD}"/>
              </a:ext>
            </a:extLst>
          </p:cNvPr>
          <p:cNvPicPr>
            <a:picLocks noChangeAspect="1"/>
          </p:cNvPicPr>
          <p:nvPr/>
        </p:nvPicPr>
        <p:blipFill>
          <a:blip r:embed="rId2"/>
          <a:stretch>
            <a:fillRect/>
          </a:stretch>
        </p:blipFill>
        <p:spPr>
          <a:xfrm>
            <a:off x="467456" y="480823"/>
            <a:ext cx="9982547" cy="5266834"/>
          </a:xfrm>
          <a:prstGeom prst="rect">
            <a:avLst/>
          </a:prstGeom>
        </p:spPr>
      </p:pic>
      <p:sp>
        <p:nvSpPr>
          <p:cNvPr id="4" name="TextBox 3">
            <a:extLst>
              <a:ext uri="{FF2B5EF4-FFF2-40B4-BE49-F238E27FC236}">
                <a16:creationId xmlns:a16="http://schemas.microsoft.com/office/drawing/2014/main" id="{BF56E4AA-7530-D0A3-D570-9197951CBD73}"/>
              </a:ext>
            </a:extLst>
          </p:cNvPr>
          <p:cNvSpPr txBox="1"/>
          <p:nvPr/>
        </p:nvSpPr>
        <p:spPr>
          <a:xfrm>
            <a:off x="467456" y="5896947"/>
            <a:ext cx="10654634" cy="1167243"/>
          </a:xfrm>
          <a:prstGeom prst="rect">
            <a:avLst/>
          </a:prstGeom>
          <a:noFill/>
        </p:spPr>
        <p:txBody>
          <a:bodyPr wrap="square" rtlCol="0">
            <a:spAutoFit/>
          </a:bodyPr>
          <a:lstStyle/>
          <a:p>
            <a:pPr>
              <a:lnSpc>
                <a:spcPct val="107000"/>
              </a:lnSpc>
              <a:spcAft>
                <a:spcPts val="800"/>
              </a:spcAft>
              <a:tabLst>
                <a:tab pos="4084320" algn="l"/>
              </a:tabLst>
            </a:pPr>
            <a:r>
              <a:rPr lang="en-US"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Video </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84320" algn="l"/>
              </a:tabLst>
            </a:pPr>
            <a:r>
              <a:rPr lang="en-US" sz="1800" dirty="0">
                <a:solidFill>
                  <a:schemeClr val="accent1"/>
                </a:solidFill>
                <a:effectLst/>
                <a:latin typeface="Century Gothic" panose="020B0502020202020204" pitchFamily="34" charset="0"/>
                <a:ea typeface="Calibri" panose="020F0502020204030204" pitchFamily="34" charset="0"/>
                <a:cs typeface="Times New Roman" panose="02020603050405020304" pitchFamily="18" charset="0"/>
              </a:rPr>
              <a:t>It has been uploaded on the GitHub repository in the Task-3 folder as Recording_Task-3.wbm</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669075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{EF280EAC-63AC-44F8-9B82-EDA2C36AD23F}tf55705232_win32</Template>
  <TotalTime>16</TotalTime>
  <Words>321</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Bookman Old Style</vt:lpstr>
      <vt:lpstr>Calibri</vt:lpstr>
      <vt:lpstr>Century Gothic</vt:lpstr>
      <vt:lpstr>Goudy Old Style</vt:lpstr>
      <vt:lpstr>Wingdings 2</vt:lpstr>
      <vt:lpstr>SlateVTI</vt:lpstr>
      <vt:lpstr>     Task-3</vt:lpstr>
      <vt:lpstr>Vulnerability Report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Task-3</dc:title>
  <dc:creator>Arpit Mathur</dc:creator>
  <cp:lastModifiedBy>Arpit Mathur</cp:lastModifiedBy>
  <cp:revision>1</cp:revision>
  <dcterms:created xsi:type="dcterms:W3CDTF">2022-05-20T19:01:48Z</dcterms:created>
  <dcterms:modified xsi:type="dcterms:W3CDTF">2022-05-20T19:18:16Z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