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58" r:id="rId5"/>
    <p:sldId id="259" r:id="rId6"/>
    <p:sldId id="260" r:id="rId7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9C6A0-F4C1-4179-BC65-4F0B0016CD14}" type="doc">
      <dgm:prSet qsTypeId="urn:microsoft.com/office/officeart/2005/8/quickstyle/simple2" csTypeId="urn:microsoft.com/office/officeart/2005/8/colors/accent5_1"/>
      <dgm:spPr/>
      <dgm:t>
        <a:bodyPr/>
        <a:p>
          <a:endParaRPr altLang="en-US"/>
        </a:p>
      </dgm:t>
    </dgm:pt>
    <dgm:pt modelId="{ACA18286-C281-4B91-B329-C056277E97F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To develop a user-friendly platform that analyzes car reviews and extracts valuable insights.</a:t>
          </a:r>
          <a:r>
            <a:rPr lang="en-US" b="0" i="0" u="none" baseline="0">
              <a:rtl val="0"/>
            </a:rPr>
            <a:t/>
          </a:r>
          <a:endParaRPr lang="en-US" b="0" i="0" u="none" baseline="0">
            <a:rtl val="0"/>
          </a:endParaRPr>
        </a:p>
      </dgm:t>
    </dgm:pt>
    <dgm:pt modelId="{B5FF5D31-4B74-4F92-822F-6FC62A5CB1B4}" cxnId="{CDCE7245-6ECC-404B-B451-A3DAB85B141D}" type="parTrans">
      <dgm:prSet/>
      <dgm:spPr/>
    </dgm:pt>
    <dgm:pt modelId="{95EC22D3-5EFC-4BA7-9E6B-64584A08054D}" cxnId="{CDCE7245-6ECC-404B-B451-A3DAB85B141D}" type="sibTrans">
      <dgm:prSet/>
      <dgm:spPr/>
    </dgm:pt>
    <dgm:pt modelId="{A1A11A59-DA23-49E7-A620-E7D8706474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To enable side-by-side comparisons between car models, both new and old.</a:t>
          </a:r>
          <a:r>
            <a:rPr altLang="en-US"/>
            <a:t/>
          </a:r>
          <a:endParaRPr altLang="en-US"/>
        </a:p>
      </dgm:t>
    </dgm:pt>
    <dgm:pt modelId="{E861CC9D-7011-412E-8E19-96002A1C99DB}" cxnId="{90482603-0FF5-4FB4-BD6A-AAFC42F961E9}" type="parTrans">
      <dgm:prSet/>
      <dgm:spPr/>
    </dgm:pt>
    <dgm:pt modelId="{AD886222-E805-4290-87FF-14A69A607A91}" cxnId="{90482603-0FF5-4FB4-BD6A-AAFC42F961E9}" type="sibTrans">
      <dgm:prSet/>
      <dgm:spPr/>
    </dgm:pt>
    <dgm:pt modelId="{00BF8CA1-E84E-4319-B15E-591F30FF79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0" i="0" u="none" baseline="0">
              <a:rtl val="0"/>
            </a:rPr>
            <a:t>To assist users in identifying budget-friendly car options that align with their needs.</a:t>
          </a:r>
          <a:r>
            <a:rPr b="0" i="0" u="none" baseline="0">
              <a:rtl val="0"/>
            </a:rPr>
            <a:t/>
          </a:r>
          <a:endParaRPr b="0" i="0" u="none" baseline="0">
            <a:rtl val="0"/>
          </a:endParaRPr>
        </a:p>
      </dgm:t>
    </dgm:pt>
    <dgm:pt modelId="{598FDA92-4F58-4138-885D-ED5B4B10664D}" cxnId="{FDFCC999-0CC8-4865-8771-D7BDDF1391D5}" type="parTrans">
      <dgm:prSet/>
      <dgm:spPr/>
    </dgm:pt>
    <dgm:pt modelId="{C121D4E3-70E2-4115-ADDA-1C6CCBDF4945}" cxnId="{FDFCC999-0CC8-4865-8771-D7BDDF1391D5}" type="sibTrans">
      <dgm:prSet/>
      <dgm:spPr/>
    </dgm:pt>
    <dgm:pt modelId="{C9FC5AE5-D309-4705-9D36-9D73B1F8228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To keep buyers informed about new car launches in the market.</a:t>
          </a:r>
          <a:r>
            <a:rPr altLang="en-US"/>
            <a:t/>
          </a:r>
          <a:endParaRPr altLang="en-US"/>
        </a:p>
      </dgm:t>
    </dgm:pt>
    <dgm:pt modelId="{4C3EF8B7-77F7-476B-BB11-630A490AE441}" cxnId="{9A8C2A42-C0CC-46DD-994E-DB105F633486}" type="parTrans">
      <dgm:prSet/>
      <dgm:spPr/>
    </dgm:pt>
    <dgm:pt modelId="{DF4D4AC6-030A-417F-9958-22B9D6EFFF3F}" cxnId="{9A8C2A42-C0CC-46DD-994E-DB105F633486}" type="sibTrans">
      <dgm:prSet/>
      <dgm:spPr/>
    </dgm:pt>
    <dgm:pt modelId="{5181786D-CE65-402B-93D9-9C0C0A988EF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To curate car recommendations based on user reviews and data analysis.</a:t>
          </a:r>
          <a:r>
            <a:rPr lang="en-US" b="0" i="0" u="none" baseline="0">
              <a:rtl val="0"/>
            </a:rPr>
            <a:t/>
          </a:r>
          <a:endParaRPr lang="en-US" b="0" i="0" u="none" baseline="0">
            <a:rtl val="0"/>
          </a:endParaRPr>
        </a:p>
      </dgm:t>
    </dgm:pt>
    <dgm:pt modelId="{3FCAB3BA-9B81-4D71-9F03-7D19AA2D4373}" cxnId="{83704F65-130A-4F5F-BC33-526B426820FB}" type="parTrans">
      <dgm:prSet/>
      <dgm:spPr/>
    </dgm:pt>
    <dgm:pt modelId="{C5134386-FAE1-4342-A3B7-DBB3C4F987C1}" cxnId="{83704F65-130A-4F5F-BC33-526B426820FB}" type="sibTrans">
      <dgm:prSet/>
      <dgm:spPr/>
    </dgm:pt>
    <dgm:pt modelId="{D795D855-5C75-4943-91B7-26A79BEFFDCC}" type="pres">
      <dgm:prSet presAssocID="{4219C6A0-F4C1-4179-BC65-4F0B0016CD14}" presName="linear" presStyleCnt="0">
        <dgm:presLayoutVars>
          <dgm:animLvl val="lvl"/>
          <dgm:resizeHandles val="exact"/>
        </dgm:presLayoutVars>
      </dgm:prSet>
      <dgm:spPr/>
    </dgm:pt>
    <dgm:pt modelId="{B0AB44CF-1CDE-4B93-9B7D-71FEF10ED7B0}" type="pres">
      <dgm:prSet presAssocID="{ACA18286-C281-4B91-B329-C056277E97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45F4D15-36C4-4209-9CEC-06E031431434}" type="pres">
      <dgm:prSet presAssocID="{95EC22D3-5EFC-4BA7-9E6B-64584A08054D}" presName="spacer" presStyleCnt="0"/>
      <dgm:spPr/>
    </dgm:pt>
    <dgm:pt modelId="{F9A2D02B-77D7-4E2E-96F0-26F8ADD1D384}" type="pres">
      <dgm:prSet presAssocID="{A1A11A59-DA23-49E7-A620-E7D8706474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425C9D-3063-48DE-A1FC-C9F9B7233142}" type="pres">
      <dgm:prSet presAssocID="{AD886222-E805-4290-87FF-14A69A607A91}" presName="spacer" presStyleCnt="0"/>
      <dgm:spPr/>
    </dgm:pt>
    <dgm:pt modelId="{884DBE80-9567-49CB-B627-659DA224BBFC}" type="pres">
      <dgm:prSet presAssocID="{00BF8CA1-E84E-4319-B15E-591F30FF79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978054-371E-4910-BD8F-FE4FE0C850FA}" type="pres">
      <dgm:prSet presAssocID="{C121D4E3-70E2-4115-ADDA-1C6CCBDF4945}" presName="spacer" presStyleCnt="0"/>
      <dgm:spPr/>
    </dgm:pt>
    <dgm:pt modelId="{11DC06D4-7213-469E-80F7-4769FE771EC5}" type="pres">
      <dgm:prSet presAssocID="{C9FC5AE5-D309-4705-9D36-9D73B1F822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D24965-9BF4-4D5F-93D2-DC9539F60069}" type="pres">
      <dgm:prSet presAssocID="{DF4D4AC6-030A-417F-9958-22B9D6EFFF3F}" presName="spacer" presStyleCnt="0"/>
      <dgm:spPr/>
    </dgm:pt>
    <dgm:pt modelId="{78AA129B-40C4-423D-9EA7-B5D6F073CD3D}" type="pres">
      <dgm:prSet presAssocID="{5181786D-CE65-402B-93D9-9C0C0A988EF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CE7245-6ECC-404B-B451-A3DAB85B141D}" srcId="{4219C6A0-F4C1-4179-BC65-4F0B0016CD14}" destId="{ACA18286-C281-4B91-B329-C056277E97F6}" srcOrd="0" destOrd="0" parTransId="{B5FF5D31-4B74-4F92-822F-6FC62A5CB1B4}" sibTransId="{95EC22D3-5EFC-4BA7-9E6B-64584A08054D}"/>
    <dgm:cxn modelId="{90482603-0FF5-4FB4-BD6A-AAFC42F961E9}" srcId="{4219C6A0-F4C1-4179-BC65-4F0B0016CD14}" destId="{A1A11A59-DA23-49E7-A620-E7D8706474F0}" srcOrd="1" destOrd="0" parTransId="{E861CC9D-7011-412E-8E19-96002A1C99DB}" sibTransId="{AD886222-E805-4290-87FF-14A69A607A91}"/>
    <dgm:cxn modelId="{FDFCC999-0CC8-4865-8771-D7BDDF1391D5}" srcId="{4219C6A0-F4C1-4179-BC65-4F0B0016CD14}" destId="{00BF8CA1-E84E-4319-B15E-591F30FF79F0}" srcOrd="2" destOrd="0" parTransId="{598FDA92-4F58-4138-885D-ED5B4B10664D}" sibTransId="{C121D4E3-70E2-4115-ADDA-1C6CCBDF4945}"/>
    <dgm:cxn modelId="{9A8C2A42-C0CC-46DD-994E-DB105F633486}" srcId="{4219C6A0-F4C1-4179-BC65-4F0B0016CD14}" destId="{C9FC5AE5-D309-4705-9D36-9D73B1F82282}" srcOrd="3" destOrd="0" parTransId="{4C3EF8B7-77F7-476B-BB11-630A490AE441}" sibTransId="{DF4D4AC6-030A-417F-9958-22B9D6EFFF3F}"/>
    <dgm:cxn modelId="{83704F65-130A-4F5F-BC33-526B426820FB}" srcId="{4219C6A0-F4C1-4179-BC65-4F0B0016CD14}" destId="{5181786D-CE65-402B-93D9-9C0C0A988EFC}" srcOrd="4" destOrd="0" parTransId="{3FCAB3BA-9B81-4D71-9F03-7D19AA2D4373}" sibTransId="{C5134386-FAE1-4342-A3B7-DBB3C4F987C1}"/>
    <dgm:cxn modelId="{D4EB0B51-CCC8-49D2-AA15-30D3B63738F5}" type="presOf" srcId="{4219C6A0-F4C1-4179-BC65-4F0B0016CD14}" destId="{D795D855-5C75-4943-91B7-26A79BEFFDCC}" srcOrd="0" destOrd="0" presId="urn:microsoft.com/office/officeart/2005/8/layout/vList2"/>
    <dgm:cxn modelId="{83E58FB0-2FC8-46B9-9630-0501F220FFE8}" type="presParOf" srcId="{D795D855-5C75-4943-91B7-26A79BEFFDCC}" destId="{B0AB44CF-1CDE-4B93-9B7D-71FEF10ED7B0}" srcOrd="0" destOrd="0" presId="urn:microsoft.com/office/officeart/2005/8/layout/vList2"/>
    <dgm:cxn modelId="{FA2A919F-0875-4568-8C46-C07B03E0DDAA}" type="presOf" srcId="{ACA18286-C281-4B91-B329-C056277E97F6}" destId="{B0AB44CF-1CDE-4B93-9B7D-71FEF10ED7B0}" srcOrd="0" destOrd="0" presId="urn:microsoft.com/office/officeart/2005/8/layout/vList2"/>
    <dgm:cxn modelId="{DF329C4F-DB0F-4EF5-9413-76CD8E85D56B}" type="presParOf" srcId="{D795D855-5C75-4943-91B7-26A79BEFFDCC}" destId="{A45F4D15-36C4-4209-9CEC-06E031431434}" srcOrd="1" destOrd="0" presId="urn:microsoft.com/office/officeart/2005/8/layout/vList2"/>
    <dgm:cxn modelId="{5344AFC9-1DE9-46A8-802E-77F4B893AE3A}" type="presParOf" srcId="{D795D855-5C75-4943-91B7-26A79BEFFDCC}" destId="{F9A2D02B-77D7-4E2E-96F0-26F8ADD1D384}" srcOrd="2" destOrd="0" presId="urn:microsoft.com/office/officeart/2005/8/layout/vList2"/>
    <dgm:cxn modelId="{9F804D24-3D15-4981-AD7C-953F3D365BF9}" type="presOf" srcId="{A1A11A59-DA23-49E7-A620-E7D8706474F0}" destId="{F9A2D02B-77D7-4E2E-96F0-26F8ADD1D384}" srcOrd="0" destOrd="0" presId="urn:microsoft.com/office/officeart/2005/8/layout/vList2"/>
    <dgm:cxn modelId="{A75B4FA6-E4BC-4E03-8EB5-2E0D83F53F4E}" type="presParOf" srcId="{D795D855-5C75-4943-91B7-26A79BEFFDCC}" destId="{5F425C9D-3063-48DE-A1FC-C9F9B7233142}" srcOrd="3" destOrd="0" presId="urn:microsoft.com/office/officeart/2005/8/layout/vList2"/>
    <dgm:cxn modelId="{D4EBFCF1-C759-4EE3-84B9-BB433590704F}" type="presParOf" srcId="{D795D855-5C75-4943-91B7-26A79BEFFDCC}" destId="{884DBE80-9567-49CB-B627-659DA224BBFC}" srcOrd="4" destOrd="0" presId="urn:microsoft.com/office/officeart/2005/8/layout/vList2"/>
    <dgm:cxn modelId="{F60E29E9-0B01-4859-AC54-0ED6A3F963B1}" type="presOf" srcId="{00BF8CA1-E84E-4319-B15E-591F30FF79F0}" destId="{884DBE80-9567-49CB-B627-659DA224BBFC}" srcOrd="0" destOrd="0" presId="urn:microsoft.com/office/officeart/2005/8/layout/vList2"/>
    <dgm:cxn modelId="{1E19C1F7-BFD6-45A0-BE69-24C16B51455B}" type="presParOf" srcId="{D795D855-5C75-4943-91B7-26A79BEFFDCC}" destId="{80978054-371E-4910-BD8F-FE4FE0C850FA}" srcOrd="5" destOrd="0" presId="urn:microsoft.com/office/officeart/2005/8/layout/vList2"/>
    <dgm:cxn modelId="{9139BC35-B0D0-4022-B490-F6839B7E42A1}" type="presParOf" srcId="{D795D855-5C75-4943-91B7-26A79BEFFDCC}" destId="{11DC06D4-7213-469E-80F7-4769FE771EC5}" srcOrd="6" destOrd="0" presId="urn:microsoft.com/office/officeart/2005/8/layout/vList2"/>
    <dgm:cxn modelId="{B6F2071F-919D-4D4A-923F-F0D59BD16FF8}" type="presOf" srcId="{C9FC5AE5-D309-4705-9D36-9D73B1F82282}" destId="{11DC06D4-7213-469E-80F7-4769FE771EC5}" srcOrd="0" destOrd="0" presId="urn:microsoft.com/office/officeart/2005/8/layout/vList2"/>
    <dgm:cxn modelId="{0DE1A0AB-77B9-4880-A7B3-2E172A7E416D}" type="presParOf" srcId="{D795D855-5C75-4943-91B7-26A79BEFFDCC}" destId="{C3D24965-9BF4-4D5F-93D2-DC9539F60069}" srcOrd="7" destOrd="0" presId="urn:microsoft.com/office/officeart/2005/8/layout/vList2"/>
    <dgm:cxn modelId="{7719354F-1DB7-4484-ABF0-734661379A2C}" type="presParOf" srcId="{D795D855-5C75-4943-91B7-26A79BEFFDCC}" destId="{78AA129B-40C4-423D-9EA7-B5D6F073CD3D}" srcOrd="8" destOrd="0" presId="urn:microsoft.com/office/officeart/2005/8/layout/vList2"/>
    <dgm:cxn modelId="{25E4CF00-A0BC-4648-AFE7-AC814C791C4A}" type="presOf" srcId="{5181786D-CE65-402B-93D9-9C0C0A988EFC}" destId="{78AA129B-40C4-423D-9EA7-B5D6F073CD3D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445000" cy="5285105"/>
        <a:chOff x="0" y="0"/>
        <a:chExt cx="4445000" cy="5285105"/>
      </a:xfrm>
    </dsp:grpSpPr>
    <dsp:sp modelId="{B0AB44CF-1CDE-4B93-9B7D-71FEF10ED7B0}">
      <dsp:nvSpPr>
        <dsp:cNvPr id="3" name="Rounded Rectangle 2"/>
        <dsp:cNvSpPr/>
      </dsp:nvSpPr>
      <dsp:spPr bwMode="white">
        <a:xfrm>
          <a:off x="0" y="34795"/>
          <a:ext cx="4445000" cy="1003935"/>
        </a:xfrm>
        <a:prstGeom prst="roundRect">
          <a:avLst/>
        </a:prstGeom>
      </dsp:spPr>
      <dsp:style>
        <a:lnRef idx="3">
          <a:schemeClr val="accent5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solidFill>
                <a:schemeClr val="dk1"/>
              </a:solidFill>
              <a:rtl val="0"/>
            </a:rPr>
            <a:t>To develop a user-friendly platform that analyzes car reviews and extracts valuable insights.</a:t>
          </a:r>
          <a:endParaRPr lang="en-US" b="0" i="0" u="none" baseline="0">
            <a:solidFill>
              <a:schemeClr val="dk1"/>
            </a:solidFill>
            <a:rtl val="0"/>
          </a:endParaRPr>
        </a:p>
      </dsp:txBody>
      <dsp:txXfrm>
        <a:off x="0" y="34795"/>
        <a:ext cx="4445000" cy="1003935"/>
      </dsp:txXfrm>
    </dsp:sp>
    <dsp:sp modelId="{F9A2D02B-77D7-4E2E-96F0-26F8ADD1D384}">
      <dsp:nvSpPr>
        <dsp:cNvPr id="8" name="Rounded Rectangle 7"/>
        <dsp:cNvSpPr/>
      </dsp:nvSpPr>
      <dsp:spPr bwMode="white">
        <a:xfrm>
          <a:off x="0" y="1087690"/>
          <a:ext cx="4445000" cy="1003935"/>
        </a:xfrm>
        <a:prstGeom prst="roundRect">
          <a:avLst/>
        </a:prstGeom>
      </dsp:spPr>
      <dsp:style>
        <a:lnRef idx="3">
          <a:schemeClr val="accent5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To enable side-by-side comparisons between car models, both new and old.</a:t>
          </a:r>
          <a:endParaRPr altLang="en-US">
            <a:solidFill>
              <a:schemeClr val="dk1"/>
            </a:solidFill>
          </a:endParaRPr>
        </a:p>
      </dsp:txBody>
      <dsp:txXfrm>
        <a:off x="0" y="1087690"/>
        <a:ext cx="4445000" cy="1003935"/>
      </dsp:txXfrm>
    </dsp:sp>
    <dsp:sp modelId="{884DBE80-9567-49CB-B627-659DA224BBFC}">
      <dsp:nvSpPr>
        <dsp:cNvPr id="4" name="Rounded Rectangle 3"/>
        <dsp:cNvSpPr/>
      </dsp:nvSpPr>
      <dsp:spPr bwMode="white">
        <a:xfrm>
          <a:off x="0" y="2140585"/>
          <a:ext cx="4445000" cy="1003935"/>
        </a:xfrm>
        <a:prstGeom prst="roundRect">
          <a:avLst/>
        </a:prstGeom>
      </dsp:spPr>
      <dsp:style>
        <a:lnRef idx="3">
          <a:schemeClr val="accent5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0" i="0" u="none" baseline="0">
              <a:solidFill>
                <a:schemeClr val="dk1"/>
              </a:solidFill>
              <a:rtl val="0"/>
            </a:rPr>
            <a:t>To assist users in identifying budget-friendly car options that align with their needs.</a:t>
          </a:r>
          <a:endParaRPr b="0" i="0" u="none" baseline="0">
            <a:solidFill>
              <a:schemeClr val="dk1"/>
            </a:solidFill>
            <a:rtl val="0"/>
          </a:endParaRPr>
        </a:p>
      </dsp:txBody>
      <dsp:txXfrm>
        <a:off x="0" y="2140585"/>
        <a:ext cx="4445000" cy="1003935"/>
      </dsp:txXfrm>
    </dsp:sp>
    <dsp:sp modelId="{11DC06D4-7213-469E-80F7-4769FE771EC5}">
      <dsp:nvSpPr>
        <dsp:cNvPr id="9" name="Rounded Rectangle 8"/>
        <dsp:cNvSpPr/>
      </dsp:nvSpPr>
      <dsp:spPr bwMode="white">
        <a:xfrm>
          <a:off x="0" y="3193480"/>
          <a:ext cx="4445000" cy="1003935"/>
        </a:xfrm>
        <a:prstGeom prst="roundRect">
          <a:avLst/>
        </a:prstGeom>
      </dsp:spPr>
      <dsp:style>
        <a:lnRef idx="3">
          <a:schemeClr val="accent5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To keep buyers informed about new car launches in the market.</a:t>
          </a:r>
          <a:endParaRPr altLang="en-US">
            <a:solidFill>
              <a:schemeClr val="dk1"/>
            </a:solidFill>
          </a:endParaRPr>
        </a:p>
      </dsp:txBody>
      <dsp:txXfrm>
        <a:off x="0" y="3193480"/>
        <a:ext cx="4445000" cy="1003935"/>
      </dsp:txXfrm>
    </dsp:sp>
    <dsp:sp modelId="{78AA129B-40C4-423D-9EA7-B5D6F073CD3D}">
      <dsp:nvSpPr>
        <dsp:cNvPr id="5" name="Rounded Rectangle 4"/>
        <dsp:cNvSpPr/>
      </dsp:nvSpPr>
      <dsp:spPr bwMode="white">
        <a:xfrm>
          <a:off x="0" y="4246375"/>
          <a:ext cx="4445000" cy="1003935"/>
        </a:xfrm>
        <a:prstGeom prst="roundRect">
          <a:avLst/>
        </a:prstGeom>
      </dsp:spPr>
      <dsp:style>
        <a:lnRef idx="3">
          <a:schemeClr val="accent5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solidFill>
                <a:schemeClr val="dk1"/>
              </a:solidFill>
              <a:rtl val="0"/>
            </a:rPr>
            <a:t>To curate car recommendations based on user reviews and data analysis.</a:t>
          </a:r>
          <a:endParaRPr lang="en-US" b="0" i="0" u="none" baseline="0">
            <a:solidFill>
              <a:schemeClr val="dk1"/>
            </a:solidFill>
            <a:rtl val="0"/>
          </a:endParaRPr>
        </a:p>
      </dsp:txBody>
      <dsp:txXfrm>
        <a:off x="0" y="4246375"/>
        <a:ext cx="4445000" cy="100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4155" y="258445"/>
            <a:ext cx="9494520" cy="1420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3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Shivajirao  Kadam  Institute of Technology and Management-Technical Campus, Indore​</a:t>
            </a:r>
            <a:endParaRPr lang="en-US" sz="3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​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93415" y="167894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Department of Computer Science and Engineering</a:t>
            </a:r>
            <a:endParaRPr 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464550" y="4959985"/>
            <a:ext cx="3625850" cy="1524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Presented By:​​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Arpit Nigam       (0875CS201013)​​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Ayan Magardey (0875CS201017)​​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Samkit Jain        (0875CS201058)​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0710" y="4959985"/>
            <a:ext cx="2430780" cy="1193165"/>
          </a:xfrm>
          <a:prstGeom prst="rect">
            <a:avLst/>
          </a:prstGeom>
          <a:noFill/>
        </p:spPr>
        <p:txBody>
          <a:bodyPr wrap="square" rtlCol="0" anchor="t">
            <a:noAutofit/>
            <a:scene3d>
              <a:camera prst="orthographicFront"/>
              <a:lightRig rig="threePt" dir="t"/>
            </a:scene3d>
          </a:bodyPr>
          <a:p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Guided By:​​</a:t>
            </a:r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  <a:p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​Prof. Ayesha Mandloi​</a:t>
            </a:r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  <a:p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  <a:p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​</a:t>
            </a:r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9380" y="2276475"/>
            <a:ext cx="3773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Car Insight</a:t>
            </a:r>
            <a:endParaRPr lang="en-IN" altLang="en-US" sz="2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900" cy="12319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3700" y="2713355"/>
            <a:ext cx="37033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Roadmap to informed choices</a:t>
            </a:r>
            <a:endParaRPr lang="en-I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doors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256540" y="-1605915"/>
            <a:ext cx="14712315" cy="10432415"/>
            <a:chOff x="404" y="-2628"/>
            <a:chExt cx="23169" cy="1642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30000"/>
                  <a:lumOff val="70000"/>
                  <a:alpha val="47000"/>
                </a:schemeClr>
              </a:gs>
            </a:gsLst>
            <a:lin ang="5400000" scaled="0"/>
          </a:gradFill>
        </p:grpSpPr>
        <p:sp>
          <p:nvSpPr>
            <p:cNvPr id="8" name="Rectangles 7"/>
            <p:cNvSpPr/>
            <p:nvPr/>
          </p:nvSpPr>
          <p:spPr>
            <a:xfrm rot="17460000">
              <a:off x="4148" y="-5624"/>
              <a:ext cx="16429" cy="224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sunrise" dir="t">
                <a:rot lat="0" lon="0" rev="0"/>
              </a:lightRig>
            </a:scene3d>
            <a:sp3d extrusionH="82550" contourW="127000" prstMaterial="softEdge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04" y="5436"/>
              <a:ext cx="6322" cy="1568"/>
            </a:xfrm>
            <a:prstGeom prst="rect">
              <a:avLst/>
            </a:prstGeom>
            <a:no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p>
              <a:r>
                <a:rPr lang="en-IN" altLang="en-US" sz="600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Car Insight</a:t>
              </a:r>
              <a:endParaRPr lang="en-IN" altLang="en-US" sz="6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09266" y="65501"/>
            <a:ext cx="9658390" cy="6173745"/>
            <a:chOff x="7699" y="-509"/>
            <a:chExt cx="11757" cy="10184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4" name="Rectangles 3"/>
            <p:cNvSpPr/>
            <p:nvPr/>
          </p:nvSpPr>
          <p:spPr>
            <a:xfrm rot="19500000">
              <a:off x="7699" y="-509"/>
              <a:ext cx="10081" cy="32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 rot="19500000">
              <a:off x="8524" y="2913"/>
              <a:ext cx="10081" cy="32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440000">
              <a:off x="9714" y="6199"/>
              <a:ext cx="9742" cy="3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" name="Rectangles 2"/>
          <p:cNvSpPr/>
          <p:nvPr/>
        </p:nvSpPr>
        <p:spPr>
          <a:xfrm>
            <a:off x="-197485" y="4818380"/>
            <a:ext cx="477139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Roadmap To Informed Choices</a:t>
            </a:r>
            <a:endParaRPr lang="en-IN" altLang="en-US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44000" r="-7000" b="-3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8660" y="454660"/>
            <a:ext cx="2758440" cy="7378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I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Objectives:-</a:t>
            </a:r>
            <a:endParaRPr lang="en-I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634365" y="1192530"/>
          <a:ext cx="4445000" cy="528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000" r="43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5165" y="557530"/>
            <a:ext cx="4479925" cy="1143000"/>
          </a:xfrm>
        </p:spPr>
        <p:txBody>
          <a:bodyPr/>
          <a:p>
            <a:pPr algn="l"/>
            <a:r>
              <a:rPr lang="en-I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Identification :-</a:t>
            </a:r>
            <a:endParaRPr lang="en-I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35165" y="1700530"/>
            <a:ext cx="4300220" cy="38855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82600" dist="1346200" sx="33000" sy="33000" algn="l" rotWithShape="0">
                    <a:schemeClr val="tx2">
                      <a:lumMod val="85000"/>
                      <a:lumOff val="15000"/>
                      <a:alpha val="20000"/>
                    </a:schemeClr>
                  </a:outerShdw>
                </a:effectLst>
              </a:rPr>
              <a:t>The car buying journey is often complex and overwhelming, with a vast array of options available and numerous factors to consider. Traditional research methods can be time-consuming and lack in-depth analysis of user experiences.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82600" dist="1346200" sx="33000" sy="33000" algn="l" rotWithShape="0">
                  <a:schemeClr val="tx2">
                    <a:lumMod val="85000"/>
                    <a:lumOff val="15000"/>
                    <a:alpha val="20000"/>
                  </a:schemeClr>
                </a:outerShdw>
              </a:effectLst>
            </a:endParaRPr>
          </a:p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82600" dist="1346200" sx="33000" sy="33000" algn="l" rotWithShape="0">
                    <a:schemeClr val="tx2">
                      <a:lumMod val="85000"/>
                      <a:lumOff val="15000"/>
                      <a:alpha val="20000"/>
                    </a:schemeClr>
                  </a:outerShdw>
                </a:effectLst>
              </a:rPr>
              <a:t>This project, titled "Cars Insight - Roadmap to Informed Choices," addresses this challenge 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82600" dist="1346200" sx="33000" sy="33000" algn="l" rotWithShape="0">
                  <a:schemeClr val="tx2">
                    <a:lumMod val="85000"/>
                    <a:lumOff val="15000"/>
                    <a:alpha val="20000"/>
                  </a:schemeClr>
                </a:outerShdw>
              </a:effectLst>
            </a:endParaRPr>
          </a:p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82600" dist="1346200" sx="33000" sy="33000" algn="l" rotWithShape="0">
                    <a:schemeClr val="tx2">
                      <a:lumMod val="85000"/>
                      <a:lumOff val="15000"/>
                      <a:alpha val="20000"/>
                    </a:schemeClr>
                  </a:outerShdw>
                </a:effectLst>
              </a:rPr>
              <a:t>by leveraging the power of data and user insights.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482600" dist="1346200" sx="33000" sy="33000" algn="l" rotWithShape="0">
                  <a:schemeClr val="tx2">
                    <a:lumMod val="85000"/>
                    <a:lumOff val="15000"/>
                    <a:alpha val="2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50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2885" y="355600"/>
            <a:ext cx="4723765" cy="758190"/>
          </a:xfrm>
        </p:spPr>
        <p:txBody>
          <a:bodyPr/>
          <a:p>
            <a:r>
              <a:rPr lang="en-I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Methodology :-</a:t>
            </a:r>
            <a:endParaRPr lang="en-IN" alt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56995"/>
            <a:ext cx="5547995" cy="585152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New and old cars buying and selling functionallity</a:t>
            </a:r>
            <a:endParaRPr lang="en-IN" alt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Car Comparison: The platform facilitates side-by-side comparisons between existing and older car models, allowing users to evaluate features and make informed choices based on their needs.</a:t>
            </a:r>
            <a:endParaRPr 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Budget Optimization: The system identifies "Best Buy" options within user-defined budgets, considering factors like features, reviews, and value for money.</a:t>
            </a:r>
            <a:endParaRPr 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/>
          <p:nvPr>
            <p:ph idx="1"/>
          </p:nvPr>
        </p:nvSpPr>
        <p:spPr>
          <a:xfrm>
            <a:off x="6096000" y="454025"/>
            <a:ext cx="5486400" cy="4526280"/>
          </a:xfrm>
        </p:spPr>
        <p:txBody>
          <a:bodyPr/>
          <a:p>
            <a:r>
              <a:rPr 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Market Awareness: The platform provides updates on new car launches, keeping users informed about the latest offerings in the market.</a:t>
            </a:r>
            <a:endParaRPr 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Curated Recommendations: A "Car of the Month" and "Car of the Year" section highlights top-rated vehicles based on user reviews and data analysis.</a:t>
            </a:r>
            <a:endParaRPr 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I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Car magzine feature will showcase top stories and articles for the users </a:t>
            </a:r>
            <a:endParaRPr lang="en-I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54000" r="-24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860"/>
            <a:ext cx="8405495" cy="1143000"/>
          </a:xfrm>
        </p:spPr>
        <p:txBody>
          <a:bodyPr/>
          <a:p>
            <a:pPr algn="l"/>
            <a:r>
              <a:rPr lang="en-I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</a:t>
            </a:r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xpected </a:t>
            </a:r>
            <a:r>
              <a:rPr lang="en-I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utcome/ </a:t>
            </a:r>
            <a:r>
              <a:rPr lang="en-I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</a:t>
            </a:r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enefits:-</a:t>
            </a:r>
            <a:endParaRPr 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2860"/>
            <a:ext cx="6007100" cy="4526280"/>
          </a:xfrm>
        </p:spPr>
        <p:txBody>
          <a:bodyPr/>
          <a:p>
            <a:r>
              <a:rPr lang="en-IN" altLang="en-US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Users will get vision of thier budget friendly and the fitest car for thier need.</a:t>
            </a:r>
            <a:endParaRPr lang="en-IN" altLang="en-US" sz="2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IN" altLang="en-US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This will help users to get more knowlegde about cars.</a:t>
            </a:r>
            <a:endParaRPr lang="en-IN" altLang="en-US" sz="2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IN" altLang="en-US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It will help users to know more about the experience of others who own the same car they are planning to buy for.</a:t>
            </a:r>
            <a:endParaRPr lang="en-IN" altLang="en-US" sz="2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IN" altLang="en-US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 will gain to know more about the iconic stories of the cars.</a:t>
            </a:r>
            <a:endParaRPr lang="en-IN" altLang="en-US" sz="2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Refrences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5865"/>
            <a:ext cx="10972800" cy="5056505"/>
          </a:xfrm>
        </p:spPr>
        <p:txBody>
          <a:bodyPr/>
          <a:p>
            <a:r>
              <a:rPr lang="en-IN" altLang="en-US"/>
              <a:t>https://www.ibm.com/topics/machine-learning</a:t>
            </a:r>
            <a:endParaRPr lang="en-IN" altLang="en-US"/>
          </a:p>
          <a:p>
            <a:r>
              <a:rPr lang="en-IN" altLang="en-US"/>
              <a:t>https://www.mongodb.com/mern-stack</a:t>
            </a:r>
            <a:endParaRPr lang="en-IN" altLang="en-US"/>
          </a:p>
          <a:p>
            <a:r>
              <a:rPr lang="en-IN" altLang="en-US"/>
              <a:t>Amit Kumar Singh, Pawan Kumar, and Ankit Pandey, A Study on Customer Perception towards Online Car Websites in India, International Journal of Advanced Research in Computer Science and Software Engineering (IJARCSSE), Vol. 8, Issue 2, February 2018</a:t>
            </a:r>
            <a:endParaRPr lang="en-IN" altLang="en-US"/>
          </a:p>
          <a:p>
            <a:r>
              <a:rPr lang="en-IN" altLang="en-US"/>
              <a:t>CarDekho (https://www.cardekho.com/)</a:t>
            </a:r>
            <a:endParaRPr lang="en-IN" altLang="en-US"/>
          </a:p>
          <a:p>
            <a:r>
              <a:rPr lang="en-IN" altLang="en-US"/>
              <a:t>CarWale (https://www.carwale.com/)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WPS Presentation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Problem Identification :-</vt:lpstr>
      <vt:lpstr>Methodology :-</vt:lpstr>
      <vt:lpstr>PowerPoint 演示文稿</vt:lpstr>
      <vt:lpstr>Expected Outcome/ Benefits:-</vt:lpstr>
      <vt:lpstr>Refrences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ayanm</dc:creator>
  <cp:lastModifiedBy>ayanm</cp:lastModifiedBy>
  <cp:revision>4</cp:revision>
  <dcterms:created xsi:type="dcterms:W3CDTF">2024-03-20T18:37:00Z</dcterms:created>
  <dcterms:modified xsi:type="dcterms:W3CDTF">2024-05-06T20:11:34Z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F2AF8AED69C74E88A460F1E30053A84E_13</vt:lpwstr>
  </property>
  <property fmtid="{D5CDD505-2E9C-101B-9397-08002B2CF9AE}" pid="3" name="KSOProductBuildVer">
    <vt:lpwstr>1033-12.2.0.16909</vt:lpwstr>
  </property>
</Properties>
</file>