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2" r:id="rId5"/>
    <p:sldId id="258" r:id="rId6"/>
    <p:sldId id="260" r:id="rId7"/>
    <p:sldId id="261"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311" autoAdjust="0"/>
  </p:normalViewPr>
  <p:slideViewPr>
    <p:cSldViewPr snapToGrid="0">
      <p:cViewPr varScale="1">
        <p:scale>
          <a:sx n="80" d="100"/>
          <a:sy n="80" d="100"/>
        </p:scale>
        <p:origin x="7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326D4E49-82A2-4005-AD73-15E707162CEE}" type="datetimeFigureOut">
              <a:rPr lang="en-IN" smtClean="0"/>
              <a:t>22-07-2024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66D9BC0D-9E74-47DE-B675-8844EB01F814}" type="slidenum">
              <a:rPr lang="en-IN" smtClean="0"/>
              <a:t>‹#›</a:t>
            </a:fld>
            <a:endParaRPr lang="en-IN"/>
          </a:p>
        </p:txBody>
      </p:sp>
    </p:spTree>
    <p:extLst>
      <p:ext uri="{BB962C8B-B14F-4D97-AF65-F5344CB8AC3E}">
        <p14:creationId xmlns:p14="http://schemas.microsoft.com/office/powerpoint/2010/main" val="29415202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6D4E49-82A2-4005-AD73-15E707162CEE}" type="datetimeFigureOut">
              <a:rPr lang="en-IN" smtClean="0"/>
              <a:t>22-07-2024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D9BC0D-9E74-47DE-B675-8844EB01F814}" type="slidenum">
              <a:rPr lang="en-IN" smtClean="0"/>
              <a:t>‹#›</a:t>
            </a:fld>
            <a:endParaRPr lang="en-IN"/>
          </a:p>
        </p:txBody>
      </p:sp>
    </p:spTree>
    <p:extLst>
      <p:ext uri="{BB962C8B-B14F-4D97-AF65-F5344CB8AC3E}">
        <p14:creationId xmlns:p14="http://schemas.microsoft.com/office/powerpoint/2010/main" val="2677417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D4E49-82A2-4005-AD73-15E707162CEE}"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D9BC0D-9E74-47DE-B675-8844EB01F814}" type="slidenum">
              <a:rPr lang="en-IN" smtClean="0"/>
              <a:t>‹#›</a:t>
            </a:fld>
            <a:endParaRPr lang="en-IN"/>
          </a:p>
        </p:txBody>
      </p:sp>
    </p:spTree>
    <p:extLst>
      <p:ext uri="{BB962C8B-B14F-4D97-AF65-F5344CB8AC3E}">
        <p14:creationId xmlns:p14="http://schemas.microsoft.com/office/powerpoint/2010/main" val="53476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D4E49-82A2-4005-AD73-15E707162CEE}"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D9BC0D-9E74-47DE-B675-8844EB01F814}" type="slidenum">
              <a:rPr lang="en-IN" smtClean="0"/>
              <a:t>‹#›</a:t>
            </a:fld>
            <a:endParaRPr lang="en-IN"/>
          </a:p>
        </p:txBody>
      </p:sp>
    </p:spTree>
    <p:extLst>
      <p:ext uri="{BB962C8B-B14F-4D97-AF65-F5344CB8AC3E}">
        <p14:creationId xmlns:p14="http://schemas.microsoft.com/office/powerpoint/2010/main" val="498340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D4E49-82A2-4005-AD73-15E707162CEE}"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D9BC0D-9E74-47DE-B675-8844EB01F814}" type="slidenum">
              <a:rPr lang="en-IN" smtClean="0"/>
              <a:t>‹#›</a:t>
            </a:fld>
            <a:endParaRPr lang="en-IN"/>
          </a:p>
        </p:txBody>
      </p:sp>
    </p:spTree>
    <p:extLst>
      <p:ext uri="{BB962C8B-B14F-4D97-AF65-F5344CB8AC3E}">
        <p14:creationId xmlns:p14="http://schemas.microsoft.com/office/powerpoint/2010/main" val="304639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D4E49-82A2-4005-AD73-15E707162CEE}"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D9BC0D-9E74-47DE-B675-8844EB01F814}" type="slidenum">
              <a:rPr lang="en-IN" smtClean="0"/>
              <a:t>‹#›</a:t>
            </a:fld>
            <a:endParaRPr lang="en-IN"/>
          </a:p>
        </p:txBody>
      </p:sp>
    </p:spTree>
    <p:extLst>
      <p:ext uri="{BB962C8B-B14F-4D97-AF65-F5344CB8AC3E}">
        <p14:creationId xmlns:p14="http://schemas.microsoft.com/office/powerpoint/2010/main" val="1018121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D4E49-82A2-4005-AD73-15E707162CEE}"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D9BC0D-9E74-47DE-B675-8844EB01F814}" type="slidenum">
              <a:rPr lang="en-IN" smtClean="0"/>
              <a:t>‹#›</a:t>
            </a:fld>
            <a:endParaRPr lang="en-IN"/>
          </a:p>
        </p:txBody>
      </p:sp>
    </p:spTree>
    <p:extLst>
      <p:ext uri="{BB962C8B-B14F-4D97-AF65-F5344CB8AC3E}">
        <p14:creationId xmlns:p14="http://schemas.microsoft.com/office/powerpoint/2010/main" val="41046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D4E49-82A2-4005-AD73-15E707162CEE}"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D9BC0D-9E74-47DE-B675-8844EB01F814}"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2975097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D4E49-82A2-4005-AD73-15E707162CEE}"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D9BC0D-9E74-47DE-B675-8844EB01F814}" type="slidenum">
              <a:rPr lang="en-IN" smtClean="0"/>
              <a:t>‹#›</a:t>
            </a:fld>
            <a:endParaRPr lang="en-IN"/>
          </a:p>
        </p:txBody>
      </p:sp>
    </p:spTree>
    <p:extLst>
      <p:ext uri="{BB962C8B-B14F-4D97-AF65-F5344CB8AC3E}">
        <p14:creationId xmlns:p14="http://schemas.microsoft.com/office/powerpoint/2010/main" val="2528772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D4E49-82A2-4005-AD73-15E707162CEE}"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D9BC0D-9E74-47DE-B675-8844EB01F814}" type="slidenum">
              <a:rPr lang="en-IN" smtClean="0"/>
              <a:t>‹#›</a:t>
            </a:fld>
            <a:endParaRPr lang="en-IN"/>
          </a:p>
        </p:txBody>
      </p:sp>
    </p:spTree>
    <p:extLst>
      <p:ext uri="{BB962C8B-B14F-4D97-AF65-F5344CB8AC3E}">
        <p14:creationId xmlns:p14="http://schemas.microsoft.com/office/powerpoint/2010/main" val="1070506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D4E49-82A2-4005-AD73-15E707162CEE}"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D9BC0D-9E74-47DE-B675-8844EB01F814}" type="slidenum">
              <a:rPr lang="en-IN" smtClean="0"/>
              <a:t>‹#›</a:t>
            </a:fld>
            <a:endParaRPr lang="en-IN"/>
          </a:p>
        </p:txBody>
      </p:sp>
    </p:spTree>
    <p:extLst>
      <p:ext uri="{BB962C8B-B14F-4D97-AF65-F5344CB8AC3E}">
        <p14:creationId xmlns:p14="http://schemas.microsoft.com/office/powerpoint/2010/main" val="2808390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6D4E49-82A2-4005-AD73-15E707162CEE}" type="datetimeFigureOut">
              <a:rPr lang="en-IN" smtClean="0"/>
              <a:t>22-07-2024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D9BC0D-9E74-47DE-B675-8844EB01F814}" type="slidenum">
              <a:rPr lang="en-IN" smtClean="0"/>
              <a:t>‹#›</a:t>
            </a:fld>
            <a:endParaRPr lang="en-IN"/>
          </a:p>
        </p:txBody>
      </p:sp>
    </p:spTree>
    <p:extLst>
      <p:ext uri="{BB962C8B-B14F-4D97-AF65-F5344CB8AC3E}">
        <p14:creationId xmlns:p14="http://schemas.microsoft.com/office/powerpoint/2010/main" val="88656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6D4E49-82A2-4005-AD73-15E707162CEE}" type="datetimeFigureOut">
              <a:rPr lang="en-IN" smtClean="0"/>
              <a:t>22-07-2024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D9BC0D-9E74-47DE-B675-8844EB01F814}" type="slidenum">
              <a:rPr lang="en-IN" smtClean="0"/>
              <a:t>‹#›</a:t>
            </a:fld>
            <a:endParaRPr lang="en-IN"/>
          </a:p>
        </p:txBody>
      </p:sp>
    </p:spTree>
    <p:extLst>
      <p:ext uri="{BB962C8B-B14F-4D97-AF65-F5344CB8AC3E}">
        <p14:creationId xmlns:p14="http://schemas.microsoft.com/office/powerpoint/2010/main" val="2622354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6D4E49-82A2-4005-AD73-15E707162CEE}" type="datetimeFigureOut">
              <a:rPr lang="en-IN" smtClean="0"/>
              <a:t>22-07-2024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D9BC0D-9E74-47DE-B675-8844EB01F814}" type="slidenum">
              <a:rPr lang="en-IN" smtClean="0"/>
              <a:t>‹#›</a:t>
            </a:fld>
            <a:endParaRPr lang="en-IN"/>
          </a:p>
        </p:txBody>
      </p:sp>
    </p:spTree>
    <p:extLst>
      <p:ext uri="{BB962C8B-B14F-4D97-AF65-F5344CB8AC3E}">
        <p14:creationId xmlns:p14="http://schemas.microsoft.com/office/powerpoint/2010/main" val="2555175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26D4E49-82A2-4005-AD73-15E707162CEE}" type="datetimeFigureOut">
              <a:rPr lang="en-IN" smtClean="0"/>
              <a:t>22-07-2024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D9BC0D-9E74-47DE-B675-8844EB01F814}" type="slidenum">
              <a:rPr lang="en-IN" smtClean="0"/>
              <a:t>‹#›</a:t>
            </a:fld>
            <a:endParaRPr lang="en-IN"/>
          </a:p>
        </p:txBody>
      </p:sp>
    </p:spTree>
    <p:extLst>
      <p:ext uri="{BB962C8B-B14F-4D97-AF65-F5344CB8AC3E}">
        <p14:creationId xmlns:p14="http://schemas.microsoft.com/office/powerpoint/2010/main" val="3836990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6D4E49-82A2-4005-AD73-15E707162CEE}" type="datetimeFigureOut">
              <a:rPr lang="en-IN" smtClean="0"/>
              <a:t>22-07-2024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D9BC0D-9E74-47DE-B675-8844EB01F814}" type="slidenum">
              <a:rPr lang="en-IN" smtClean="0"/>
              <a:t>‹#›</a:t>
            </a:fld>
            <a:endParaRPr lang="en-IN"/>
          </a:p>
        </p:txBody>
      </p:sp>
    </p:spTree>
    <p:extLst>
      <p:ext uri="{BB962C8B-B14F-4D97-AF65-F5344CB8AC3E}">
        <p14:creationId xmlns:p14="http://schemas.microsoft.com/office/powerpoint/2010/main" val="2722248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6D4E49-82A2-4005-AD73-15E707162CEE}" type="datetimeFigureOut">
              <a:rPr lang="en-IN" smtClean="0"/>
              <a:t>22-07-2024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D9BC0D-9E74-47DE-B675-8844EB01F814}" type="slidenum">
              <a:rPr lang="en-IN" smtClean="0"/>
              <a:t>‹#›</a:t>
            </a:fld>
            <a:endParaRPr lang="en-IN"/>
          </a:p>
        </p:txBody>
      </p:sp>
    </p:spTree>
    <p:extLst>
      <p:ext uri="{BB962C8B-B14F-4D97-AF65-F5344CB8AC3E}">
        <p14:creationId xmlns:p14="http://schemas.microsoft.com/office/powerpoint/2010/main" val="2671774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6D4E49-82A2-4005-AD73-15E707162CEE}" type="datetimeFigureOut">
              <a:rPr lang="en-IN" smtClean="0"/>
              <a:t>22-07-2024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D9BC0D-9E74-47DE-B675-8844EB01F814}" type="slidenum">
              <a:rPr lang="en-IN" smtClean="0"/>
              <a:t>‹#›</a:t>
            </a:fld>
            <a:endParaRPr lang="en-IN"/>
          </a:p>
        </p:txBody>
      </p:sp>
    </p:spTree>
    <p:extLst>
      <p:ext uri="{BB962C8B-B14F-4D97-AF65-F5344CB8AC3E}">
        <p14:creationId xmlns:p14="http://schemas.microsoft.com/office/powerpoint/2010/main" val="6503876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F7153-8417-6A99-3476-C4FFEB90D50D}"/>
              </a:ext>
            </a:extLst>
          </p:cNvPr>
          <p:cNvSpPr>
            <a:spLocks noGrp="1"/>
          </p:cNvSpPr>
          <p:nvPr>
            <p:ph type="ctrTitle"/>
          </p:nvPr>
        </p:nvSpPr>
        <p:spPr/>
        <p:txBody>
          <a:bodyPr/>
          <a:lstStyle/>
          <a:p>
            <a:r>
              <a:rPr lang="en-US" dirty="0"/>
              <a:t>Amazon Sales Analysis</a:t>
            </a:r>
            <a:endParaRPr lang="en-IN" dirty="0"/>
          </a:p>
        </p:txBody>
      </p:sp>
      <p:sp>
        <p:nvSpPr>
          <p:cNvPr id="3" name="Subtitle 2">
            <a:extLst>
              <a:ext uri="{FF2B5EF4-FFF2-40B4-BE49-F238E27FC236}">
                <a16:creationId xmlns:a16="http://schemas.microsoft.com/office/drawing/2014/main" id="{2EEF8699-50E2-6832-6B78-8FDCD9303473}"/>
              </a:ext>
            </a:extLst>
          </p:cNvPr>
          <p:cNvSpPr>
            <a:spLocks noGrp="1"/>
          </p:cNvSpPr>
          <p:nvPr>
            <p:ph type="subTitle" idx="1"/>
          </p:nvPr>
        </p:nvSpPr>
        <p:spPr>
          <a:xfrm>
            <a:off x="8173038" y="4977353"/>
            <a:ext cx="3054285" cy="452485"/>
          </a:xfrm>
        </p:spPr>
        <p:txBody>
          <a:bodyPr>
            <a:noAutofit/>
          </a:bodyPr>
          <a:lstStyle/>
          <a:p>
            <a:r>
              <a:rPr lang="en-US" sz="2400" dirty="0"/>
              <a:t>By: Arpit Sharma</a:t>
            </a:r>
            <a:endParaRPr lang="en-IN" sz="2400" dirty="0"/>
          </a:p>
        </p:txBody>
      </p:sp>
    </p:spTree>
    <p:extLst>
      <p:ext uri="{BB962C8B-B14F-4D97-AF65-F5344CB8AC3E}">
        <p14:creationId xmlns:p14="http://schemas.microsoft.com/office/powerpoint/2010/main" val="2604802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09F898-9389-FE14-68E1-42BC519A1437}"/>
              </a:ext>
            </a:extLst>
          </p:cNvPr>
          <p:cNvSpPr txBox="1"/>
          <p:nvPr/>
        </p:nvSpPr>
        <p:spPr>
          <a:xfrm>
            <a:off x="3996965" y="113120"/>
            <a:ext cx="5863472" cy="707886"/>
          </a:xfrm>
          <a:prstGeom prst="rect">
            <a:avLst/>
          </a:prstGeom>
          <a:noFill/>
        </p:spPr>
        <p:txBody>
          <a:bodyPr wrap="square" rtlCol="0">
            <a:spAutoFit/>
          </a:bodyPr>
          <a:lstStyle/>
          <a:p>
            <a:r>
              <a:rPr lang="en-US" sz="4000" dirty="0"/>
              <a:t>INTRODUCTION</a:t>
            </a:r>
            <a:endParaRPr lang="en-IN" sz="4000" dirty="0"/>
          </a:p>
        </p:txBody>
      </p:sp>
      <p:sp>
        <p:nvSpPr>
          <p:cNvPr id="4" name="TextBox 3">
            <a:extLst>
              <a:ext uri="{FF2B5EF4-FFF2-40B4-BE49-F238E27FC236}">
                <a16:creationId xmlns:a16="http://schemas.microsoft.com/office/drawing/2014/main" id="{2683A496-7B04-CAD4-13EF-73D02D43D6B7}"/>
              </a:ext>
            </a:extLst>
          </p:cNvPr>
          <p:cNvSpPr txBox="1"/>
          <p:nvPr/>
        </p:nvSpPr>
        <p:spPr>
          <a:xfrm>
            <a:off x="697583" y="952107"/>
            <a:ext cx="10520313" cy="5262979"/>
          </a:xfrm>
          <a:prstGeom prst="rect">
            <a:avLst/>
          </a:prstGeom>
          <a:noFill/>
        </p:spPr>
        <p:txBody>
          <a:bodyPr wrap="square" rtlCol="0">
            <a:spAutoFit/>
          </a:bodyPr>
          <a:lstStyle/>
          <a:p>
            <a:pPr algn="just"/>
            <a:r>
              <a:rPr lang="en-US" sz="2800" dirty="0"/>
              <a:t>Analyzing the data driven approach behind Amazon Sales🛍️ achievement using Microsoft Power BI. Data is like Amazon’s behind-the-scenes superhero, helping them make smart decisions and rule the marketplace.</a:t>
            </a:r>
          </a:p>
          <a:p>
            <a:pPr algn="just"/>
            <a:r>
              <a:rPr lang="en-US" sz="2800" dirty="0"/>
              <a:t>Data is like Amazon’s behind-the-scenes superhero, helping them make smart decisions and rule the marketplace.</a:t>
            </a:r>
          </a:p>
          <a:p>
            <a:pPr algn="just"/>
            <a:endParaRPr lang="en-US" sz="2800" dirty="0"/>
          </a:p>
          <a:p>
            <a:pPr algn="just"/>
            <a:endParaRPr lang="en-US" sz="2800" dirty="0"/>
          </a:p>
          <a:p>
            <a:pPr algn="just"/>
            <a:r>
              <a:rPr lang="en-US" sz="2800" dirty="0"/>
              <a:t>Project Objective:</a:t>
            </a:r>
          </a:p>
          <a:p>
            <a:pPr algn="just"/>
            <a:r>
              <a:rPr lang="en-US" sz="2800" dirty="0"/>
              <a:t>Analyzing the Amazon Sales Dataset using Power BI dashboard and chart to know trend followed by people shopping🛍️ and revenue and profit generated over the year by Amazon.</a:t>
            </a:r>
          </a:p>
        </p:txBody>
      </p:sp>
    </p:spTree>
    <p:extLst>
      <p:ext uri="{BB962C8B-B14F-4D97-AF65-F5344CB8AC3E}">
        <p14:creationId xmlns:p14="http://schemas.microsoft.com/office/powerpoint/2010/main" val="1918773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DC5B08-7A50-A00C-BA72-3755A50C9130}"/>
              </a:ext>
            </a:extLst>
          </p:cNvPr>
          <p:cNvSpPr txBox="1"/>
          <p:nvPr/>
        </p:nvSpPr>
        <p:spPr>
          <a:xfrm>
            <a:off x="171450" y="113122"/>
            <a:ext cx="11791950" cy="6555641"/>
          </a:xfrm>
          <a:prstGeom prst="rect">
            <a:avLst/>
          </a:prstGeom>
          <a:noFill/>
        </p:spPr>
        <p:txBody>
          <a:bodyPr wrap="square" rtlCol="0">
            <a:spAutoFit/>
          </a:bodyPr>
          <a:lstStyle/>
          <a:p>
            <a:r>
              <a:rPr lang="en-US" sz="3600" dirty="0"/>
              <a:t>Requirements:</a:t>
            </a:r>
          </a:p>
          <a:p>
            <a:r>
              <a:rPr lang="en-US" sz="2400" dirty="0"/>
              <a:t>The dataset, organized in Excel, includes the following columns.</a:t>
            </a:r>
          </a:p>
          <a:p>
            <a:endParaRPr lang="en-US" sz="2400" dirty="0"/>
          </a:p>
          <a:p>
            <a:r>
              <a:rPr lang="en-US" sz="2400" dirty="0"/>
              <a:t>1) Region: Geographical area or location where sales transactions occur, providing insight into market distribution.</a:t>
            </a:r>
          </a:p>
          <a:p>
            <a:endParaRPr lang="en-US" sz="2400" dirty="0"/>
          </a:p>
          <a:p>
            <a:r>
              <a:rPr lang="en-US" sz="2400" dirty="0"/>
              <a:t>2) Country: Specific nation associated with sales data, indicating the country of origin for orders.</a:t>
            </a:r>
          </a:p>
          <a:p>
            <a:endParaRPr lang="en-US" sz="2400" dirty="0"/>
          </a:p>
          <a:p>
            <a:r>
              <a:rPr lang="en-US" sz="2400" dirty="0"/>
              <a:t>3) Item Type: The category or classification of the product being sold, offering a glimpse into the variety of items in the sales portfolio.</a:t>
            </a:r>
          </a:p>
          <a:p>
            <a:endParaRPr lang="en-US" sz="2400" dirty="0"/>
          </a:p>
          <a:p>
            <a:r>
              <a:rPr lang="en-US" sz="2400" dirty="0"/>
              <a:t>4) Sales Channel: The platform or method through which products are sold, such as online marketplaces, physical stores, or direct sales.</a:t>
            </a:r>
          </a:p>
          <a:p>
            <a:endParaRPr lang="en-US" sz="2400" dirty="0"/>
          </a:p>
          <a:p>
            <a:r>
              <a:rPr lang="en-US" sz="2400" dirty="0"/>
              <a:t>5)Order Priority: The level of importance or urgency assigned to fulfilling an order, helping prioritize and manage the order fulfillment process.</a:t>
            </a:r>
          </a:p>
        </p:txBody>
      </p:sp>
    </p:spTree>
    <p:extLst>
      <p:ext uri="{BB962C8B-B14F-4D97-AF65-F5344CB8AC3E}">
        <p14:creationId xmlns:p14="http://schemas.microsoft.com/office/powerpoint/2010/main" val="3657834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3380EC-57E9-CEE6-F800-CDE3F802F2C2}"/>
              </a:ext>
            </a:extLst>
          </p:cNvPr>
          <p:cNvSpPr txBox="1"/>
          <p:nvPr/>
        </p:nvSpPr>
        <p:spPr>
          <a:xfrm>
            <a:off x="0" y="527152"/>
            <a:ext cx="12192000" cy="6370975"/>
          </a:xfrm>
          <a:prstGeom prst="rect">
            <a:avLst/>
          </a:prstGeom>
          <a:noFill/>
        </p:spPr>
        <p:txBody>
          <a:bodyPr wrap="square" rtlCol="0">
            <a:spAutoFit/>
          </a:bodyPr>
          <a:lstStyle/>
          <a:p>
            <a:r>
              <a:rPr lang="en-US" sz="2400" dirty="0"/>
              <a:t> 7) Order ID: A unique identifier for each order.</a:t>
            </a:r>
          </a:p>
          <a:p>
            <a:endParaRPr lang="en-US" sz="2400" dirty="0"/>
          </a:p>
          <a:p>
            <a:r>
              <a:rPr lang="en-US" sz="2400" dirty="0"/>
              <a:t> 8) Ship Date: The date on which the ordered products are shipped.</a:t>
            </a:r>
          </a:p>
          <a:p>
            <a:endParaRPr lang="en-US" sz="2400" dirty="0"/>
          </a:p>
          <a:p>
            <a:r>
              <a:rPr lang="en-US" sz="2400" dirty="0"/>
              <a:t> 9) Units Sold: The quantity of products sold per order, giving a snapshot of the sales volume for specific items.</a:t>
            </a:r>
          </a:p>
          <a:p>
            <a:endParaRPr lang="en-US" sz="2400" dirty="0"/>
          </a:p>
          <a:p>
            <a:r>
              <a:rPr lang="en-US" sz="2400" dirty="0"/>
              <a:t>10) Unit Price: The price assigned to a single unit of the product, aiding in the calculation of total revenue and profit.</a:t>
            </a:r>
          </a:p>
          <a:p>
            <a:endParaRPr lang="en-US" sz="2400" dirty="0"/>
          </a:p>
          <a:p>
            <a:r>
              <a:rPr lang="en-US" sz="2400" dirty="0"/>
              <a:t> 11) Unit Cost: The cost associated with producing or acquiring a single unit of the product.</a:t>
            </a:r>
          </a:p>
          <a:p>
            <a:r>
              <a:rPr lang="en-US" sz="2400" dirty="0"/>
              <a:t> Total Revenue: The overall income generated from sales.</a:t>
            </a:r>
          </a:p>
          <a:p>
            <a:endParaRPr lang="en-US" sz="2400" dirty="0"/>
          </a:p>
          <a:p>
            <a:r>
              <a:rPr lang="en-US" sz="2400" dirty="0"/>
              <a:t> 12) Total Cost: The comprehensive expense incurred in producing or acquiring the units sold, influencing overall profitability.</a:t>
            </a:r>
          </a:p>
          <a:p>
            <a:endParaRPr lang="en-US" sz="2400" dirty="0"/>
          </a:p>
          <a:p>
            <a:r>
              <a:rPr lang="en-US" sz="2400" dirty="0"/>
              <a:t> 13) Total Profit: The net gain from sales, revealing the success of the business in financial terms.</a:t>
            </a:r>
            <a:endParaRPr lang="en-IN" sz="2400" dirty="0"/>
          </a:p>
        </p:txBody>
      </p:sp>
      <p:sp>
        <p:nvSpPr>
          <p:cNvPr id="3" name="TextBox 2">
            <a:extLst>
              <a:ext uri="{FF2B5EF4-FFF2-40B4-BE49-F238E27FC236}">
                <a16:creationId xmlns:a16="http://schemas.microsoft.com/office/drawing/2014/main" id="{77C5005B-62EB-CD3D-2E4B-AE022FED1395}"/>
              </a:ext>
            </a:extLst>
          </p:cNvPr>
          <p:cNvSpPr txBox="1"/>
          <p:nvPr/>
        </p:nvSpPr>
        <p:spPr>
          <a:xfrm>
            <a:off x="0" y="65487"/>
            <a:ext cx="9248775" cy="830997"/>
          </a:xfrm>
          <a:prstGeom prst="rect">
            <a:avLst/>
          </a:prstGeom>
          <a:noFill/>
        </p:spPr>
        <p:txBody>
          <a:bodyPr wrap="square" rtlCol="0">
            <a:spAutoFit/>
          </a:bodyPr>
          <a:lstStyle/>
          <a:p>
            <a:r>
              <a:rPr lang="en-US" sz="2400" dirty="0"/>
              <a:t> 6) Order Date: The date when a customer places an order.</a:t>
            </a:r>
          </a:p>
          <a:p>
            <a:r>
              <a:rPr lang="en-US" sz="2400" dirty="0"/>
              <a:t>   .</a:t>
            </a:r>
          </a:p>
        </p:txBody>
      </p:sp>
    </p:spTree>
    <p:extLst>
      <p:ext uri="{BB962C8B-B14F-4D97-AF65-F5344CB8AC3E}">
        <p14:creationId xmlns:p14="http://schemas.microsoft.com/office/powerpoint/2010/main" val="3609777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033FE2-3CCC-E72A-C678-0924E7DF819A}"/>
              </a:ext>
            </a:extLst>
          </p:cNvPr>
          <p:cNvSpPr txBox="1"/>
          <p:nvPr/>
        </p:nvSpPr>
        <p:spPr>
          <a:xfrm>
            <a:off x="311084" y="386497"/>
            <a:ext cx="11321591" cy="6186309"/>
          </a:xfrm>
          <a:prstGeom prst="rect">
            <a:avLst/>
          </a:prstGeom>
          <a:noFill/>
        </p:spPr>
        <p:txBody>
          <a:bodyPr wrap="square" rtlCol="0">
            <a:spAutoFit/>
          </a:bodyPr>
          <a:lstStyle/>
          <a:p>
            <a:r>
              <a:rPr lang="en-US" sz="3200" dirty="0"/>
              <a:t>Step Taken👨🏻‍💻:</a:t>
            </a:r>
          </a:p>
          <a:p>
            <a:r>
              <a:rPr lang="en-US" sz="2800" dirty="0"/>
              <a:t>1) Data Cleaning : Engage in data preparation to assess data cleanliness and identify columns requiring cleaning.</a:t>
            </a:r>
          </a:p>
          <a:p>
            <a:endParaRPr lang="en-US" sz="2800" dirty="0"/>
          </a:p>
          <a:p>
            <a:r>
              <a:rPr lang="en-US" sz="2800" dirty="0"/>
              <a:t>2) Exploratory Data Analysis👨🏻‍💻 (EDA) using DAX for Data Analysis: Make use of DAX for in-depth and exploratory data analysis to uncover any patterns or trends within the dataset. This technique involves collecting and summarizing data, enabling the extraction of meaningful information and concluding.</a:t>
            </a:r>
          </a:p>
          <a:p>
            <a:endParaRPr lang="en-US" sz="2800" dirty="0"/>
          </a:p>
          <a:p>
            <a:r>
              <a:rPr lang="en-US" sz="2800" dirty="0"/>
              <a:t>3) Data Cleaning: Data cleaning is the process of fixing or removing incorrect, corrupted, incorrectly formatted, duplicate, or incomplete data within a dataset. When combining multiple data sources, there are many opportunities for data to be duplicated or mislabeled.</a:t>
            </a:r>
            <a:endParaRPr lang="en-IN" sz="2800" dirty="0"/>
          </a:p>
        </p:txBody>
      </p:sp>
    </p:spTree>
    <p:extLst>
      <p:ext uri="{BB962C8B-B14F-4D97-AF65-F5344CB8AC3E}">
        <p14:creationId xmlns:p14="http://schemas.microsoft.com/office/powerpoint/2010/main" val="253823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A93514-7D07-AD49-E318-976A1A6CF0A1}"/>
              </a:ext>
            </a:extLst>
          </p:cNvPr>
          <p:cNvSpPr txBox="1"/>
          <p:nvPr/>
        </p:nvSpPr>
        <p:spPr>
          <a:xfrm>
            <a:off x="311084" y="725862"/>
            <a:ext cx="11594970" cy="461665"/>
          </a:xfrm>
          <a:prstGeom prst="rect">
            <a:avLst/>
          </a:prstGeom>
          <a:noFill/>
        </p:spPr>
        <p:txBody>
          <a:bodyPr wrap="square" rtlCol="0">
            <a:spAutoFit/>
          </a:bodyPr>
          <a:lstStyle/>
          <a:p>
            <a:r>
              <a:rPr lang="en-US" sz="2400" dirty="0"/>
              <a:t>Based on the analysis of Descriptive Statistics, we can draw several conclusions, including:</a:t>
            </a:r>
            <a:endParaRPr lang="en-IN" sz="2400" dirty="0"/>
          </a:p>
        </p:txBody>
      </p:sp>
      <p:sp>
        <p:nvSpPr>
          <p:cNvPr id="3" name="TextBox 2">
            <a:extLst>
              <a:ext uri="{FF2B5EF4-FFF2-40B4-BE49-F238E27FC236}">
                <a16:creationId xmlns:a16="http://schemas.microsoft.com/office/drawing/2014/main" id="{B43E881C-6ED0-0B3C-7332-479C84487514}"/>
              </a:ext>
            </a:extLst>
          </p:cNvPr>
          <p:cNvSpPr txBox="1"/>
          <p:nvPr/>
        </p:nvSpPr>
        <p:spPr>
          <a:xfrm>
            <a:off x="4091233" y="103694"/>
            <a:ext cx="4204355" cy="707886"/>
          </a:xfrm>
          <a:prstGeom prst="rect">
            <a:avLst/>
          </a:prstGeom>
          <a:noFill/>
        </p:spPr>
        <p:txBody>
          <a:bodyPr wrap="square" rtlCol="0">
            <a:spAutoFit/>
          </a:bodyPr>
          <a:lstStyle/>
          <a:p>
            <a:r>
              <a:rPr lang="en-IN" sz="4000" dirty="0"/>
              <a:t>CONCLUSION</a:t>
            </a:r>
          </a:p>
        </p:txBody>
      </p:sp>
      <p:sp>
        <p:nvSpPr>
          <p:cNvPr id="4" name="TextBox 3">
            <a:extLst>
              <a:ext uri="{FF2B5EF4-FFF2-40B4-BE49-F238E27FC236}">
                <a16:creationId xmlns:a16="http://schemas.microsoft.com/office/drawing/2014/main" id="{F601158B-3272-97E7-74FA-A7B7BD73221F}"/>
              </a:ext>
            </a:extLst>
          </p:cNvPr>
          <p:cNvSpPr txBox="1"/>
          <p:nvPr/>
        </p:nvSpPr>
        <p:spPr>
          <a:xfrm>
            <a:off x="311084" y="1291570"/>
            <a:ext cx="11104775" cy="5262979"/>
          </a:xfrm>
          <a:prstGeom prst="rect">
            <a:avLst/>
          </a:prstGeom>
          <a:noFill/>
        </p:spPr>
        <p:txBody>
          <a:bodyPr wrap="square" rtlCol="0">
            <a:spAutoFit/>
          </a:bodyPr>
          <a:lstStyle/>
          <a:p>
            <a:r>
              <a:rPr lang="en-US" sz="2400" dirty="0"/>
              <a:t>1)Revenue during the 2010–2017 period reached 137 million US dollars. This shows that the business has achieved a significant level of sales during the period.</a:t>
            </a:r>
          </a:p>
          <a:p>
            <a:endParaRPr lang="en-US" sz="2400" dirty="0"/>
          </a:p>
          <a:p>
            <a:r>
              <a:rPr lang="en-US" sz="2400" dirty="0"/>
              <a:t>2)The profit obtained during this period was 💲44 million US dollars. </a:t>
            </a:r>
          </a:p>
          <a:p>
            <a:endParaRPr lang="en-US" sz="2400" dirty="0"/>
          </a:p>
          <a:p>
            <a:r>
              <a:rPr lang="en-US" sz="2400" dirty="0"/>
              <a:t>3)Honduras stands out as the top contributor, providing 💲63365444 US dollars of the total income from 2010–2017.</a:t>
            </a:r>
          </a:p>
          <a:p>
            <a:endParaRPr lang="en-US" sz="2400" dirty="0"/>
          </a:p>
          <a:p>
            <a:r>
              <a:rPr lang="en-US" sz="2400" dirty="0"/>
              <a:t>4)Sub-Saharan Africa is the region that contributes the most revenue, accounting for 28.8% of the total. It’s important to note that Honduras is not included in the Sub-Saharan African countries.</a:t>
            </a:r>
          </a:p>
          <a:p>
            <a:endParaRPr lang="en-US" sz="2400" dirty="0"/>
          </a:p>
          <a:p>
            <a:r>
              <a:rPr lang="en-US" sz="2400" dirty="0"/>
              <a:t>5)The highest revenue of 35.5%, is generated from orders with High priority.</a:t>
            </a:r>
          </a:p>
          <a:p>
            <a:endParaRPr lang="en-US" sz="2400" dirty="0"/>
          </a:p>
        </p:txBody>
      </p:sp>
    </p:spTree>
    <p:extLst>
      <p:ext uri="{BB962C8B-B14F-4D97-AF65-F5344CB8AC3E}">
        <p14:creationId xmlns:p14="http://schemas.microsoft.com/office/powerpoint/2010/main" val="2803724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6E02E7-1020-45A6-7353-7B5A6F7B6696}"/>
              </a:ext>
            </a:extLst>
          </p:cNvPr>
          <p:cNvSpPr txBox="1"/>
          <p:nvPr/>
        </p:nvSpPr>
        <p:spPr>
          <a:xfrm>
            <a:off x="171450" y="3249931"/>
            <a:ext cx="12020550" cy="1938992"/>
          </a:xfrm>
          <a:prstGeom prst="rect">
            <a:avLst/>
          </a:prstGeom>
          <a:noFill/>
        </p:spPr>
        <p:txBody>
          <a:bodyPr wrap="square" rtlCol="0">
            <a:spAutoFit/>
          </a:bodyPr>
          <a:lstStyle/>
          <a:p>
            <a:r>
              <a:rPr lang="en-US" sz="2400" dirty="0"/>
              <a:t>8) There is a noticeable pattern of revenue growth, with significant increases from 2011 onwards. However, some declines are observed in 2011–2012 followed by 2012–2013, 2013–2014, 2015–2016, and an increase again from 2016 to 2017.</a:t>
            </a:r>
          </a:p>
          <a:p>
            <a:endParaRPr lang="en-US" sz="2400" dirty="0"/>
          </a:p>
          <a:p>
            <a:r>
              <a:rPr lang="en-US" sz="2400" dirty="0"/>
              <a:t>9) Cosmetics products have the highest total revenue and profit.</a:t>
            </a:r>
          </a:p>
        </p:txBody>
      </p:sp>
      <p:sp>
        <p:nvSpPr>
          <p:cNvPr id="3" name="TextBox 2">
            <a:extLst>
              <a:ext uri="{FF2B5EF4-FFF2-40B4-BE49-F238E27FC236}">
                <a16:creationId xmlns:a16="http://schemas.microsoft.com/office/drawing/2014/main" id="{4E682CC4-8FFD-5CC1-62C7-BF142F53D7B6}"/>
              </a:ext>
            </a:extLst>
          </p:cNvPr>
          <p:cNvSpPr txBox="1"/>
          <p:nvPr/>
        </p:nvSpPr>
        <p:spPr>
          <a:xfrm>
            <a:off x="171450" y="577393"/>
            <a:ext cx="11582400" cy="2308324"/>
          </a:xfrm>
          <a:prstGeom prst="rect">
            <a:avLst/>
          </a:prstGeom>
          <a:noFill/>
        </p:spPr>
        <p:txBody>
          <a:bodyPr wrap="square" rtlCol="0">
            <a:spAutoFit/>
          </a:bodyPr>
          <a:lstStyle/>
          <a:p>
            <a:r>
              <a:rPr lang="en-US" sz="2400" dirty="0"/>
              <a:t>6)Analyzing revenue based on years, 2012 stands out as the year with the highest revenue, amounting to 💲34149865 US dollars.</a:t>
            </a:r>
          </a:p>
          <a:p>
            <a:endParaRPr lang="en-US" sz="2400" dirty="0"/>
          </a:p>
          <a:p>
            <a:r>
              <a:rPr lang="en-US" sz="2400" dirty="0"/>
              <a:t>7) Analyzing revenue based on years, 2011 stands out as the lowest profit year with profit amounting to 💲2741003 US dollars and 2012 stands out as the highest profit year with profit amounting to 💲9213002 US dollars.</a:t>
            </a:r>
          </a:p>
        </p:txBody>
      </p:sp>
    </p:spTree>
    <p:extLst>
      <p:ext uri="{BB962C8B-B14F-4D97-AF65-F5344CB8AC3E}">
        <p14:creationId xmlns:p14="http://schemas.microsoft.com/office/powerpoint/2010/main" val="4291686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F6E666-89C3-88C5-678A-C13B8A0CE1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687" y="0"/>
            <a:ext cx="11858625" cy="6858000"/>
          </a:xfrm>
          <a:prstGeom prst="rect">
            <a:avLst/>
          </a:prstGeom>
        </p:spPr>
      </p:pic>
    </p:spTree>
    <p:extLst>
      <p:ext uri="{BB962C8B-B14F-4D97-AF65-F5344CB8AC3E}">
        <p14:creationId xmlns:p14="http://schemas.microsoft.com/office/powerpoint/2010/main" val="253521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B3546F-CAC0-E0DC-CCE6-B5D3AD2B44A4}"/>
              </a:ext>
            </a:extLst>
          </p:cNvPr>
          <p:cNvSpPr txBox="1"/>
          <p:nvPr/>
        </p:nvSpPr>
        <p:spPr>
          <a:xfrm>
            <a:off x="114300" y="123824"/>
            <a:ext cx="11963399" cy="5909310"/>
          </a:xfrm>
          <a:prstGeom prst="rect">
            <a:avLst/>
          </a:prstGeom>
          <a:noFill/>
        </p:spPr>
        <p:txBody>
          <a:bodyPr wrap="square" rtlCol="0">
            <a:spAutoFit/>
          </a:bodyPr>
          <a:lstStyle/>
          <a:p>
            <a:r>
              <a:rPr lang="en-US" sz="4000" dirty="0"/>
              <a:t>Special Thanks 🙏🏻</a:t>
            </a:r>
            <a:r>
              <a:rPr lang="en-US" dirty="0"/>
              <a:t>:</a:t>
            </a:r>
          </a:p>
          <a:p>
            <a:endParaRPr lang="en-US" dirty="0"/>
          </a:p>
          <a:p>
            <a:r>
              <a:rPr lang="en-US" sz="3200" dirty="0"/>
              <a:t>I would like to extend my heartfelt gratitude to Unified Mentor Private Limited for providing me with an incredible internship opportunity. The supportive and dynamic environment fostered by Unified Mentor Private Limited has enabled me to enhance my skills, gain hands-on experience, and contribute meaningfully to ongoing projects. The guidance and mentorship provided by the team have been instrumental in shaping my understanding and application of theoretical knowledge.</a:t>
            </a:r>
          </a:p>
          <a:p>
            <a:r>
              <a:rPr lang="en-US" sz="3200" dirty="0"/>
              <a:t>Thank you, Unified Mentor Private Limited, for this enriching opportunity and for playing a pivotal role in my career journey.</a:t>
            </a:r>
          </a:p>
        </p:txBody>
      </p:sp>
    </p:spTree>
    <p:extLst>
      <p:ext uri="{BB962C8B-B14F-4D97-AF65-F5344CB8AC3E}">
        <p14:creationId xmlns:p14="http://schemas.microsoft.com/office/powerpoint/2010/main" val="7849440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66</TotalTime>
  <Words>876</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Celestial</vt:lpstr>
      <vt:lpstr>Amazon Sales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Arpit Sharma</dc:creator>
  <cp:lastModifiedBy>Arpit Sharma</cp:lastModifiedBy>
  <cp:revision>2</cp:revision>
  <dcterms:created xsi:type="dcterms:W3CDTF">2024-07-22T12:12:16Z</dcterms:created>
  <dcterms:modified xsi:type="dcterms:W3CDTF">2024-07-22T13:19:08Z</dcterms:modified>
</cp:coreProperties>
</file>