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4" r:id="rId6"/>
    <p:sldId id="265" r:id="rId7"/>
    <p:sldId id="260" r:id="rId8"/>
    <p:sldId id="266" r:id="rId9"/>
    <p:sldId id="267" r:id="rId10"/>
    <p:sldId id="261" r:id="rId11"/>
    <p:sldId id="268" r:id="rId12"/>
    <p:sldId id="262" r:id="rId13"/>
    <p:sldId id="269"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DF5AA52-D8D8-4368-94EE-672A34FF2B4A}" type="datetimeFigureOut">
              <a:rPr lang="en-IN" smtClean="0"/>
              <a:t>30-07-2024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65B599A-AFF0-464C-9EAC-E5F1D00D5BE5}" type="slidenum">
              <a:rPr lang="en-IN" smtClean="0"/>
              <a:t>‹#›</a:t>
            </a:fld>
            <a:endParaRPr lang="en-IN"/>
          </a:p>
        </p:txBody>
      </p:sp>
    </p:spTree>
    <p:extLst>
      <p:ext uri="{BB962C8B-B14F-4D97-AF65-F5344CB8AC3E}">
        <p14:creationId xmlns:p14="http://schemas.microsoft.com/office/powerpoint/2010/main" val="2224308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5AA52-D8D8-4368-94EE-672A34FF2B4A}"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65B599A-AFF0-464C-9EAC-E5F1D00D5BE5}" type="slidenum">
              <a:rPr lang="en-IN" smtClean="0"/>
              <a:t>‹#›</a:t>
            </a:fld>
            <a:endParaRPr lang="en-IN"/>
          </a:p>
        </p:txBody>
      </p:sp>
    </p:spTree>
    <p:extLst>
      <p:ext uri="{BB962C8B-B14F-4D97-AF65-F5344CB8AC3E}">
        <p14:creationId xmlns:p14="http://schemas.microsoft.com/office/powerpoint/2010/main" val="349968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F5AA52-D8D8-4368-94EE-672A34FF2B4A}"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5B599A-AFF0-464C-9EAC-E5F1D00D5BE5}" type="slidenum">
              <a:rPr lang="en-IN" smtClean="0"/>
              <a:t>‹#›</a:t>
            </a:fld>
            <a:endParaRPr lang="en-IN"/>
          </a:p>
        </p:txBody>
      </p:sp>
    </p:spTree>
    <p:extLst>
      <p:ext uri="{BB962C8B-B14F-4D97-AF65-F5344CB8AC3E}">
        <p14:creationId xmlns:p14="http://schemas.microsoft.com/office/powerpoint/2010/main" val="3761875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F5AA52-D8D8-4368-94EE-672A34FF2B4A}"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5B599A-AFF0-464C-9EAC-E5F1D00D5BE5}" type="slidenum">
              <a:rPr lang="en-IN" smtClean="0"/>
              <a:t>‹#›</a:t>
            </a:fld>
            <a:endParaRPr lang="en-IN"/>
          </a:p>
        </p:txBody>
      </p:sp>
    </p:spTree>
    <p:extLst>
      <p:ext uri="{BB962C8B-B14F-4D97-AF65-F5344CB8AC3E}">
        <p14:creationId xmlns:p14="http://schemas.microsoft.com/office/powerpoint/2010/main" val="36395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5AA52-D8D8-4368-94EE-672A34FF2B4A}"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5B599A-AFF0-464C-9EAC-E5F1D00D5BE5}" type="slidenum">
              <a:rPr lang="en-IN" smtClean="0"/>
              <a:t>‹#›</a:t>
            </a:fld>
            <a:endParaRPr lang="en-IN"/>
          </a:p>
        </p:txBody>
      </p:sp>
    </p:spTree>
    <p:extLst>
      <p:ext uri="{BB962C8B-B14F-4D97-AF65-F5344CB8AC3E}">
        <p14:creationId xmlns:p14="http://schemas.microsoft.com/office/powerpoint/2010/main" val="2902871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F5AA52-D8D8-4368-94EE-672A34FF2B4A}"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5B599A-AFF0-464C-9EAC-E5F1D00D5BE5}" type="slidenum">
              <a:rPr lang="en-IN" smtClean="0"/>
              <a:t>‹#›</a:t>
            </a:fld>
            <a:endParaRPr lang="en-IN"/>
          </a:p>
        </p:txBody>
      </p:sp>
    </p:spTree>
    <p:extLst>
      <p:ext uri="{BB962C8B-B14F-4D97-AF65-F5344CB8AC3E}">
        <p14:creationId xmlns:p14="http://schemas.microsoft.com/office/powerpoint/2010/main" val="1987115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F5AA52-D8D8-4368-94EE-672A34FF2B4A}" type="datetimeFigureOut">
              <a:rPr lang="en-IN" smtClean="0"/>
              <a:t>30-07-2024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65B599A-AFF0-464C-9EAC-E5F1D00D5BE5}" type="slidenum">
              <a:rPr lang="en-IN" smtClean="0"/>
              <a:t>‹#›</a:t>
            </a:fld>
            <a:endParaRPr lang="en-IN"/>
          </a:p>
        </p:txBody>
      </p:sp>
    </p:spTree>
    <p:extLst>
      <p:ext uri="{BB962C8B-B14F-4D97-AF65-F5344CB8AC3E}">
        <p14:creationId xmlns:p14="http://schemas.microsoft.com/office/powerpoint/2010/main" val="3394794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DF5AA52-D8D8-4368-94EE-672A34FF2B4A}"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B599A-AFF0-464C-9EAC-E5F1D00D5BE5}" type="slidenum">
              <a:rPr lang="en-IN" smtClean="0"/>
              <a:t>‹#›</a:t>
            </a:fld>
            <a:endParaRPr lang="en-IN"/>
          </a:p>
        </p:txBody>
      </p:sp>
    </p:spTree>
    <p:extLst>
      <p:ext uri="{BB962C8B-B14F-4D97-AF65-F5344CB8AC3E}">
        <p14:creationId xmlns:p14="http://schemas.microsoft.com/office/powerpoint/2010/main" val="2347481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DF5AA52-D8D8-4368-94EE-672A34FF2B4A}"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5B599A-AFF0-464C-9EAC-E5F1D00D5BE5}" type="slidenum">
              <a:rPr lang="en-IN" smtClean="0"/>
              <a:t>‹#›</a:t>
            </a:fld>
            <a:endParaRPr lang="en-IN"/>
          </a:p>
        </p:txBody>
      </p:sp>
    </p:spTree>
    <p:extLst>
      <p:ext uri="{BB962C8B-B14F-4D97-AF65-F5344CB8AC3E}">
        <p14:creationId xmlns:p14="http://schemas.microsoft.com/office/powerpoint/2010/main" val="2582404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5AA52-D8D8-4368-94EE-672A34FF2B4A}"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B599A-AFF0-464C-9EAC-E5F1D00D5BE5}" type="slidenum">
              <a:rPr lang="en-IN" smtClean="0"/>
              <a:t>‹#›</a:t>
            </a:fld>
            <a:endParaRPr lang="en-IN"/>
          </a:p>
        </p:txBody>
      </p:sp>
    </p:spTree>
    <p:extLst>
      <p:ext uri="{BB962C8B-B14F-4D97-AF65-F5344CB8AC3E}">
        <p14:creationId xmlns:p14="http://schemas.microsoft.com/office/powerpoint/2010/main" val="2081051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5AA52-D8D8-4368-94EE-672A34FF2B4A}"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5B599A-AFF0-464C-9EAC-E5F1D00D5BE5}" type="slidenum">
              <a:rPr lang="en-IN" smtClean="0"/>
              <a:t>‹#›</a:t>
            </a:fld>
            <a:endParaRPr lang="en-IN"/>
          </a:p>
        </p:txBody>
      </p:sp>
    </p:spTree>
    <p:extLst>
      <p:ext uri="{BB962C8B-B14F-4D97-AF65-F5344CB8AC3E}">
        <p14:creationId xmlns:p14="http://schemas.microsoft.com/office/powerpoint/2010/main" val="1480018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5AA52-D8D8-4368-94EE-672A34FF2B4A}"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5B599A-AFF0-464C-9EAC-E5F1D00D5BE5}" type="slidenum">
              <a:rPr lang="en-IN" smtClean="0"/>
              <a:t>‹#›</a:t>
            </a:fld>
            <a:endParaRPr lang="en-IN"/>
          </a:p>
        </p:txBody>
      </p:sp>
    </p:spTree>
    <p:extLst>
      <p:ext uri="{BB962C8B-B14F-4D97-AF65-F5344CB8AC3E}">
        <p14:creationId xmlns:p14="http://schemas.microsoft.com/office/powerpoint/2010/main" val="3693160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5AA52-D8D8-4368-94EE-672A34FF2B4A}"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5B599A-AFF0-464C-9EAC-E5F1D00D5BE5}" type="slidenum">
              <a:rPr lang="en-IN" smtClean="0"/>
              <a:t>‹#›</a:t>
            </a:fld>
            <a:endParaRPr lang="en-IN"/>
          </a:p>
        </p:txBody>
      </p:sp>
    </p:spTree>
    <p:extLst>
      <p:ext uri="{BB962C8B-B14F-4D97-AF65-F5344CB8AC3E}">
        <p14:creationId xmlns:p14="http://schemas.microsoft.com/office/powerpoint/2010/main" val="156338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5AA52-D8D8-4368-94EE-672A34FF2B4A}" type="datetimeFigureOut">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5B599A-AFF0-464C-9EAC-E5F1D00D5BE5}" type="slidenum">
              <a:rPr lang="en-IN" smtClean="0"/>
              <a:t>‹#›</a:t>
            </a:fld>
            <a:endParaRPr lang="en-IN"/>
          </a:p>
        </p:txBody>
      </p:sp>
    </p:spTree>
    <p:extLst>
      <p:ext uri="{BB962C8B-B14F-4D97-AF65-F5344CB8AC3E}">
        <p14:creationId xmlns:p14="http://schemas.microsoft.com/office/powerpoint/2010/main" val="214957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5AA52-D8D8-4368-94EE-672A34FF2B4A}" type="datetimeFigureOut">
              <a:rPr lang="en-IN" smtClean="0"/>
              <a:t>30-07-2024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65B599A-AFF0-464C-9EAC-E5F1D00D5BE5}" type="slidenum">
              <a:rPr lang="en-IN" smtClean="0"/>
              <a:t>‹#›</a:t>
            </a:fld>
            <a:endParaRPr lang="en-IN"/>
          </a:p>
        </p:txBody>
      </p:sp>
    </p:spTree>
    <p:extLst>
      <p:ext uri="{BB962C8B-B14F-4D97-AF65-F5344CB8AC3E}">
        <p14:creationId xmlns:p14="http://schemas.microsoft.com/office/powerpoint/2010/main" val="77476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5AA52-D8D8-4368-94EE-672A34FF2B4A}"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65B599A-AFF0-464C-9EAC-E5F1D00D5BE5}" type="slidenum">
              <a:rPr lang="en-IN" smtClean="0"/>
              <a:t>‹#›</a:t>
            </a:fld>
            <a:endParaRPr lang="en-IN"/>
          </a:p>
        </p:txBody>
      </p:sp>
    </p:spTree>
    <p:extLst>
      <p:ext uri="{BB962C8B-B14F-4D97-AF65-F5344CB8AC3E}">
        <p14:creationId xmlns:p14="http://schemas.microsoft.com/office/powerpoint/2010/main" val="2794722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5AA52-D8D8-4368-94EE-672A34FF2B4A}"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65B599A-AFF0-464C-9EAC-E5F1D00D5BE5}" type="slidenum">
              <a:rPr lang="en-IN" smtClean="0"/>
              <a:t>‹#›</a:t>
            </a:fld>
            <a:endParaRPr lang="en-IN"/>
          </a:p>
        </p:txBody>
      </p:sp>
    </p:spTree>
    <p:extLst>
      <p:ext uri="{BB962C8B-B14F-4D97-AF65-F5344CB8AC3E}">
        <p14:creationId xmlns:p14="http://schemas.microsoft.com/office/powerpoint/2010/main" val="238491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DF5AA52-D8D8-4368-94EE-672A34FF2B4A}" type="datetimeFigureOut">
              <a:rPr lang="en-IN" smtClean="0"/>
              <a:t>30-07-2024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65B599A-AFF0-464C-9EAC-E5F1D00D5BE5}" type="slidenum">
              <a:rPr lang="en-IN" smtClean="0"/>
              <a:t>‹#›</a:t>
            </a:fld>
            <a:endParaRPr lang="en-IN"/>
          </a:p>
        </p:txBody>
      </p:sp>
    </p:spTree>
    <p:extLst>
      <p:ext uri="{BB962C8B-B14F-4D97-AF65-F5344CB8AC3E}">
        <p14:creationId xmlns:p14="http://schemas.microsoft.com/office/powerpoint/2010/main" val="35350432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linkedin.com/company/unified-mentor-pvt-lt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B874-36D9-9BB6-A5BC-C852E30572B9}"/>
              </a:ext>
            </a:extLst>
          </p:cNvPr>
          <p:cNvSpPr>
            <a:spLocks noGrp="1"/>
          </p:cNvSpPr>
          <p:nvPr>
            <p:ph type="ctrTitle"/>
          </p:nvPr>
        </p:nvSpPr>
        <p:spPr>
          <a:xfrm>
            <a:off x="1154955" y="2080620"/>
            <a:ext cx="8825658" cy="2677648"/>
          </a:xfrm>
        </p:spPr>
        <p:txBody>
          <a:bodyPr/>
          <a:lstStyle/>
          <a:p>
            <a:r>
              <a:rPr lang="en-US" sz="3200" dirty="0">
                <a:latin typeface="Arial" panose="020B0604020202020204" pitchFamily="34" charset="0"/>
                <a:cs typeface="Arial" panose="020B0604020202020204" pitchFamily="34" charset="0"/>
              </a:rPr>
              <a:t>INDIAN CROP PRODUCTION ANALYSIS</a:t>
            </a:r>
            <a:endParaRPr lang="en-IN" sz="32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4BB9CAA-9875-6748-C6BA-BBD00D4F9948}"/>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BY: Arpit </a:t>
            </a:r>
            <a:r>
              <a:rPr lang="en-US" dirty="0" err="1">
                <a:latin typeface="Arial" panose="020B0604020202020204" pitchFamily="34" charset="0"/>
                <a:cs typeface="Arial" panose="020B0604020202020204" pitchFamily="34" charset="0"/>
              </a:rPr>
              <a:t>SHArma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3865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883D-0C45-0185-4B70-573ECB9B3151}"/>
              </a:ext>
            </a:extLst>
          </p:cNvPr>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New Variables</a:t>
            </a:r>
            <a:endParaRPr lang="en-IN"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9385D11-690A-A9EE-8AC4-71AA15B97BCF}"/>
              </a:ext>
            </a:extLst>
          </p:cNvPr>
          <p:cNvSpPr>
            <a:spLocks noGrp="1"/>
          </p:cNvSpPr>
          <p:nvPr>
            <p:ph idx="1"/>
          </p:nvPr>
        </p:nvSpPr>
        <p:spPr>
          <a:xfrm>
            <a:off x="180680" y="2509231"/>
            <a:ext cx="11830640" cy="5051065"/>
          </a:xfrm>
        </p:spPr>
        <p:txBody>
          <a:bodyPr>
            <a:noAutofit/>
          </a:bodyPr>
          <a:lstStyle/>
          <a:p>
            <a:pPr algn="l"/>
            <a:r>
              <a:rPr lang="en-IN" sz="20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Looking at the seven variables, we could extract more information if new variable could be created using present variables. Some of the possibilities are:</a:t>
            </a:r>
          </a:p>
          <a:p>
            <a:pPr algn="l">
              <a:buFont typeface="Arial" panose="020B0604020202020204" pitchFamily="34" charset="0"/>
              <a:buChar char="•"/>
            </a:pPr>
            <a:r>
              <a:rPr lang="en-IN" sz="20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Different zones (Union Terr, South Zone, NE Zone, East Zone, North Zone, Central Zone and West Zone)</a:t>
            </a:r>
          </a:p>
          <a:p>
            <a:pPr algn="l">
              <a:buFont typeface="Arial" panose="020B0604020202020204" pitchFamily="34" charset="0"/>
              <a:buChar char="•"/>
            </a:pPr>
            <a:r>
              <a:rPr lang="en-IN" sz="20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Different categories (Cereal, Pulses, Fruits, Beans, Vegetables, Spices, </a:t>
            </a:r>
            <a:r>
              <a:rPr lang="en-IN" sz="2000" dirty="0">
                <a:solidFill>
                  <a:schemeClr val="accent1">
                    <a:lumMod val="60000"/>
                    <a:lumOff val="40000"/>
                  </a:schemeClr>
                </a:solidFill>
                <a:highlight>
                  <a:srgbClr val="FFFFFF"/>
                </a:highlight>
                <a:latin typeface="Arial" panose="020B0604020202020204" pitchFamily="34" charset="0"/>
                <a:cs typeface="Arial" panose="020B0604020202020204" pitchFamily="34" charset="0"/>
              </a:rPr>
              <a:t>F</a:t>
            </a:r>
            <a:r>
              <a:rPr lang="en-IN" sz="20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iber, Nuts, Natural Polymers, Coffee, Tea, Total foodgrain, Pulses, Oilseeds, Paddy, Commercial, Sugarcane, forage plants and Others)</a:t>
            </a:r>
          </a:p>
          <a:p>
            <a:pPr marL="0" indent="0" algn="l">
              <a:buNone/>
            </a:pPr>
            <a:endParaRPr lang="en-IN" sz="20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endParaRPr>
          </a:p>
          <a:p>
            <a:r>
              <a:rPr lang="en-US" sz="20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Using Zonal information, we can decipher the top zones are South India, North India and East India.</a:t>
            </a:r>
          </a:p>
          <a:p>
            <a:r>
              <a:rPr lang="en-US" sz="2000" dirty="0">
                <a:solidFill>
                  <a:schemeClr val="accent1">
                    <a:lumMod val="60000"/>
                    <a:lumOff val="40000"/>
                  </a:schemeClr>
                </a:solidFill>
                <a:highlight>
                  <a:srgbClr val="FFFFFF"/>
                </a:highlight>
                <a:latin typeface="Arial" panose="020B0604020202020204" pitchFamily="34" charset="0"/>
                <a:cs typeface="Arial" panose="020B0604020202020204" pitchFamily="34" charset="0"/>
              </a:rPr>
              <a:t>T</a:t>
            </a:r>
            <a:r>
              <a:rPr lang="en-US" sz="20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op frequency of crop types are Cereal, Pulses and oilseeds.</a:t>
            </a:r>
          </a:p>
          <a:p>
            <a:r>
              <a:rPr lang="en-US" sz="20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Production wise top zone is South India</a:t>
            </a:r>
            <a:br>
              <a:rPr lang="en-US" sz="2000" dirty="0">
                <a:solidFill>
                  <a:schemeClr val="accent1">
                    <a:lumMod val="60000"/>
                    <a:lumOff val="40000"/>
                  </a:schemeClr>
                </a:solidFill>
                <a:effectLst/>
              </a:rPr>
            </a:br>
            <a:br>
              <a:rPr lang="en-US" sz="2000" dirty="0">
                <a:effectLst/>
              </a:rPr>
            </a:br>
            <a:br>
              <a:rPr lang="en-IN" sz="2000" dirty="0">
                <a:effectLst/>
              </a:rPr>
            </a:br>
            <a:endParaRPr lang="en-IN" sz="2000" dirty="0"/>
          </a:p>
        </p:txBody>
      </p:sp>
    </p:spTree>
    <p:extLst>
      <p:ext uri="{BB962C8B-B14F-4D97-AF65-F5344CB8AC3E}">
        <p14:creationId xmlns:p14="http://schemas.microsoft.com/office/powerpoint/2010/main" val="3039720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No alt text provided for this image">
            <a:extLst>
              <a:ext uri="{FF2B5EF4-FFF2-40B4-BE49-F238E27FC236}">
                <a16:creationId xmlns:a16="http://schemas.microsoft.com/office/drawing/2014/main" id="{DCC0FDED-AF2E-5157-9EE5-AFFC9476E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6463" y="0"/>
            <a:ext cx="52990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84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A330-030A-2BD4-6B01-6F880E844E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CA72C2-3DBA-9A44-CBCA-8E7B59B1C69F}"/>
              </a:ext>
            </a:extLst>
          </p:cNvPr>
          <p:cNvSpPr>
            <a:spLocks noGrp="1"/>
          </p:cNvSpPr>
          <p:nvPr>
            <p:ph idx="1"/>
          </p:nvPr>
        </p:nvSpPr>
        <p:spPr>
          <a:xfrm>
            <a:off x="160256" y="2603500"/>
            <a:ext cx="11792932" cy="3985836"/>
          </a:xfrm>
        </p:spPr>
        <p:txBody>
          <a:bodyPr>
            <a:noAutofit/>
          </a:bodyPr>
          <a:lstStyle/>
          <a:p>
            <a:r>
              <a:rPr lang="en-IN" sz="2800" b="0" i="0" dirty="0">
                <a:effectLst/>
                <a:highlight>
                  <a:srgbClr val="FFFFFF"/>
                </a:highlight>
                <a:latin typeface="-apple-system"/>
              </a:rPr>
              <a:t> </a:t>
            </a:r>
            <a:r>
              <a:rPr lang="en-IN" sz="28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Cereal , Pulses, Oilseeds are the top three most produced crop categories.</a:t>
            </a:r>
            <a:endParaRPr lang="en-IN" sz="2800" dirty="0">
              <a:solidFill>
                <a:schemeClr val="accent1">
                  <a:lumMod val="60000"/>
                  <a:lumOff val="40000"/>
                </a:schemeClr>
              </a:solidFill>
              <a:highlight>
                <a:srgbClr val="FFFFFF"/>
              </a:highlight>
              <a:latin typeface="Arial" panose="020B0604020202020204" pitchFamily="34" charset="0"/>
              <a:cs typeface="Arial" panose="020B0604020202020204" pitchFamily="34" charset="0"/>
            </a:endParaRPr>
          </a:p>
          <a:p>
            <a:endParaRPr lang="en-IN" sz="28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endParaRPr>
          </a:p>
          <a:p>
            <a:r>
              <a:rPr lang="en-IN" sz="28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Top producing state Kerala shows has majority production of whole year seasonal crops.</a:t>
            </a:r>
            <a:endParaRPr lang="en-IN" sz="2800" dirty="0">
              <a:solidFill>
                <a:schemeClr val="accent1">
                  <a:lumMod val="60000"/>
                  <a:lumOff val="40000"/>
                </a:schemeClr>
              </a:solidFill>
              <a:highlight>
                <a:srgbClr val="FFFFFF"/>
              </a:highlight>
              <a:latin typeface="Arial" panose="020B0604020202020204" pitchFamily="34" charset="0"/>
              <a:cs typeface="Arial" panose="020B0604020202020204" pitchFamily="34" charset="0"/>
            </a:endParaRPr>
          </a:p>
          <a:p>
            <a:endParaRPr lang="en-IN" sz="28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endParaRPr>
          </a:p>
          <a:p>
            <a:r>
              <a:rPr lang="en-IN" sz="28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Top producing state Uttar Pradesh has majority production of Kharif, Rabi and Summer crops.</a:t>
            </a:r>
            <a:endParaRPr lang="en-IN" sz="2800" dirty="0">
              <a:solidFill>
                <a:schemeClr val="accent1">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9083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No alt text provided for this image">
            <a:extLst>
              <a:ext uri="{FF2B5EF4-FFF2-40B4-BE49-F238E27FC236}">
                <a16:creationId xmlns:a16="http://schemas.microsoft.com/office/drawing/2014/main" id="{27EE72D9-3C53-E361-E456-A7B3CADEB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6463" y="0"/>
            <a:ext cx="52990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632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0FFA-3290-558F-7E85-08505B652150}"/>
              </a:ext>
            </a:extLst>
          </p:cNvPr>
          <p:cNvSpPr>
            <a:spLocks noGrp="1"/>
          </p:cNvSpPr>
          <p:nvPr>
            <p:ph type="title"/>
          </p:nvPr>
        </p:nvSpPr>
        <p:spPr/>
        <p:txBody>
          <a:bodyPr/>
          <a:lstStyle/>
          <a:p>
            <a:r>
              <a:rPr lang="en-US" sz="4800" b="0" i="0" dirty="0">
                <a:effectLst/>
                <a:latin typeface="-apple-system"/>
              </a:rPr>
              <a:t>Special Thanks 🙏🏻</a:t>
            </a:r>
            <a:endParaRPr lang="en-IN" sz="4800" dirty="0"/>
          </a:p>
        </p:txBody>
      </p:sp>
      <p:sp>
        <p:nvSpPr>
          <p:cNvPr id="3" name="Content Placeholder 2">
            <a:extLst>
              <a:ext uri="{FF2B5EF4-FFF2-40B4-BE49-F238E27FC236}">
                <a16:creationId xmlns:a16="http://schemas.microsoft.com/office/drawing/2014/main" id="{9DF4DD80-7255-2ECA-6873-9EC7B7C960C9}"/>
              </a:ext>
            </a:extLst>
          </p:cNvPr>
          <p:cNvSpPr>
            <a:spLocks noGrp="1"/>
          </p:cNvSpPr>
          <p:nvPr>
            <p:ph idx="1"/>
          </p:nvPr>
        </p:nvSpPr>
        <p:spPr>
          <a:xfrm>
            <a:off x="150829" y="2603500"/>
            <a:ext cx="11566689" cy="3957556"/>
          </a:xfrm>
        </p:spPr>
        <p:txBody>
          <a:bodyPr>
            <a:normAutofit fontScale="92500"/>
          </a:bodyPr>
          <a:lstStyle/>
          <a:p>
            <a:pPr marL="0" indent="0">
              <a:buNone/>
            </a:pPr>
            <a:br>
              <a:rPr lang="en-US" b="0" i="0" dirty="0">
                <a:effectLst/>
                <a:highlight>
                  <a:srgbClr val="FFFFFF"/>
                </a:highlight>
                <a:latin typeface="-apple-system"/>
              </a:rPr>
            </a:br>
            <a:r>
              <a:rPr lang="en-US" sz="24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I would like to extend my heartfelt gratitude to </a:t>
            </a:r>
            <a:r>
              <a:rPr lang="en-US" sz="2400" i="0" dirty="0">
                <a:solidFill>
                  <a:schemeClr val="accent1">
                    <a:lumMod val="60000"/>
                    <a:lumOff val="40000"/>
                  </a:schemeClr>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Unified Mentor Private Limited</a:t>
            </a:r>
            <a:r>
              <a:rPr lang="en-US" sz="2400" b="0" i="0" dirty="0">
                <a:solidFill>
                  <a:schemeClr val="accent1">
                    <a:lumMod val="60000"/>
                    <a:lumOff val="40000"/>
                  </a:schemeClr>
                </a:solidFill>
                <a:effectLst/>
                <a:latin typeface="Arial" panose="020B0604020202020204" pitchFamily="34" charset="0"/>
                <a:cs typeface="Arial" panose="020B0604020202020204" pitchFamily="34" charset="0"/>
              </a:rPr>
              <a:t> </a:t>
            </a:r>
            <a:r>
              <a:rPr lang="en-US" sz="24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for providing me with an incredible internship opportunity. This experience has been invaluable in furthering my professional development and gaining practical insights into the industry.</a:t>
            </a:r>
            <a:br>
              <a:rPr lang="en-US" sz="24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br>
            <a:r>
              <a:rPr lang="en-US" sz="24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The supportive and dynamic environment fostered by </a:t>
            </a:r>
            <a:r>
              <a:rPr lang="en-US" sz="240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Unified Mentor Private Limited</a:t>
            </a:r>
            <a:r>
              <a:rPr lang="en-US" sz="24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 has enabled me to enhance my skills, gain hands-on experience, and contribute meaningfully to ongoing projects. The guidance and mentorship provided by the team have been instrumental in shaping my understanding and application of theoretical knowledge.</a:t>
            </a:r>
            <a:br>
              <a:rPr lang="en-US" sz="24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br>
            <a:r>
              <a:rPr lang="en-US" sz="24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Thank you, </a:t>
            </a:r>
            <a:r>
              <a:rPr lang="en-US" sz="240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Unified Mentor Private Limited</a:t>
            </a:r>
            <a:r>
              <a:rPr lang="en-US" sz="24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 for this enriching opportunity and for playing a pivotal role in my career journey.</a:t>
            </a:r>
            <a:endParaRPr lang="en-IN" sz="2400" dirty="0">
              <a:solidFill>
                <a:schemeClr val="accent1">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589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12AF-E185-6FB3-0A09-B43DADA1AF5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INTRODUCTION</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30032A0-DCD7-02CC-F149-0AC2D439BBAD}"/>
              </a:ext>
            </a:extLst>
          </p:cNvPr>
          <p:cNvSpPr>
            <a:spLocks noGrp="1"/>
          </p:cNvSpPr>
          <p:nvPr>
            <p:ph idx="1"/>
          </p:nvPr>
        </p:nvSpPr>
        <p:spPr>
          <a:xfrm>
            <a:off x="331510" y="2358403"/>
            <a:ext cx="11528980" cy="4254500"/>
          </a:xfrm>
        </p:spPr>
        <p:txBody>
          <a:bodyPr>
            <a:noAutofit/>
          </a:bodyPr>
          <a:lstStyle/>
          <a:p>
            <a:pPr marL="0" indent="0">
              <a:buNone/>
            </a:pPr>
            <a:r>
              <a:rPr lang="en-US" sz="2400" b="0" i="0" dirty="0" err="1">
                <a:solidFill>
                  <a:schemeClr val="accent1">
                    <a:lumMod val="60000"/>
                    <a:lumOff val="40000"/>
                  </a:schemeClr>
                </a:solidFill>
                <a:effectLst/>
                <a:highlight>
                  <a:srgbClr val="FFFFFF"/>
                </a:highlight>
                <a:latin typeface="source-serif-pro"/>
              </a:rPr>
              <a:t>Emcompassing</a:t>
            </a:r>
            <a:r>
              <a:rPr lang="en-US" sz="2400" b="0" i="0" dirty="0">
                <a:solidFill>
                  <a:schemeClr val="accent1">
                    <a:lumMod val="60000"/>
                    <a:lumOff val="40000"/>
                  </a:schemeClr>
                </a:solidFill>
                <a:effectLst/>
                <a:highlight>
                  <a:srgbClr val="FFFFFF"/>
                </a:highlight>
                <a:latin typeface="source-serif-pro"/>
              </a:rPr>
              <a:t> dataset on State-wise Crop Production in India gave information about different seasonal crops at district level and area of cultivation along with total crop production. India being agriculture rich country, this data will have lots of minor and major facts which will help in charting a next successful agriculture revolution after 1965. “Under premiership of Congress leader Lal Bahadur Shastri, the Green Revolution within India commenced in 1965 that led to an increase in food grain production, especially in Punjab, Haryana, and Uttar Pradesh”</a:t>
            </a:r>
            <a:r>
              <a:rPr lang="en-IN" sz="24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 </a:t>
            </a:r>
          </a:p>
          <a:p>
            <a:pPr marL="0" indent="0">
              <a:buNone/>
            </a:pPr>
            <a:r>
              <a:rPr lang="en-US" sz="2400" b="0" i="0" dirty="0">
                <a:solidFill>
                  <a:schemeClr val="accent1">
                    <a:lumMod val="60000"/>
                    <a:lumOff val="40000"/>
                  </a:schemeClr>
                </a:solidFill>
                <a:effectLst/>
                <a:highlight>
                  <a:srgbClr val="FFFFFF"/>
                </a:highlight>
                <a:latin typeface="source-serif-pro"/>
              </a:rPr>
              <a:t>Doing an exploratory data analysis of this dataset would give insights into Indian agriculture status: state-wise, district-wise, crop-wise, area-wise and levels of productions. A complete analysis will paint a beautiful story of this important aspect of India.</a:t>
            </a:r>
          </a:p>
        </p:txBody>
      </p:sp>
    </p:spTree>
    <p:extLst>
      <p:ext uri="{BB962C8B-B14F-4D97-AF65-F5344CB8AC3E}">
        <p14:creationId xmlns:p14="http://schemas.microsoft.com/office/powerpoint/2010/main" val="2996029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BE65-A9A0-2DBC-140B-19404A8A9AE6}"/>
              </a:ext>
            </a:extLst>
          </p:cNvPr>
          <p:cNvSpPr>
            <a:spLocks noGrp="1"/>
          </p:cNvSpPr>
          <p:nvPr>
            <p:ph type="title"/>
          </p:nvPr>
        </p:nvSpPr>
        <p:spPr>
          <a:xfrm>
            <a:off x="721321" y="1077363"/>
            <a:ext cx="8761413" cy="706964"/>
          </a:xfrm>
        </p:spPr>
        <p:txBody>
          <a:bodyPr/>
          <a:lstStyle/>
          <a:p>
            <a:r>
              <a:rPr lang="en-IN" b="1" i="0" dirty="0">
                <a:solidFill>
                  <a:schemeClr val="bg1"/>
                </a:solidFill>
                <a:effectLst/>
                <a:latin typeface="Arial" panose="020B0604020202020204" pitchFamily="34" charset="0"/>
                <a:cs typeface="Arial" panose="020B0604020202020204" pitchFamily="34" charset="0"/>
              </a:rPr>
              <a:t>Data Preparation and Cleaning</a:t>
            </a:r>
            <a:br>
              <a:rPr lang="en-IN" b="1" i="0" dirty="0">
                <a:solidFill>
                  <a:srgbClr val="242424"/>
                </a:solidFill>
                <a:effectLst/>
                <a:highlight>
                  <a:srgbClr val="FFFFFF"/>
                </a:highlight>
                <a:latin typeface="sohne"/>
              </a:rPr>
            </a:br>
            <a:endParaRPr lang="en-IN" dirty="0"/>
          </a:p>
        </p:txBody>
      </p:sp>
      <p:sp>
        <p:nvSpPr>
          <p:cNvPr id="3" name="Content Placeholder 2">
            <a:extLst>
              <a:ext uri="{FF2B5EF4-FFF2-40B4-BE49-F238E27FC236}">
                <a16:creationId xmlns:a16="http://schemas.microsoft.com/office/drawing/2014/main" id="{28930E6D-313D-EFAC-9A69-146E9DC43A5F}"/>
              </a:ext>
            </a:extLst>
          </p:cNvPr>
          <p:cNvSpPr>
            <a:spLocks noGrp="1"/>
          </p:cNvSpPr>
          <p:nvPr>
            <p:ph idx="1"/>
          </p:nvPr>
        </p:nvSpPr>
        <p:spPr>
          <a:xfrm>
            <a:off x="350363" y="2537513"/>
            <a:ext cx="11491274" cy="3731312"/>
          </a:xfrm>
        </p:spPr>
        <p:txBody>
          <a:bodyPr>
            <a:noAutofit/>
          </a:bodyPr>
          <a:lstStyle/>
          <a:p>
            <a:pPr marL="0" indent="0">
              <a:buNone/>
            </a:pPr>
            <a:r>
              <a:rPr lang="en-US" sz="28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Data preparation or Data preprocessing is very crucial step in a Data Science project pipeline. This process includes, accessing different variables and verifying the accuracy of data collected. Working on missing data(either deleting it or imputing with appropriate measures). Outliers are also datapoints which has to flagged and investigated if they are conducive for including in the analysis.</a:t>
            </a:r>
            <a:endParaRPr lang="en-IN" sz="2800" dirty="0">
              <a:solidFill>
                <a:schemeClr val="accent1">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394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1D8B-9EEC-8CEB-F755-CBD044719AF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What’s Inside The Dataset </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526B55A-F975-49A8-E452-075343B3CE1A}"/>
              </a:ext>
            </a:extLst>
          </p:cNvPr>
          <p:cNvSpPr>
            <a:spLocks noGrp="1"/>
          </p:cNvSpPr>
          <p:nvPr>
            <p:ph idx="1"/>
          </p:nvPr>
        </p:nvSpPr>
        <p:spPr>
          <a:xfrm>
            <a:off x="490194" y="2603499"/>
            <a:ext cx="11434713" cy="3853861"/>
          </a:xfrm>
        </p:spPr>
        <p:txBody>
          <a:bodyPr>
            <a:normAutofit/>
          </a:bodyPr>
          <a:lstStyle/>
          <a:p>
            <a:r>
              <a:rPr lang="en-US" sz="240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Dimensions of the dataset is 246091 rows and 7 columns.</a:t>
            </a:r>
          </a:p>
          <a:p>
            <a:r>
              <a:rPr lang="en-US" sz="24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Out of seven variables, we have four categorical variables(State name ,District name, Season and Crop type) and three continuous variables in float(Area and Production) and integer(Crop Year) format.</a:t>
            </a:r>
            <a:endParaRPr lang="en-US" sz="2400" b="0" dirty="0">
              <a:solidFill>
                <a:schemeClr val="accent1">
                  <a:lumMod val="60000"/>
                  <a:lumOff val="40000"/>
                </a:schemeClr>
              </a:solidFill>
              <a:highlight>
                <a:srgbClr val="FFFFFF"/>
              </a:highlight>
              <a:latin typeface="Arial" panose="020B0604020202020204" pitchFamily="34" charset="0"/>
              <a:cs typeface="Arial" panose="020B0604020202020204" pitchFamily="34" charset="0"/>
            </a:endParaRPr>
          </a:p>
          <a:p>
            <a:r>
              <a:rPr lang="en-US" sz="24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Checking for missing values showed Production variable showing huge number of missing values amounting to 3730 values and no missing values for other variables. Next step would be dropping these samples as we have sufficiently big dataset. Missing value accounts for only 1.5% of total sample size.</a:t>
            </a:r>
            <a:endParaRPr lang="en-US" sz="240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64862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o alt text provided for this image">
            <a:extLst>
              <a:ext uri="{FF2B5EF4-FFF2-40B4-BE49-F238E27FC236}">
                <a16:creationId xmlns:a16="http://schemas.microsoft.com/office/drawing/2014/main" id="{7D2F7CDC-9AEC-FF63-ADEA-6EF6A20BED3D}"/>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705492" y="0"/>
            <a:ext cx="59674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78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o alt text provided for this image">
            <a:extLst>
              <a:ext uri="{FF2B5EF4-FFF2-40B4-BE49-F238E27FC236}">
                <a16:creationId xmlns:a16="http://schemas.microsoft.com/office/drawing/2014/main" id="{15604FF1-E8B7-3CC8-0101-7000AAD1D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481" y="0"/>
            <a:ext cx="634424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05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0D8A-1530-270E-E399-4D610A32C205}"/>
              </a:ext>
            </a:extLst>
          </p:cNvPr>
          <p:cNvSpPr>
            <a:spLocks noGrp="1"/>
          </p:cNvSpPr>
          <p:nvPr>
            <p:ph type="title"/>
          </p:nvPr>
        </p:nvSpPr>
        <p:spPr/>
        <p:txBody>
          <a:bodyPr/>
          <a:lstStyle/>
          <a:p>
            <a:r>
              <a:rPr lang="en-US" sz="4400" dirty="0">
                <a:latin typeface="Arial" panose="020B0604020202020204" pitchFamily="34" charset="0"/>
                <a:cs typeface="Arial" panose="020B0604020202020204" pitchFamily="34" charset="0"/>
              </a:rPr>
              <a:t>Univariate Analysis</a:t>
            </a:r>
            <a:endParaRPr lang="en-IN" sz="4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267ED78-A266-1CB7-8D66-3EA4DDF410B5}"/>
              </a:ext>
            </a:extLst>
          </p:cNvPr>
          <p:cNvSpPr>
            <a:spLocks noGrp="1"/>
          </p:cNvSpPr>
          <p:nvPr>
            <p:ph idx="1"/>
          </p:nvPr>
        </p:nvSpPr>
        <p:spPr>
          <a:xfrm>
            <a:off x="141402" y="2603500"/>
            <a:ext cx="11519555" cy="3919848"/>
          </a:xfrm>
        </p:spPr>
        <p:txBody>
          <a:bodyPr/>
          <a:lstStyle/>
          <a:p>
            <a:r>
              <a:rPr lang="en-US" sz="20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This dataset encodes agriculture data for 33 Indian states (including Union Territory). </a:t>
            </a:r>
            <a:r>
              <a:rPr lang="en-US" sz="2000" b="0" i="0" dirty="0" err="1">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Df.value_counts</a:t>
            </a:r>
            <a:r>
              <a:rPr lang="en-US" sz="20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 helps to see the quantum of levels present. We have more data from top agriculture rich states like Uttar Pradesh, Madhya Pradesh and Karnataka than other states.</a:t>
            </a:r>
          </a:p>
          <a:p>
            <a:pPr marL="0" indent="0">
              <a:buNone/>
            </a:pPr>
            <a:endParaRPr lang="en-US" sz="20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endParaRPr>
          </a:p>
          <a:p>
            <a:r>
              <a:rPr lang="en-US" sz="20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On District front, we have more data coming from </a:t>
            </a:r>
            <a:r>
              <a:rPr lang="en-US" sz="2000" b="0" i="0" dirty="0" err="1">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Tumkur</a:t>
            </a:r>
            <a:r>
              <a:rPr lang="en-US" sz="20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 Belgaum, Hassan, Bellary and Bijapur from Karnataka state.</a:t>
            </a:r>
          </a:p>
          <a:p>
            <a:pPr marL="0" indent="0">
              <a:buNone/>
            </a:pPr>
            <a:endParaRPr lang="en-US" sz="20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endParaRPr>
          </a:p>
          <a:p>
            <a:r>
              <a:rPr lang="en-US" sz="2000" b="0" i="0" dirty="0">
                <a:solidFill>
                  <a:schemeClr val="accent1">
                    <a:lumMod val="60000"/>
                    <a:lumOff val="40000"/>
                  </a:schemeClr>
                </a:solidFill>
                <a:effectLst/>
                <a:highlight>
                  <a:srgbClr val="FFFFFF"/>
                </a:highlight>
                <a:latin typeface="Arial" panose="020B0604020202020204" pitchFamily="34" charset="0"/>
                <a:cs typeface="Arial" panose="020B0604020202020204" pitchFamily="34" charset="0"/>
              </a:rPr>
              <a:t>Dataset talks of six different seasons i.e. Kharif, Annual, Autumn, Rabi, Summer and Winter crops with more crops yielding in Winter. Frequency wise, we have more data points from Kharif, Rabi and Annual crop types.</a:t>
            </a:r>
          </a:p>
          <a:p>
            <a:endParaRPr lang="en-IN" dirty="0"/>
          </a:p>
        </p:txBody>
      </p:sp>
    </p:spTree>
    <p:extLst>
      <p:ext uri="{BB962C8B-B14F-4D97-AF65-F5344CB8AC3E}">
        <p14:creationId xmlns:p14="http://schemas.microsoft.com/office/powerpoint/2010/main" val="1170154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No alt text provided for this image">
            <a:extLst>
              <a:ext uri="{FF2B5EF4-FFF2-40B4-BE49-F238E27FC236}">
                <a16:creationId xmlns:a16="http://schemas.microsoft.com/office/drawing/2014/main" id="{9263DA6E-094B-7EE4-F04F-EE71DB708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6463" y="0"/>
            <a:ext cx="52990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481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No alt text provided for this image">
            <a:extLst>
              <a:ext uri="{FF2B5EF4-FFF2-40B4-BE49-F238E27FC236}">
                <a16:creationId xmlns:a16="http://schemas.microsoft.com/office/drawing/2014/main" id="{CC243BE6-4D63-979B-1E69-0AD9ECCBC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6463" y="0"/>
            <a:ext cx="52990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836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71</TotalTime>
  <Words>749</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Century Gothic</vt:lpstr>
      <vt:lpstr>sohne</vt:lpstr>
      <vt:lpstr>source-serif-pro</vt:lpstr>
      <vt:lpstr>Wingdings 3</vt:lpstr>
      <vt:lpstr>Ion Boardroom</vt:lpstr>
      <vt:lpstr>INDIAN CROP PRODUCTION ANALYSIS</vt:lpstr>
      <vt:lpstr>INTRODUCTION</vt:lpstr>
      <vt:lpstr>Data Preparation and Cleaning </vt:lpstr>
      <vt:lpstr>What’s Inside The Dataset </vt:lpstr>
      <vt:lpstr>PowerPoint Presentation</vt:lpstr>
      <vt:lpstr>PowerPoint Presentation</vt:lpstr>
      <vt:lpstr>Univariate Analysis</vt:lpstr>
      <vt:lpstr>PowerPoint Presentation</vt:lpstr>
      <vt:lpstr>PowerPoint Presentation</vt:lpstr>
      <vt:lpstr>New Variables</vt:lpstr>
      <vt:lpstr>PowerPoint Presentation</vt:lpstr>
      <vt:lpstr>PowerPoint Presentation</vt:lpstr>
      <vt:lpstr>PowerPoint Presentation</vt:lpstr>
      <vt:lpstr>Special 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Arpit Sharma</dc:creator>
  <cp:lastModifiedBy>Arpit Sharma</cp:lastModifiedBy>
  <cp:revision>1</cp:revision>
  <dcterms:created xsi:type="dcterms:W3CDTF">2024-07-28T12:23:39Z</dcterms:created>
  <dcterms:modified xsi:type="dcterms:W3CDTF">2024-07-30T07:57:22Z</dcterms:modified>
</cp:coreProperties>
</file>