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3CEEF-7798-4497-902F-B6310C0851B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171429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3CEEF-7798-4497-902F-B6310C0851BD}"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427678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FB3CEEF-7798-4497-902F-B6310C0851B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217168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FB3CEEF-7798-4497-902F-B6310C0851BD}"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2490802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3CEEF-7798-4497-902F-B6310C0851B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153944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3CEEF-7798-4497-902F-B6310C0851B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8275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3CEEF-7798-4497-902F-B6310C0851B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314796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3CEEF-7798-4497-902F-B6310C0851B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149856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3CEEF-7798-4497-902F-B6310C0851BD}"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412949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3CEEF-7798-4497-902F-B6310C0851BD}"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4564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3CEEF-7798-4497-902F-B6310C0851BD}"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148671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3CEEF-7798-4497-902F-B6310C0851BD}"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103114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3CEEF-7798-4497-902F-B6310C0851BD}"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5220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FB3CEEF-7798-4497-902F-B6310C0851BD}" type="datetimeFigureOut">
              <a:rPr lang="en-IN" smtClean="0"/>
              <a:t>30-07-2024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F3AB9FFC-7287-4086-B82F-31C019A07DCB}" type="slidenum">
              <a:rPr lang="en-IN" smtClean="0"/>
              <a:t>‹#›</a:t>
            </a:fld>
            <a:endParaRPr lang="en-IN"/>
          </a:p>
        </p:txBody>
      </p:sp>
    </p:spTree>
    <p:extLst>
      <p:ext uri="{BB962C8B-B14F-4D97-AF65-F5344CB8AC3E}">
        <p14:creationId xmlns:p14="http://schemas.microsoft.com/office/powerpoint/2010/main" val="315237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FB3CEEF-7798-4497-902F-B6310C0851BD}" type="datetimeFigureOut">
              <a:rPr lang="en-IN" smtClean="0"/>
              <a:t>30-07-2024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3AB9FFC-7287-4086-B82F-31C019A07DCB}" type="slidenum">
              <a:rPr lang="en-IN" smtClean="0"/>
              <a:t>‹#›</a:t>
            </a:fld>
            <a:endParaRPr lang="en-IN"/>
          </a:p>
        </p:txBody>
      </p:sp>
    </p:spTree>
    <p:extLst>
      <p:ext uri="{BB962C8B-B14F-4D97-AF65-F5344CB8AC3E}">
        <p14:creationId xmlns:p14="http://schemas.microsoft.com/office/powerpoint/2010/main" val="1348485850"/>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2758-C54B-9D60-1A8E-7B88A55E84E4}"/>
              </a:ext>
            </a:extLst>
          </p:cNvPr>
          <p:cNvSpPr>
            <a:spLocks noGrp="1"/>
          </p:cNvSpPr>
          <p:nvPr>
            <p:ph type="ctrTitle"/>
          </p:nvPr>
        </p:nvSpPr>
        <p:spPr>
          <a:xfrm>
            <a:off x="4032731" y="815008"/>
            <a:ext cx="10537860" cy="2971801"/>
          </a:xfrm>
        </p:spPr>
        <p:txBody>
          <a:bodyPr>
            <a:normAutofit/>
          </a:bodyPr>
          <a:lstStyle/>
          <a:p>
            <a:r>
              <a:rPr lang="en-IN" sz="4800" dirty="0">
                <a:solidFill>
                  <a:schemeClr val="bg1"/>
                </a:solidFill>
              </a:rPr>
              <a:t>FIFA WORLD CUP ANALYSIS</a:t>
            </a:r>
          </a:p>
        </p:txBody>
      </p:sp>
      <p:sp>
        <p:nvSpPr>
          <p:cNvPr id="3" name="Subtitle 2">
            <a:extLst>
              <a:ext uri="{FF2B5EF4-FFF2-40B4-BE49-F238E27FC236}">
                <a16:creationId xmlns:a16="http://schemas.microsoft.com/office/drawing/2014/main" id="{B5D0D192-D093-4176-B0A8-679C40874F48}"/>
              </a:ext>
            </a:extLst>
          </p:cNvPr>
          <p:cNvSpPr>
            <a:spLocks noGrp="1"/>
          </p:cNvSpPr>
          <p:nvPr>
            <p:ph type="subTitle" idx="1"/>
          </p:nvPr>
        </p:nvSpPr>
        <p:spPr>
          <a:xfrm>
            <a:off x="8830926" y="4094920"/>
            <a:ext cx="3255057" cy="590321"/>
          </a:xfrm>
        </p:spPr>
        <p:txBody>
          <a:bodyPr>
            <a:noAutofit/>
          </a:bodyPr>
          <a:lstStyle/>
          <a:p>
            <a:r>
              <a:rPr lang="en-IN" sz="2400" dirty="0">
                <a:solidFill>
                  <a:schemeClr val="bg1"/>
                </a:solidFill>
                <a:latin typeface="Arial" panose="020B0604020202020204" pitchFamily="34" charset="0"/>
                <a:cs typeface="Arial" panose="020B0604020202020204" pitchFamily="34" charset="0"/>
              </a:rPr>
              <a:t>BY: ARPIT SHARMA</a:t>
            </a:r>
          </a:p>
        </p:txBody>
      </p:sp>
    </p:spTree>
    <p:extLst>
      <p:ext uri="{BB962C8B-B14F-4D97-AF65-F5344CB8AC3E}">
        <p14:creationId xmlns:p14="http://schemas.microsoft.com/office/powerpoint/2010/main" val="282193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AD00-4F5E-6754-3073-9D4F8DB852C1}"/>
              </a:ext>
            </a:extLst>
          </p:cNvPr>
          <p:cNvSpPr>
            <a:spLocks noGrp="1"/>
          </p:cNvSpPr>
          <p:nvPr>
            <p:ph type="title"/>
          </p:nvPr>
        </p:nvSpPr>
        <p:spPr>
          <a:xfrm>
            <a:off x="3266809" y="983491"/>
            <a:ext cx="10571998" cy="970450"/>
          </a:xfrm>
        </p:spPr>
        <p:txBody>
          <a:bodyPr/>
          <a:lstStyle/>
          <a:p>
            <a:r>
              <a:rPr lang="en-US" sz="4800" dirty="0">
                <a:solidFill>
                  <a:schemeClr val="bg1"/>
                </a:solidFill>
                <a:latin typeface="Arial" panose="020B0604020202020204" pitchFamily="34" charset="0"/>
                <a:cs typeface="Arial" panose="020B0604020202020204" pitchFamily="34" charset="0"/>
              </a:rPr>
              <a:t>INTRODUCTION</a:t>
            </a:r>
            <a:br>
              <a:rPr lang="en-IN" sz="4000"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01648A-AC7B-7E4E-66A0-255DA9C432D0}"/>
              </a:ext>
            </a:extLst>
          </p:cNvPr>
          <p:cNvSpPr>
            <a:spLocks noGrp="1"/>
          </p:cNvSpPr>
          <p:nvPr>
            <p:ph idx="1"/>
          </p:nvPr>
        </p:nvSpPr>
        <p:spPr>
          <a:xfrm>
            <a:off x="169580" y="2289483"/>
            <a:ext cx="11906156" cy="3870972"/>
          </a:xfrm>
        </p:spPr>
        <p:txBody>
          <a:bodyPr>
            <a:noAutofit/>
          </a:bodyPr>
          <a:lstStyle/>
          <a:p>
            <a:pPr marL="0" indent="0">
              <a:buNone/>
            </a:pPr>
            <a:r>
              <a:rPr lang="en-US" sz="2800" dirty="0">
                <a:latin typeface="Arial" panose="020B0604020202020204" pitchFamily="34" charset="0"/>
                <a:cs typeface="Arial" panose="020B0604020202020204" pitchFamily="34" charset="0"/>
              </a:rPr>
              <a:t>The FIFA World Cup⚽🏆, often simply called the World Cup, is an international association football competition contested by the senior men's national teams of the members of the Fédération International de Football Association (FIFA), the sport's global governing body. The championship has been awarded every four years since the inaugural tournament in 1930, except in 1942 and 1946 when it was not held because of the Second World War. The current champion is Argentina 🏆, which won its third title at the 2022 tournament in Qatar.</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76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93F-5DCB-D6D8-A68C-7849D37ADF73}"/>
              </a:ext>
            </a:extLst>
          </p:cNvPr>
          <p:cNvSpPr>
            <a:spLocks noGrp="1"/>
          </p:cNvSpPr>
          <p:nvPr>
            <p:ph type="title"/>
          </p:nvPr>
        </p:nvSpPr>
        <p:spPr/>
        <p:txBody>
          <a:bodyPr/>
          <a:lstStyle/>
          <a:p>
            <a:r>
              <a:rPr lang="en-US" dirty="0">
                <a:solidFill>
                  <a:schemeClr val="bg1"/>
                </a:solidFill>
              </a:rPr>
              <a:t>PROJECT OBJECTIVE</a:t>
            </a:r>
            <a:endParaRPr lang="en-IN" dirty="0">
              <a:solidFill>
                <a:schemeClr val="bg1"/>
              </a:solidFill>
            </a:endParaRPr>
          </a:p>
        </p:txBody>
      </p:sp>
      <p:sp>
        <p:nvSpPr>
          <p:cNvPr id="3" name="Content Placeholder 2">
            <a:extLst>
              <a:ext uri="{FF2B5EF4-FFF2-40B4-BE49-F238E27FC236}">
                <a16:creationId xmlns:a16="http://schemas.microsoft.com/office/drawing/2014/main" id="{4D057E09-F289-1B40-46A0-146F2C0B0E88}"/>
              </a:ext>
            </a:extLst>
          </p:cNvPr>
          <p:cNvSpPr>
            <a:spLocks noGrp="1"/>
          </p:cNvSpPr>
          <p:nvPr>
            <p:ph idx="1"/>
          </p:nvPr>
        </p:nvSpPr>
        <p:spPr>
          <a:xfrm>
            <a:off x="222364" y="2107096"/>
            <a:ext cx="10554574" cy="4606468"/>
          </a:xfrm>
        </p:spPr>
        <p:txBody>
          <a:bodyPr/>
          <a:lstStyle/>
          <a:p>
            <a:pPr marL="0" indent="0">
              <a:buNone/>
            </a:pPr>
            <a:r>
              <a:rPr lang="en-US" sz="2800" dirty="0"/>
              <a:t>Analyzing the datasets of FIFA World Cup⚽🏆, wherein we will try to find which country hosted most of the matches, which city hosted maximum matches, which country won the maximum matches and the World Cup🏆 and lot other factors.</a:t>
            </a:r>
          </a:p>
          <a:p>
            <a:endParaRPr lang="en-IN" dirty="0"/>
          </a:p>
        </p:txBody>
      </p:sp>
    </p:spTree>
    <p:extLst>
      <p:ext uri="{BB962C8B-B14F-4D97-AF65-F5344CB8AC3E}">
        <p14:creationId xmlns:p14="http://schemas.microsoft.com/office/powerpoint/2010/main" val="28058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0856-E22F-8A85-7ED7-8F92D1934CB6}"/>
              </a:ext>
            </a:extLst>
          </p:cNvPr>
          <p:cNvSpPr>
            <a:spLocks noGrp="1"/>
          </p:cNvSpPr>
          <p:nvPr>
            <p:ph type="title"/>
          </p:nvPr>
        </p:nvSpPr>
        <p:spPr>
          <a:xfrm>
            <a:off x="443479" y="129136"/>
            <a:ext cx="10571998" cy="970450"/>
          </a:xfrm>
        </p:spPr>
        <p:txBody>
          <a:bodyPr/>
          <a:lstStyle/>
          <a:p>
            <a:r>
              <a:rPr lang="en-US" sz="4400" dirty="0">
                <a:solidFill>
                  <a:schemeClr val="bg1"/>
                </a:solidFill>
              </a:rPr>
              <a:t>APPROACH</a:t>
            </a:r>
            <a:endParaRPr lang="en-IN" sz="4400" dirty="0">
              <a:solidFill>
                <a:schemeClr val="bg1"/>
              </a:solidFill>
            </a:endParaRPr>
          </a:p>
        </p:txBody>
      </p:sp>
      <p:sp>
        <p:nvSpPr>
          <p:cNvPr id="3" name="Content Placeholder 2">
            <a:extLst>
              <a:ext uri="{FF2B5EF4-FFF2-40B4-BE49-F238E27FC236}">
                <a16:creationId xmlns:a16="http://schemas.microsoft.com/office/drawing/2014/main" id="{E53309C3-BF1F-8516-FC4F-FD7161DA3899}"/>
              </a:ext>
            </a:extLst>
          </p:cNvPr>
          <p:cNvSpPr>
            <a:spLocks noGrp="1"/>
          </p:cNvSpPr>
          <p:nvPr>
            <p:ph idx="1"/>
          </p:nvPr>
        </p:nvSpPr>
        <p:spPr>
          <a:xfrm>
            <a:off x="185061" y="2325757"/>
            <a:ext cx="11920799" cy="4403107"/>
          </a:xfrm>
        </p:spPr>
        <p:txBody>
          <a:bodyPr>
            <a:normAutofit/>
          </a:bodyPr>
          <a:lstStyle/>
          <a:p>
            <a:pPr marL="0" indent="0" algn="l">
              <a:buNone/>
            </a:pPr>
            <a:r>
              <a:rPr lang="en-US" sz="2400" i="0" dirty="0">
                <a:effectLst/>
                <a:ea typeface="Calibri" panose="020F0502020204030204" pitchFamily="34" charset="0"/>
                <a:cs typeface="Calibri" panose="020F0502020204030204" pitchFamily="34" charset="0"/>
              </a:rPr>
              <a:t>In this project, I utilized the Microsoft Power BI intelligence tool and followed these steps to uncover insights on goal scoring and investigate key in-play metrics that influence goal scoring:</a:t>
            </a:r>
          </a:p>
          <a:p>
            <a:pPr marL="0" indent="0" algn="l">
              <a:buNone/>
            </a:pPr>
            <a:endParaRPr lang="en-US" sz="2000" i="0" dirty="0">
              <a:effectLst/>
              <a:ea typeface="Calibri" panose="020F0502020204030204" pitchFamily="34" charset="0"/>
              <a:cs typeface="Calibri" panose="020F0502020204030204" pitchFamily="34" charset="0"/>
            </a:endParaRPr>
          </a:p>
          <a:p>
            <a:pPr algn="l">
              <a:buFont typeface="+mj-lt"/>
              <a:buAutoNum type="arabicPeriod"/>
            </a:pPr>
            <a:r>
              <a:rPr lang="en-US" sz="2400" b="0" i="0" dirty="0">
                <a:effectLst/>
                <a:ea typeface="Calibri" panose="020F0502020204030204" pitchFamily="34" charset="0"/>
                <a:cs typeface="Calibri" panose="020F0502020204030204" pitchFamily="34" charset="0"/>
              </a:rPr>
              <a:t>Data gathering</a:t>
            </a:r>
          </a:p>
          <a:p>
            <a:pPr algn="l">
              <a:buFont typeface="+mj-lt"/>
              <a:buAutoNum type="arabicPeriod"/>
            </a:pPr>
            <a:r>
              <a:rPr lang="en-US" sz="2400" b="0" i="0" dirty="0">
                <a:effectLst/>
                <a:ea typeface="Calibri" panose="020F0502020204030204" pitchFamily="34" charset="0"/>
                <a:cs typeface="Calibri" panose="020F0502020204030204" pitchFamily="34" charset="0"/>
              </a:rPr>
              <a:t>Data cleaning and preparation</a:t>
            </a:r>
          </a:p>
          <a:p>
            <a:pPr algn="l">
              <a:buFont typeface="+mj-lt"/>
              <a:buAutoNum type="arabicPeriod"/>
            </a:pPr>
            <a:r>
              <a:rPr lang="en-US" sz="2400" b="0" i="0" dirty="0">
                <a:effectLst/>
                <a:ea typeface="Calibri" panose="020F0502020204030204" pitchFamily="34" charset="0"/>
                <a:cs typeface="Calibri" panose="020F0502020204030204" pitchFamily="34" charset="0"/>
              </a:rPr>
              <a:t>Data Analysis</a:t>
            </a:r>
          </a:p>
          <a:p>
            <a:pPr algn="l">
              <a:buFont typeface="+mj-lt"/>
              <a:buAutoNum type="arabicPeriod"/>
            </a:pPr>
            <a:r>
              <a:rPr lang="en-US" sz="2400" b="0" i="0" dirty="0">
                <a:effectLst/>
                <a:ea typeface="Calibri" panose="020F0502020204030204" pitchFamily="34" charset="0"/>
                <a:cs typeface="Calibri" panose="020F0502020204030204" pitchFamily="34" charset="0"/>
              </a:rPr>
              <a:t>Data Visualization</a:t>
            </a:r>
          </a:p>
        </p:txBody>
      </p:sp>
    </p:spTree>
    <p:extLst>
      <p:ext uri="{BB962C8B-B14F-4D97-AF65-F5344CB8AC3E}">
        <p14:creationId xmlns:p14="http://schemas.microsoft.com/office/powerpoint/2010/main" val="21555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38B5-BF6D-35FD-F6F9-62186F67B4C1}"/>
              </a:ext>
            </a:extLst>
          </p:cNvPr>
          <p:cNvSpPr>
            <a:spLocks noGrp="1"/>
          </p:cNvSpPr>
          <p:nvPr>
            <p:ph type="title"/>
          </p:nvPr>
        </p:nvSpPr>
        <p:spPr>
          <a:xfrm>
            <a:off x="313043" y="1287437"/>
            <a:ext cx="10571998" cy="970450"/>
          </a:xfrm>
        </p:spPr>
        <p:txBody>
          <a:bodyPr/>
          <a:lstStyle/>
          <a:p>
            <a:r>
              <a:rPr lang="en-US" b="1" i="0" dirty="0">
                <a:solidFill>
                  <a:schemeClr val="bg1"/>
                </a:solidFill>
                <a:effectLst/>
                <a:latin typeface="+mn-lt"/>
              </a:rPr>
              <a:t>Some of the variables in this dataset include:</a:t>
            </a:r>
            <a:br>
              <a:rPr lang="en-US" b="0" i="0" dirty="0">
                <a:solidFill>
                  <a:schemeClr val="bg1"/>
                </a:solidFill>
                <a:effectLst/>
                <a:latin typeface="+mn-lt"/>
              </a:rPr>
            </a:br>
            <a:endParaRPr lang="en-IN" dirty="0">
              <a:solidFill>
                <a:schemeClr val="bg1"/>
              </a:solidFill>
              <a:latin typeface="+mn-lt"/>
            </a:endParaRPr>
          </a:p>
        </p:txBody>
      </p:sp>
      <p:sp>
        <p:nvSpPr>
          <p:cNvPr id="3" name="Content Placeholder 2">
            <a:extLst>
              <a:ext uri="{FF2B5EF4-FFF2-40B4-BE49-F238E27FC236}">
                <a16:creationId xmlns:a16="http://schemas.microsoft.com/office/drawing/2014/main" id="{357B9153-35A8-1CAE-DE7E-60FE7AC21AD0}"/>
              </a:ext>
            </a:extLst>
          </p:cNvPr>
          <p:cNvSpPr>
            <a:spLocks noGrp="1"/>
          </p:cNvSpPr>
          <p:nvPr>
            <p:ph idx="1"/>
          </p:nvPr>
        </p:nvSpPr>
        <p:spPr>
          <a:xfrm>
            <a:off x="0" y="2335696"/>
            <a:ext cx="12404035" cy="5029200"/>
          </a:xfrm>
        </p:spPr>
        <p:txBody>
          <a:bodyPr>
            <a:normAutofit fontScale="47500" lnSpcReduction="20000"/>
          </a:bodyPr>
          <a:lstStyle/>
          <a:p>
            <a:pPr algn="l">
              <a:buFont typeface="Arial" panose="020B0604020202020204" pitchFamily="34" charset="0"/>
              <a:buChar char="•"/>
            </a:pPr>
            <a:r>
              <a:rPr lang="en-US" sz="5100" b="0" i="0" dirty="0">
                <a:effectLst/>
              </a:rPr>
              <a:t>Year — The year of the tournament.</a:t>
            </a:r>
          </a:p>
          <a:p>
            <a:pPr algn="l">
              <a:buFont typeface="Arial" panose="020B0604020202020204" pitchFamily="34" charset="0"/>
              <a:buChar char="•"/>
            </a:pPr>
            <a:r>
              <a:rPr lang="en-US" sz="5100" b="0" i="0" dirty="0">
                <a:effectLst/>
              </a:rPr>
              <a:t>Country — The host country of the tournament.</a:t>
            </a:r>
          </a:p>
          <a:p>
            <a:pPr algn="l">
              <a:buFont typeface="Arial" panose="020B0604020202020204" pitchFamily="34" charset="0"/>
              <a:buChar char="•"/>
            </a:pPr>
            <a:r>
              <a:rPr lang="en-US" sz="5100" b="0" i="0" dirty="0">
                <a:effectLst/>
              </a:rPr>
              <a:t>Winner — The team that won the tournament.</a:t>
            </a:r>
          </a:p>
          <a:p>
            <a:pPr algn="l">
              <a:buFont typeface="Arial" panose="020B0604020202020204" pitchFamily="34" charset="0"/>
              <a:buChar char="•"/>
            </a:pPr>
            <a:r>
              <a:rPr lang="en-US" sz="5100" b="0" i="0" dirty="0">
                <a:effectLst/>
              </a:rPr>
              <a:t>Runners-Up — The team that finished as the runners-up.</a:t>
            </a:r>
          </a:p>
          <a:p>
            <a:pPr algn="l">
              <a:buFont typeface="Arial" panose="020B0604020202020204" pitchFamily="34" charset="0"/>
              <a:buChar char="•"/>
            </a:pPr>
            <a:r>
              <a:rPr lang="en-US" sz="5100" b="0" i="0" dirty="0">
                <a:effectLst/>
              </a:rPr>
              <a:t>Third — The team that finished in third place.</a:t>
            </a:r>
          </a:p>
          <a:p>
            <a:pPr algn="l">
              <a:buFont typeface="Arial" panose="020B0604020202020204" pitchFamily="34" charset="0"/>
              <a:buChar char="•"/>
            </a:pPr>
            <a:r>
              <a:rPr lang="en-US" sz="5100" b="0" i="0" dirty="0">
                <a:effectLst/>
              </a:rPr>
              <a:t>Fourth — The team that finished in fourth place.</a:t>
            </a:r>
          </a:p>
          <a:p>
            <a:pPr algn="l">
              <a:buFont typeface="Arial" panose="020B0604020202020204" pitchFamily="34" charset="0"/>
              <a:buChar char="•"/>
            </a:pPr>
            <a:r>
              <a:rPr lang="en-US" sz="5100" b="0" i="0" dirty="0">
                <a:effectLst/>
              </a:rPr>
              <a:t>Goals Scored — The total number of goals scored in the tournament.</a:t>
            </a:r>
          </a:p>
          <a:p>
            <a:pPr algn="l">
              <a:buFont typeface="Arial" panose="020B0604020202020204" pitchFamily="34" charset="0"/>
              <a:buChar char="•"/>
            </a:pPr>
            <a:r>
              <a:rPr lang="en-US" sz="5100" b="0" i="0" dirty="0">
                <a:effectLst/>
              </a:rPr>
              <a:t>Qualified Teams — The total number of teams that qualified for the tournament.</a:t>
            </a:r>
          </a:p>
          <a:p>
            <a:pPr algn="l">
              <a:buFont typeface="Arial" panose="020B0604020202020204" pitchFamily="34" charset="0"/>
              <a:buChar char="•"/>
            </a:pPr>
            <a:r>
              <a:rPr lang="en-US" sz="5100" b="0" i="0" dirty="0">
                <a:effectLst/>
              </a:rPr>
              <a:t>Attendance — The total number of spectators who attended the matches.</a:t>
            </a:r>
          </a:p>
          <a:p>
            <a:endParaRPr lang="en-IN" dirty="0"/>
          </a:p>
        </p:txBody>
      </p:sp>
    </p:spTree>
    <p:extLst>
      <p:ext uri="{BB962C8B-B14F-4D97-AF65-F5344CB8AC3E}">
        <p14:creationId xmlns:p14="http://schemas.microsoft.com/office/powerpoint/2010/main" val="20370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9A6D-BCFD-E50A-28CC-AE9A53612382}"/>
              </a:ext>
            </a:extLst>
          </p:cNvPr>
          <p:cNvSpPr>
            <a:spLocks noGrp="1"/>
          </p:cNvSpPr>
          <p:nvPr>
            <p:ph type="title"/>
          </p:nvPr>
        </p:nvSpPr>
        <p:spPr>
          <a:xfrm>
            <a:off x="89451" y="0"/>
            <a:ext cx="10571998" cy="1311965"/>
          </a:xfrm>
        </p:spPr>
        <p:txBody>
          <a:bodyPr/>
          <a:lstStyle/>
          <a:p>
            <a:r>
              <a:rPr lang="en-US" sz="4800" dirty="0">
                <a:solidFill>
                  <a:schemeClr val="bg1"/>
                </a:solidFill>
              </a:rPr>
              <a:t>CONCLUSION</a:t>
            </a:r>
            <a:endParaRPr lang="en-IN" sz="4800" dirty="0">
              <a:solidFill>
                <a:schemeClr val="bg1"/>
              </a:solidFill>
            </a:endParaRPr>
          </a:p>
        </p:txBody>
      </p:sp>
      <p:sp>
        <p:nvSpPr>
          <p:cNvPr id="3" name="Content Placeholder 2">
            <a:extLst>
              <a:ext uri="{FF2B5EF4-FFF2-40B4-BE49-F238E27FC236}">
                <a16:creationId xmlns:a16="http://schemas.microsoft.com/office/drawing/2014/main" id="{063A79AF-7E9B-C3A5-FFBE-CB2CAE4DB665}"/>
              </a:ext>
            </a:extLst>
          </p:cNvPr>
          <p:cNvSpPr>
            <a:spLocks noGrp="1"/>
          </p:cNvSpPr>
          <p:nvPr>
            <p:ph idx="1"/>
          </p:nvPr>
        </p:nvSpPr>
        <p:spPr>
          <a:xfrm>
            <a:off x="178904" y="1948070"/>
            <a:ext cx="11562129" cy="4770782"/>
          </a:xfrm>
        </p:spPr>
        <p:txBody>
          <a:bodyPr>
            <a:noAutofit/>
          </a:bodyPr>
          <a:lstStyle/>
          <a:p>
            <a:pPr marL="0" indent="0">
              <a:buNone/>
            </a:pPr>
            <a:r>
              <a:rPr lang="en-US" sz="2400" b="0" i="0" dirty="0">
                <a:effectLst/>
              </a:rPr>
              <a:t>1) Total of 850 matches ⚽ have been played</a:t>
            </a:r>
            <a:br>
              <a:rPr lang="en-US" sz="2400" b="0" i="0" dirty="0">
                <a:effectLst/>
              </a:rPr>
            </a:br>
            <a:br>
              <a:rPr lang="en-US" sz="2400" b="0" i="0" dirty="0">
                <a:effectLst/>
              </a:rPr>
            </a:br>
            <a:r>
              <a:rPr lang="en-US" sz="2400" b="0" i="0" dirty="0">
                <a:effectLst/>
              </a:rPr>
              <a:t>2) Most used stadiums were-</a:t>
            </a:r>
            <a:br>
              <a:rPr lang="en-US" sz="2400" b="0" i="0" dirty="0">
                <a:effectLst/>
              </a:rPr>
            </a:br>
            <a:r>
              <a:rPr lang="en-US" sz="2400" b="0" i="0" dirty="0">
                <a:effectLst/>
              </a:rPr>
              <a:t>a) Estadio Azteca with 19 matches⚽</a:t>
            </a:r>
            <a:br>
              <a:rPr lang="en-US" sz="2400" b="0" i="0" dirty="0">
                <a:effectLst/>
              </a:rPr>
            </a:br>
            <a:r>
              <a:rPr lang="en-US" sz="2400" b="0" i="0" dirty="0">
                <a:effectLst/>
              </a:rPr>
              <a:t>b) Jalisco with 14 matches⚽</a:t>
            </a:r>
            <a:br>
              <a:rPr lang="en-US" sz="2400" b="0" i="0" dirty="0">
                <a:effectLst/>
              </a:rPr>
            </a:br>
            <a:r>
              <a:rPr lang="en-US" sz="2400" b="0" i="0" dirty="0">
                <a:effectLst/>
              </a:rPr>
              <a:t>c) Olympia </a:t>
            </a:r>
            <a:r>
              <a:rPr lang="en-US" sz="2400" b="0" i="0" dirty="0" err="1">
                <a:effectLst/>
              </a:rPr>
              <a:t>stadion</a:t>
            </a:r>
            <a:r>
              <a:rPr lang="en-US" sz="2400" b="0" i="0" dirty="0">
                <a:effectLst/>
              </a:rPr>
              <a:t> with 14 matches⚽</a:t>
            </a:r>
            <a:br>
              <a:rPr lang="en-US" sz="2400" b="0" i="0" dirty="0">
                <a:effectLst/>
              </a:rPr>
            </a:br>
            <a:r>
              <a:rPr lang="en-US" sz="2400" b="0" i="0" dirty="0">
                <a:effectLst/>
              </a:rPr>
              <a:t>d) Nou Camp with 11 matches⚽</a:t>
            </a:r>
            <a:br>
              <a:rPr lang="en-US" sz="2400" b="0" i="0" dirty="0">
                <a:effectLst/>
              </a:rPr>
            </a:br>
            <a:br>
              <a:rPr lang="en-US" sz="2400" b="0" i="0" dirty="0">
                <a:effectLst/>
              </a:rPr>
            </a:br>
            <a:r>
              <a:rPr lang="en-US" sz="2400" b="0" i="0" dirty="0">
                <a:effectLst/>
              </a:rPr>
              <a:t>3) Top 3 teams to win the most World Cups🏆🏆are :</a:t>
            </a:r>
            <a:br>
              <a:rPr lang="en-US" sz="2400" b="0" i="0" dirty="0">
                <a:effectLst/>
              </a:rPr>
            </a:br>
            <a:r>
              <a:rPr lang="en-US" sz="2400" b="0" i="0" dirty="0">
                <a:effectLst/>
              </a:rPr>
              <a:t>a) Brazil with 5 World Cups 🏆</a:t>
            </a:r>
            <a:br>
              <a:rPr lang="en-US" sz="2400" b="0" i="0" dirty="0">
                <a:effectLst/>
              </a:rPr>
            </a:br>
            <a:r>
              <a:rPr lang="en-US" sz="2400" b="0" i="0" dirty="0">
                <a:effectLst/>
              </a:rPr>
              <a:t>b) Italy with 4 World Cups 🏆</a:t>
            </a:r>
            <a:br>
              <a:rPr lang="en-US" sz="2400" b="0" i="0" dirty="0">
                <a:effectLst/>
              </a:rPr>
            </a:br>
            <a:r>
              <a:rPr lang="en-US" sz="2400" b="0" i="0" dirty="0">
                <a:effectLst/>
              </a:rPr>
              <a:t>c) Germany with 4 World Cups 🏆</a:t>
            </a:r>
            <a:endParaRPr lang="en-IN" sz="2400" dirty="0"/>
          </a:p>
        </p:txBody>
      </p:sp>
    </p:spTree>
    <p:extLst>
      <p:ext uri="{BB962C8B-B14F-4D97-AF65-F5344CB8AC3E}">
        <p14:creationId xmlns:p14="http://schemas.microsoft.com/office/powerpoint/2010/main" val="164035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F02F4-CCE2-070C-2408-6700EF3CFD53}"/>
              </a:ext>
            </a:extLst>
          </p:cNvPr>
          <p:cNvSpPr>
            <a:spLocks noGrp="1"/>
          </p:cNvSpPr>
          <p:nvPr>
            <p:ph idx="1"/>
          </p:nvPr>
        </p:nvSpPr>
        <p:spPr>
          <a:xfrm>
            <a:off x="109330" y="248478"/>
            <a:ext cx="12423913" cy="6281531"/>
          </a:xfrm>
        </p:spPr>
        <p:txBody>
          <a:bodyPr>
            <a:noAutofit/>
          </a:bodyPr>
          <a:lstStyle/>
          <a:p>
            <a:pPr marL="0" indent="0">
              <a:buNone/>
            </a:pPr>
            <a:r>
              <a:rPr lang="en-US" sz="2800" b="0" i="0" dirty="0">
                <a:effectLst/>
              </a:rPr>
              <a:t>4) Most Goals⚽ scored in any World Cups were in-</a:t>
            </a:r>
            <a:br>
              <a:rPr lang="en-US" sz="2800" b="0" i="0" dirty="0">
                <a:effectLst/>
              </a:rPr>
            </a:br>
            <a:r>
              <a:rPr lang="en-US" sz="2800" b="0" i="0" dirty="0">
                <a:effectLst/>
              </a:rPr>
              <a:t>a) 2014 171 Goals </a:t>
            </a:r>
            <a:br>
              <a:rPr lang="en-US" sz="2800" b="0" i="0" dirty="0">
                <a:effectLst/>
              </a:rPr>
            </a:br>
            <a:r>
              <a:rPr lang="en-US" sz="2800" b="0" i="0" dirty="0">
                <a:effectLst/>
              </a:rPr>
              <a:t>b) 1998 171 Goals </a:t>
            </a:r>
            <a:br>
              <a:rPr lang="en-US" sz="2800" b="0" i="0" dirty="0">
                <a:effectLst/>
              </a:rPr>
            </a:br>
            <a:r>
              <a:rPr lang="en-US" sz="2800" b="0" i="0" dirty="0">
                <a:effectLst/>
              </a:rPr>
              <a:t>c) 2002 161 Goals </a:t>
            </a:r>
            <a:br>
              <a:rPr lang="en-US" sz="2800" b="0" i="0" dirty="0">
                <a:effectLst/>
              </a:rPr>
            </a:br>
            <a:br>
              <a:rPr lang="en-US" sz="2800" b="0" i="0" dirty="0">
                <a:effectLst/>
              </a:rPr>
            </a:br>
            <a:r>
              <a:rPr lang="en-US" sz="2800" b="0" i="0" dirty="0">
                <a:effectLst/>
              </a:rPr>
              <a:t>5) Teams who were the Runners Up for the most :</a:t>
            </a:r>
            <a:br>
              <a:rPr lang="en-US" sz="2800" b="0" i="0" dirty="0">
                <a:effectLst/>
              </a:rPr>
            </a:br>
            <a:r>
              <a:rPr lang="en-US" sz="2800" b="0" i="0" dirty="0">
                <a:effectLst/>
              </a:rPr>
              <a:t>a) Germany 4 times in 1962, 1982, 1986 and 2002 </a:t>
            </a:r>
            <a:br>
              <a:rPr lang="en-US" sz="2800" b="0" i="0" dirty="0">
                <a:effectLst/>
              </a:rPr>
            </a:br>
            <a:r>
              <a:rPr lang="en-US" sz="2800" b="0" i="0" dirty="0">
                <a:effectLst/>
              </a:rPr>
              <a:t>b) Argentina 3 times in 1930, 1990 and 2014</a:t>
            </a:r>
            <a:br>
              <a:rPr lang="en-US" sz="2800" b="0" i="0" dirty="0">
                <a:effectLst/>
              </a:rPr>
            </a:br>
            <a:r>
              <a:rPr lang="en-US" sz="2800" b="0" i="0" dirty="0">
                <a:effectLst/>
              </a:rPr>
              <a:t>c) Netherland 3 times 1974, 1978 and 2010</a:t>
            </a:r>
          </a:p>
          <a:p>
            <a:pPr marL="0" indent="0">
              <a:buNone/>
            </a:pPr>
            <a:br>
              <a:rPr lang="en-US" sz="2800" b="0" i="0" dirty="0">
                <a:effectLst/>
              </a:rPr>
            </a:br>
            <a:r>
              <a:rPr lang="en-US" sz="2800" b="0" i="0" dirty="0">
                <a:effectLst/>
              </a:rPr>
              <a:t>6) Countries who played maximum matches :</a:t>
            </a:r>
            <a:br>
              <a:rPr lang="en-US" sz="2800" b="0" i="0" dirty="0">
                <a:effectLst/>
              </a:rPr>
            </a:br>
            <a:r>
              <a:rPr lang="en-US" sz="2800" b="0" i="0" dirty="0">
                <a:effectLst/>
              </a:rPr>
              <a:t>a) Germany</a:t>
            </a:r>
            <a:br>
              <a:rPr lang="en-US" sz="2800" b="0" i="0" dirty="0">
                <a:effectLst/>
              </a:rPr>
            </a:br>
            <a:r>
              <a:rPr lang="en-US" sz="2800" b="0" i="0" dirty="0">
                <a:effectLst/>
              </a:rPr>
              <a:t>b) Brazil</a:t>
            </a:r>
            <a:br>
              <a:rPr lang="en-US" sz="2800" b="0" i="0" dirty="0">
                <a:effectLst/>
              </a:rPr>
            </a:br>
            <a:r>
              <a:rPr lang="en-US" sz="2800" b="0" i="0" dirty="0">
                <a:effectLst/>
              </a:rPr>
              <a:t>c) Mexico</a:t>
            </a:r>
            <a:br>
              <a:rPr lang="en-US" sz="2800" b="0" i="0" dirty="0">
                <a:effectLst/>
              </a:rPr>
            </a:br>
            <a:endParaRPr lang="en-IN" sz="2800" dirty="0"/>
          </a:p>
        </p:txBody>
      </p:sp>
    </p:spTree>
    <p:extLst>
      <p:ext uri="{BB962C8B-B14F-4D97-AF65-F5344CB8AC3E}">
        <p14:creationId xmlns:p14="http://schemas.microsoft.com/office/powerpoint/2010/main" val="396700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34671E-94DC-FC46-63BF-29D786702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331" y="0"/>
            <a:ext cx="11211338" cy="6553541"/>
          </a:xfrm>
        </p:spPr>
      </p:pic>
    </p:spTree>
    <p:extLst>
      <p:ext uri="{BB962C8B-B14F-4D97-AF65-F5344CB8AC3E}">
        <p14:creationId xmlns:p14="http://schemas.microsoft.com/office/powerpoint/2010/main" val="102629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FBE9-A077-5910-4E57-3C95F185287C}"/>
              </a:ext>
            </a:extLst>
          </p:cNvPr>
          <p:cNvSpPr>
            <a:spLocks noGrp="1"/>
          </p:cNvSpPr>
          <p:nvPr>
            <p:ph type="title"/>
          </p:nvPr>
        </p:nvSpPr>
        <p:spPr>
          <a:xfrm>
            <a:off x="203712" y="149087"/>
            <a:ext cx="11703365" cy="1699591"/>
          </a:xfrm>
        </p:spPr>
        <p:txBody>
          <a:bodyPr/>
          <a:lstStyle/>
          <a:p>
            <a:r>
              <a:rPr lang="en-US" sz="4800" dirty="0">
                <a:solidFill>
                  <a:schemeClr val="bg1"/>
                </a:solidFill>
              </a:rPr>
              <a:t>SPECIAL THANKS </a:t>
            </a:r>
            <a:r>
              <a:rPr lang="en-US" sz="4000" dirty="0"/>
              <a:t>🙏🏻</a:t>
            </a:r>
            <a:br>
              <a:rPr lang="en-US" dirty="0"/>
            </a:br>
            <a:endParaRPr lang="en-IN" dirty="0"/>
          </a:p>
        </p:txBody>
      </p:sp>
      <p:sp>
        <p:nvSpPr>
          <p:cNvPr id="3" name="Content Placeholder 2">
            <a:extLst>
              <a:ext uri="{FF2B5EF4-FFF2-40B4-BE49-F238E27FC236}">
                <a16:creationId xmlns:a16="http://schemas.microsoft.com/office/drawing/2014/main" id="{497A153B-5019-1E05-0B91-E337F0E7602B}"/>
              </a:ext>
            </a:extLst>
          </p:cNvPr>
          <p:cNvSpPr>
            <a:spLocks noGrp="1"/>
          </p:cNvSpPr>
          <p:nvPr>
            <p:ph idx="1"/>
          </p:nvPr>
        </p:nvSpPr>
        <p:spPr>
          <a:xfrm>
            <a:off x="203712" y="1162879"/>
            <a:ext cx="11784576" cy="5963478"/>
          </a:xfrm>
        </p:spPr>
        <p:txBody>
          <a:bodyPr>
            <a:normAutofit/>
          </a:bodyPr>
          <a:lstStyle/>
          <a:p>
            <a:endParaRPr lang="en-US" dirty="0"/>
          </a:p>
          <a:p>
            <a:pPr marL="0" indent="0">
              <a:buNone/>
            </a:pPr>
            <a:r>
              <a:rPr lang="en-US" sz="2400" dirty="0"/>
              <a:t>I would like to extend my heartfelt gratitude to Unified Mentor Private Limited for providing me with an incredible internship opportunity. The supportive and dynamic environment fostered by Unified Mentor Private Limited has enabled me to enhance my skills, gain hands-on experience, and contribute meaningfully to ongoing projects. The guidance and mentorship provided by the team have been instrumental in shaping my understanding and application of theoretical knowledge.</a:t>
            </a:r>
          </a:p>
          <a:p>
            <a:pPr marL="0" indent="0">
              <a:buNone/>
            </a:pPr>
            <a:endParaRPr lang="en-US" sz="2400" dirty="0"/>
          </a:p>
          <a:p>
            <a:pPr marL="0" indent="0">
              <a:buNone/>
            </a:pPr>
            <a:r>
              <a:rPr lang="en-US" sz="2400" dirty="0"/>
              <a:t>Thank you, Unified Mentor Private Limited, for this enriching opportunity and for playing a pivotal role in my career journey</a:t>
            </a:r>
            <a:endParaRPr lang="en-IN" sz="2400" dirty="0"/>
          </a:p>
        </p:txBody>
      </p:sp>
    </p:spTree>
    <p:extLst>
      <p:ext uri="{BB962C8B-B14F-4D97-AF65-F5344CB8AC3E}">
        <p14:creationId xmlns:p14="http://schemas.microsoft.com/office/powerpoint/2010/main" val="3160019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63</TotalTime>
  <Words>602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2</vt:lpstr>
      <vt:lpstr>Quotable</vt:lpstr>
      <vt:lpstr>FIFA WORLD CUP ANALYSIS</vt:lpstr>
      <vt:lpstr>INTRODUCTION </vt:lpstr>
      <vt:lpstr>PROJECT OBJECTIVE</vt:lpstr>
      <vt:lpstr>APPROACH</vt:lpstr>
      <vt:lpstr>Some of the variables in this dataset include: </vt:lpstr>
      <vt:lpstr>CONCLUSION</vt:lpstr>
      <vt:lpstr>PowerPoint Presentation</vt:lpstr>
      <vt:lpstr>PowerPoint Presentation</vt:lpstr>
      <vt:lpstr>SPECIAL THANKS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Arpit Sharma</dc:creator>
  <cp:lastModifiedBy>Arpit Sharma</cp:lastModifiedBy>
  <cp:revision>2</cp:revision>
  <dcterms:created xsi:type="dcterms:W3CDTF">2024-07-22T13:25:57Z</dcterms:created>
  <dcterms:modified xsi:type="dcterms:W3CDTF">2024-07-30T07:43:48Z</dcterms:modified>
</cp:coreProperties>
</file>