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3E060-4D45-487A-BE69-350BDCAFE6CB}"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9834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3E060-4D45-487A-BE69-350BDCAFE6CB}"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154993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3E060-4D45-487A-BE69-350BDCAFE6CB}"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E8E860-4311-48C5-9FCD-C907821B54F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27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E3E060-4D45-487A-BE69-350BDCAFE6CB}"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45793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E3E060-4D45-487A-BE69-350BDCAFE6CB}"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E8E860-4311-48C5-9FCD-C907821B54F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05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E3E060-4D45-487A-BE69-350BDCAFE6CB}"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342129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3E060-4D45-487A-BE69-350BDCAFE6CB}"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279995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3E060-4D45-487A-BE69-350BDCAFE6CB}"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423670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3E060-4D45-487A-BE69-350BDCAFE6CB}"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255634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3E060-4D45-487A-BE69-350BDCAFE6CB}"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165569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3E060-4D45-487A-BE69-350BDCAFE6CB}"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2566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3E060-4D45-487A-BE69-350BDCAFE6CB}"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2901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3E060-4D45-487A-BE69-350BDCAFE6CB}"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398301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3E060-4D45-487A-BE69-350BDCAFE6CB}"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277568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3E060-4D45-487A-BE69-350BDCAFE6CB}"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293867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3E060-4D45-487A-BE69-350BDCAFE6CB}"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E8E860-4311-48C5-9FCD-C907821B54FE}" type="slidenum">
              <a:rPr lang="en-IN" smtClean="0"/>
              <a:t>‹#›</a:t>
            </a:fld>
            <a:endParaRPr lang="en-IN"/>
          </a:p>
        </p:txBody>
      </p:sp>
    </p:spTree>
    <p:extLst>
      <p:ext uri="{BB962C8B-B14F-4D97-AF65-F5344CB8AC3E}">
        <p14:creationId xmlns:p14="http://schemas.microsoft.com/office/powerpoint/2010/main" val="415871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EE3E060-4D45-487A-BE69-350BDCAFE6CB}" type="datetimeFigureOut">
              <a:rPr lang="en-IN" smtClean="0"/>
              <a:t>30-07-2024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E8E860-4311-48C5-9FCD-C907821B54FE}" type="slidenum">
              <a:rPr lang="en-IN" smtClean="0"/>
              <a:t>‹#›</a:t>
            </a:fld>
            <a:endParaRPr lang="en-IN"/>
          </a:p>
        </p:txBody>
      </p:sp>
    </p:spTree>
    <p:extLst>
      <p:ext uri="{BB962C8B-B14F-4D97-AF65-F5344CB8AC3E}">
        <p14:creationId xmlns:p14="http://schemas.microsoft.com/office/powerpoint/2010/main" val="2840198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company/unified-mentor-pvt-ltd/"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24A1-1188-84BD-827B-153693AA277C}"/>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Heart Disease Analysis</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0C22691-F03E-D221-9A5A-665E62661967}"/>
              </a:ext>
            </a:extLst>
          </p:cNvPr>
          <p:cNvSpPr>
            <a:spLocks noGrp="1"/>
          </p:cNvSpPr>
          <p:nvPr>
            <p:ph type="subTitle" idx="1"/>
          </p:nvPr>
        </p:nvSpPr>
        <p:spPr/>
        <p:txBody>
          <a:bodyPr/>
          <a:lstStyle/>
          <a:p>
            <a:r>
              <a:rPr lang="en-US" dirty="0">
                <a:solidFill>
                  <a:schemeClr val="accent2">
                    <a:lumMod val="75000"/>
                  </a:schemeClr>
                </a:solidFill>
                <a:latin typeface="Arial" panose="020B0604020202020204" pitchFamily="34" charset="0"/>
                <a:cs typeface="Arial" panose="020B0604020202020204" pitchFamily="34" charset="0"/>
              </a:rPr>
              <a:t>BY: ARPIT SHARMA</a:t>
            </a:r>
            <a:endParaRPr lang="en-IN"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34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3D9B-EDCC-2C16-A233-BD54946A6BFA}"/>
              </a:ext>
            </a:extLst>
          </p:cNvPr>
          <p:cNvSpPr>
            <a:spLocks noGrp="1"/>
          </p:cNvSpPr>
          <p:nvPr>
            <p:ph type="title"/>
          </p:nvPr>
        </p:nvSpPr>
        <p:spPr>
          <a:xfrm>
            <a:off x="341243" y="109330"/>
            <a:ext cx="11509513" cy="6977270"/>
          </a:xfrm>
        </p:spPr>
        <p:txBody>
          <a:bodyPr>
            <a:noAutofit/>
          </a:bodyPr>
          <a:lstStyle/>
          <a:p>
            <a:r>
              <a:rPr lang="en-US" sz="2800" b="0" i="0" dirty="0">
                <a:effectLst/>
                <a:highlight>
                  <a:srgbClr val="FFFFFF"/>
                </a:highlight>
                <a:latin typeface="-apple-system"/>
              </a:rPr>
              <a:t>SPECIAL THANKS 🙏🏻</a:t>
            </a:r>
            <a:br>
              <a:rPr lang="en-US" sz="2800" b="0" i="0" dirty="0">
                <a:effectLst/>
                <a:highlight>
                  <a:srgbClr val="FFFFFF"/>
                </a:highlight>
                <a:latin typeface="-apple-system"/>
              </a:rPr>
            </a:br>
            <a:br>
              <a:rPr lang="en-US" sz="2800" b="0" i="0" dirty="0">
                <a:effectLst/>
                <a:highlight>
                  <a:srgbClr val="FFFFFF"/>
                </a:highlight>
                <a:latin typeface="-apple-system"/>
              </a:rPr>
            </a:br>
            <a:br>
              <a:rPr lang="en-US" sz="2800" b="0" i="0" dirty="0">
                <a:effectLst/>
                <a:highlight>
                  <a:srgbClr val="FFFFFF"/>
                </a:highlight>
                <a:latin typeface="-apple-system"/>
              </a:rPr>
            </a:br>
            <a:r>
              <a:rPr lang="en-US" sz="2800" b="0" i="0" dirty="0">
                <a:effectLst/>
                <a:latin typeface="-apple-system"/>
              </a:rPr>
              <a:t>I would like to extend my heartfelt gratitude to </a:t>
            </a:r>
            <a:r>
              <a:rPr lang="en-US" sz="2800" i="0" dirty="0">
                <a:effectLst/>
                <a:latin typeface="var(--artdeco-reset-typography-font-family-sans)"/>
                <a:hlinkClick r:id="rId2"/>
              </a:rPr>
              <a:t>Unified Mentor Private Limited</a:t>
            </a:r>
            <a:r>
              <a:rPr lang="en-US" sz="2800" b="0" i="0" dirty="0">
                <a:effectLst/>
                <a:latin typeface="-apple-system"/>
              </a:rPr>
              <a:t> for providing me with an incredible internship opportunity. This experience has been invaluable in furthering my professional development and gaining practical insights into the industry.</a:t>
            </a:r>
            <a:br>
              <a:rPr lang="en-US" sz="2800" b="0" i="0" dirty="0">
                <a:effectLst/>
                <a:latin typeface="-apple-system"/>
              </a:rPr>
            </a:br>
            <a:r>
              <a:rPr lang="en-US" sz="2800" b="0" i="0" dirty="0">
                <a:effectLst/>
                <a:latin typeface="-apple-system"/>
              </a:rPr>
              <a:t>The supportive and dynamic environment fostered by </a:t>
            </a:r>
            <a:r>
              <a:rPr lang="en-US" sz="2800" i="0" dirty="0">
                <a:effectLst/>
                <a:latin typeface="var(--artdeco-reset-typography-font-family-sans)"/>
                <a:hlinkClick r:id="rId2"/>
              </a:rPr>
              <a:t>Unified Mentor Private Limited</a:t>
            </a:r>
            <a:r>
              <a:rPr lang="en-US" sz="2800" b="0" i="0" dirty="0">
                <a:effectLst/>
                <a:latin typeface="-apple-system"/>
              </a:rPr>
              <a:t> has enabled me to enhance my skills, gain hands-on experience, and contribute meaningfully to ongoing projects. The guidance and mentorship provided by the team have been instrumental in shaping my understanding and application of theoretical knowledge.</a:t>
            </a:r>
            <a:br>
              <a:rPr lang="en-US" sz="2800" b="0" i="0" dirty="0">
                <a:effectLst/>
                <a:latin typeface="-apple-system"/>
              </a:rPr>
            </a:br>
            <a:r>
              <a:rPr lang="en-US" sz="2800" b="0" i="0" dirty="0">
                <a:effectLst/>
                <a:latin typeface="-apple-system"/>
              </a:rPr>
              <a:t>Thank you, </a:t>
            </a:r>
            <a:r>
              <a:rPr lang="en-US" sz="2800" i="0" dirty="0">
                <a:effectLst/>
                <a:latin typeface="var(--artdeco-reset-typography-font-family-sans)"/>
                <a:hlinkClick r:id="rId2"/>
              </a:rPr>
              <a:t>Unified Mentor Private Limited</a:t>
            </a:r>
            <a:r>
              <a:rPr lang="en-US" sz="2800" b="0" i="0" dirty="0">
                <a:effectLst/>
                <a:latin typeface="-apple-system"/>
              </a:rPr>
              <a:t>, for this enriching opportunity and for playing a pivotal role in my career journey.</a:t>
            </a:r>
            <a:endParaRPr lang="en-IN" sz="2800" dirty="0"/>
          </a:p>
        </p:txBody>
      </p:sp>
    </p:spTree>
    <p:extLst>
      <p:ext uri="{BB962C8B-B14F-4D97-AF65-F5344CB8AC3E}">
        <p14:creationId xmlns:p14="http://schemas.microsoft.com/office/powerpoint/2010/main" val="307968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7D0E-C68C-3F15-5ADD-884406A69FDD}"/>
              </a:ext>
            </a:extLst>
          </p:cNvPr>
          <p:cNvSpPr>
            <a:spLocks noGrp="1"/>
          </p:cNvSpPr>
          <p:nvPr>
            <p:ph type="title"/>
          </p:nvPr>
        </p:nvSpPr>
        <p:spPr>
          <a:xfrm>
            <a:off x="3532104" y="268357"/>
            <a:ext cx="5144757" cy="1280890"/>
          </a:xfrm>
        </p:spPr>
        <p:txBody>
          <a:bodyPr>
            <a:normAutofit/>
          </a:bodyPr>
          <a:lstStyle/>
          <a:p>
            <a:r>
              <a:rPr lang="en-US" sz="4800" dirty="0"/>
              <a:t>INTRODUCTION</a:t>
            </a:r>
            <a:endParaRPr lang="en-IN" sz="4800" dirty="0"/>
          </a:p>
        </p:txBody>
      </p:sp>
      <p:sp>
        <p:nvSpPr>
          <p:cNvPr id="3" name="Content Placeholder 2">
            <a:extLst>
              <a:ext uri="{FF2B5EF4-FFF2-40B4-BE49-F238E27FC236}">
                <a16:creationId xmlns:a16="http://schemas.microsoft.com/office/drawing/2014/main" id="{33E98509-4B1A-CAEE-BCC7-B2BAE6EB8E41}"/>
              </a:ext>
            </a:extLst>
          </p:cNvPr>
          <p:cNvSpPr>
            <a:spLocks noGrp="1"/>
          </p:cNvSpPr>
          <p:nvPr>
            <p:ph idx="1"/>
          </p:nvPr>
        </p:nvSpPr>
        <p:spPr>
          <a:xfrm>
            <a:off x="288234" y="1560443"/>
            <a:ext cx="11903765" cy="5029200"/>
          </a:xfrm>
        </p:spPr>
        <p:txBody>
          <a:bodyPr>
            <a:normAutofit/>
          </a:bodyPr>
          <a:lstStyle/>
          <a:p>
            <a:pPr marL="0" indent="0">
              <a:buNone/>
            </a:pPr>
            <a:r>
              <a:rPr lang="en-US" sz="2800" dirty="0">
                <a:solidFill>
                  <a:schemeClr val="accent2">
                    <a:lumMod val="75000"/>
                  </a:schemeClr>
                </a:solidFill>
                <a:latin typeface="-apple-system"/>
              </a:rPr>
              <a:t>H</a:t>
            </a:r>
            <a:r>
              <a:rPr lang="en-US" sz="2800" b="0" i="0" dirty="0">
                <a:solidFill>
                  <a:schemeClr val="accent2">
                    <a:lumMod val="75000"/>
                  </a:schemeClr>
                </a:solidFill>
                <a:effectLst/>
                <a:latin typeface="-apple-system"/>
              </a:rPr>
              <a:t>eart disease which is often used interchangeably with the term “cardiovascular disease”. According to a news article, heart disease proves to be the leading cause of death for both women and men.</a:t>
            </a:r>
            <a:r>
              <a:rPr lang="en-US" sz="2800" b="0" i="0" dirty="0">
                <a:solidFill>
                  <a:schemeClr val="accent2">
                    <a:lumMod val="75000"/>
                  </a:schemeClr>
                </a:solidFill>
                <a:effectLst/>
                <a:latin typeface="source-serif-pro"/>
              </a:rPr>
              <a:t> “Estimated 17.9 million lives death each year because cardiovascular diseases, it is approximately 30% of all global death. Heart disease is a leading cause of death worldwide, and understanding its risk factors is crucial for prevention and management. In this project, we will delve into the heart disease dataset and utilize data visualization techniques to gain insights into the factors that contribute to heart disease. We will explore various visualizations to better understand the relationships between different variables and their impact on the target variable, which indicates the presence of heart disease.</a:t>
            </a:r>
            <a:endParaRPr lang="en-IN" sz="2800" dirty="0">
              <a:solidFill>
                <a:schemeClr val="accent2">
                  <a:lumMod val="75000"/>
                </a:schemeClr>
              </a:solidFill>
            </a:endParaRPr>
          </a:p>
        </p:txBody>
      </p:sp>
    </p:spTree>
    <p:extLst>
      <p:ext uri="{BB962C8B-B14F-4D97-AF65-F5344CB8AC3E}">
        <p14:creationId xmlns:p14="http://schemas.microsoft.com/office/powerpoint/2010/main" val="206402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E71-24B1-7B08-7113-938BB345FF0B}"/>
              </a:ext>
            </a:extLst>
          </p:cNvPr>
          <p:cNvSpPr>
            <a:spLocks noGrp="1"/>
          </p:cNvSpPr>
          <p:nvPr>
            <p:ph type="title"/>
          </p:nvPr>
        </p:nvSpPr>
        <p:spPr>
          <a:xfrm>
            <a:off x="1570382" y="606287"/>
            <a:ext cx="10316817" cy="1298713"/>
          </a:xfrm>
        </p:spPr>
        <p:txBody>
          <a:bodyPr/>
          <a:lstStyle/>
          <a:p>
            <a:r>
              <a:rPr lang="en-US" b="0" i="0" dirty="0">
                <a:effectLst/>
                <a:highlight>
                  <a:srgbClr val="FFFFFF"/>
                </a:highlight>
                <a:latin typeface="-apple-system"/>
              </a:rPr>
              <a:t>PROJECT OBJECTIVE🎯</a:t>
            </a:r>
            <a:endParaRPr lang="en-IN" dirty="0"/>
          </a:p>
        </p:txBody>
      </p:sp>
      <p:sp>
        <p:nvSpPr>
          <p:cNvPr id="3" name="Content Placeholder 2">
            <a:extLst>
              <a:ext uri="{FF2B5EF4-FFF2-40B4-BE49-F238E27FC236}">
                <a16:creationId xmlns:a16="http://schemas.microsoft.com/office/drawing/2014/main" id="{6A0DAE96-6410-E6F3-FE5A-F6FA1D20EF62}"/>
              </a:ext>
            </a:extLst>
          </p:cNvPr>
          <p:cNvSpPr>
            <a:spLocks noGrp="1"/>
          </p:cNvSpPr>
          <p:nvPr>
            <p:ph idx="1"/>
          </p:nvPr>
        </p:nvSpPr>
        <p:spPr>
          <a:xfrm>
            <a:off x="407504" y="2133600"/>
            <a:ext cx="11784496" cy="3777622"/>
          </a:xfrm>
        </p:spPr>
        <p:txBody>
          <a:bodyPr>
            <a:normAutofit/>
          </a:bodyPr>
          <a:lstStyle/>
          <a:p>
            <a:pPr marL="0" indent="0">
              <a:buNone/>
            </a:pPr>
            <a:r>
              <a:rPr lang="en-US" sz="3200" b="0" i="0" dirty="0">
                <a:solidFill>
                  <a:schemeClr val="accent2">
                    <a:lumMod val="75000"/>
                  </a:schemeClr>
                </a:solidFill>
                <a:effectLst/>
                <a:latin typeface="-apple-system"/>
              </a:rPr>
              <a:t>To identify heart disease because of several contributory risk factors such as diabetes, high blood pressure, high cholesterol, abnormal heart rate, chest pain type , ECG, fasting blood sugar , exercise induced angina and many other factors. </a:t>
            </a:r>
            <a:br>
              <a:rPr lang="en-US" sz="3200" b="0" i="0" dirty="0">
                <a:solidFill>
                  <a:schemeClr val="accent2">
                    <a:lumMod val="75000"/>
                  </a:schemeClr>
                </a:solidFill>
                <a:effectLst/>
                <a:latin typeface="-apple-system"/>
              </a:rPr>
            </a:br>
            <a:endParaRPr lang="en-IN" sz="3200" dirty="0">
              <a:solidFill>
                <a:schemeClr val="accent2">
                  <a:lumMod val="75000"/>
                </a:schemeClr>
              </a:solidFill>
            </a:endParaRPr>
          </a:p>
        </p:txBody>
      </p:sp>
    </p:spTree>
    <p:extLst>
      <p:ext uri="{BB962C8B-B14F-4D97-AF65-F5344CB8AC3E}">
        <p14:creationId xmlns:p14="http://schemas.microsoft.com/office/powerpoint/2010/main" val="36402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3F3E38-DADD-F8BF-7D82-0A5FCDB3AF50}"/>
              </a:ext>
            </a:extLst>
          </p:cNvPr>
          <p:cNvSpPr>
            <a:spLocks noGrp="1"/>
          </p:cNvSpPr>
          <p:nvPr>
            <p:ph type="title"/>
          </p:nvPr>
        </p:nvSpPr>
        <p:spPr>
          <a:xfrm>
            <a:off x="4313983" y="0"/>
            <a:ext cx="2961461" cy="946778"/>
          </a:xfrm>
        </p:spPr>
        <p:txBody>
          <a:bodyPr>
            <a:normAutofit/>
          </a:bodyPr>
          <a:lstStyle/>
          <a:p>
            <a:r>
              <a:rPr lang="en-US" sz="4800" dirty="0">
                <a:latin typeface="Arial" panose="020B0604020202020204" pitchFamily="34" charset="0"/>
                <a:cs typeface="Arial" panose="020B0604020202020204" pitchFamily="34" charset="0"/>
              </a:rPr>
              <a:t>DATASET</a:t>
            </a:r>
            <a:endParaRPr lang="en-IN" sz="4800" dirty="0">
              <a:latin typeface="Arial" panose="020B0604020202020204" pitchFamily="34" charset="0"/>
              <a:cs typeface="Arial" panose="020B0604020202020204" pitchFamily="34" charset="0"/>
            </a:endParaRPr>
          </a:p>
        </p:txBody>
      </p:sp>
      <p:sp>
        <p:nvSpPr>
          <p:cNvPr id="12" name="Subtitle 11">
            <a:extLst>
              <a:ext uri="{FF2B5EF4-FFF2-40B4-BE49-F238E27FC236}">
                <a16:creationId xmlns:a16="http://schemas.microsoft.com/office/drawing/2014/main" id="{0735930D-0571-C48E-7F09-718CA9D58ED1}"/>
              </a:ext>
            </a:extLst>
          </p:cNvPr>
          <p:cNvSpPr>
            <a:spLocks noGrp="1"/>
          </p:cNvSpPr>
          <p:nvPr>
            <p:ph idx="1"/>
          </p:nvPr>
        </p:nvSpPr>
        <p:spPr>
          <a:xfrm>
            <a:off x="437322" y="1272209"/>
            <a:ext cx="11608904" cy="5307495"/>
          </a:xfrm>
        </p:spPr>
        <p:txBody>
          <a:bodyPr>
            <a:noAutofit/>
          </a:bodyPr>
          <a:lstStyle/>
          <a:p>
            <a:pPr marL="0" indent="0">
              <a:buNone/>
            </a:pPr>
            <a:r>
              <a:rPr lang="en-US" sz="2800" b="0" i="0" dirty="0">
                <a:solidFill>
                  <a:schemeClr val="accent2">
                    <a:lumMod val="75000"/>
                  </a:schemeClr>
                </a:solidFill>
                <a:effectLst/>
                <a:latin typeface="source-serif-pro"/>
              </a:rPr>
              <a:t>The heart disease dataset is widely used in analysis for heart disease prediction. Originally collected by the Cleveland Clinic Foundation in 1988, it comprises 76 different features recorded for many subjects. However, most researchers focus on 14 key features, including age, gender, blood pressure, cholesterol, and blood sugar, among others. The dataset contains five class labels ranging from zero (no presence) to four, representing the severity of heart disease. Researchers often consolidate these classes into two categories: 0 for no disease and 1 for disease presence. With an uneven distribution of samples among the classes, the target feature indicates the presence or absence of heart disease in the subjects. This dataset serves as a valuable resource for heart disease research and plays a crucial role in developing predictive models for early detection and intervention.</a:t>
            </a:r>
            <a:endParaRPr lang="en-IN" sz="2800" dirty="0">
              <a:solidFill>
                <a:schemeClr val="accent2">
                  <a:lumMod val="75000"/>
                </a:schemeClr>
              </a:solidFill>
            </a:endParaRPr>
          </a:p>
        </p:txBody>
      </p:sp>
    </p:spTree>
    <p:extLst>
      <p:ext uri="{BB962C8B-B14F-4D97-AF65-F5344CB8AC3E}">
        <p14:creationId xmlns:p14="http://schemas.microsoft.com/office/powerpoint/2010/main" val="305582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A7CC-187E-7714-C732-4000111B219F}"/>
              </a:ext>
            </a:extLst>
          </p:cNvPr>
          <p:cNvSpPr>
            <a:spLocks noGrp="1"/>
          </p:cNvSpPr>
          <p:nvPr>
            <p:ph type="title"/>
          </p:nvPr>
        </p:nvSpPr>
        <p:spPr>
          <a:xfrm>
            <a:off x="2782958" y="0"/>
            <a:ext cx="5774634" cy="1280890"/>
          </a:xfrm>
        </p:spPr>
        <p:txBody>
          <a:bodyPr/>
          <a:lstStyle/>
          <a:p>
            <a:r>
              <a:rPr lang="en-US" b="0" dirty="0">
                <a:effectLst/>
                <a:latin typeface="Arial" panose="020B0604020202020204" pitchFamily="34" charset="0"/>
                <a:cs typeface="Arial" panose="020B0604020202020204" pitchFamily="34" charset="0"/>
              </a:rPr>
              <a:t>DATA PRE-PROCESSING</a:t>
            </a:r>
            <a:br>
              <a:rPr lang="en-US" b="0" i="0" dirty="0">
                <a:solidFill>
                  <a:srgbClr val="242424"/>
                </a:solidFill>
                <a:effectLst/>
                <a:highlight>
                  <a:srgbClr val="FFFFFF"/>
                </a:highlight>
                <a:latin typeface="source-serif-pro"/>
              </a:rPr>
            </a:br>
            <a:endParaRPr lang="en-IN" dirty="0"/>
          </a:p>
        </p:txBody>
      </p:sp>
      <p:sp>
        <p:nvSpPr>
          <p:cNvPr id="3" name="Content Placeholder 2">
            <a:extLst>
              <a:ext uri="{FF2B5EF4-FFF2-40B4-BE49-F238E27FC236}">
                <a16:creationId xmlns:a16="http://schemas.microsoft.com/office/drawing/2014/main" id="{51826231-3A78-0F46-D69B-BA35444DA167}"/>
              </a:ext>
            </a:extLst>
          </p:cNvPr>
          <p:cNvSpPr>
            <a:spLocks noGrp="1"/>
          </p:cNvSpPr>
          <p:nvPr>
            <p:ph idx="1"/>
          </p:nvPr>
        </p:nvSpPr>
        <p:spPr>
          <a:xfrm>
            <a:off x="417443" y="1461052"/>
            <a:ext cx="11648661" cy="4450170"/>
          </a:xfrm>
        </p:spPr>
        <p:txBody>
          <a:bodyPr/>
          <a:lstStyle/>
          <a:p>
            <a:pPr marL="0" indent="0" algn="l">
              <a:buNone/>
            </a:pPr>
            <a:r>
              <a:rPr lang="en-US" sz="3600" b="0" i="0" dirty="0">
                <a:solidFill>
                  <a:schemeClr val="accent2">
                    <a:lumMod val="75000"/>
                  </a:schemeClr>
                </a:solidFill>
                <a:effectLst/>
                <a:latin typeface="source-serif-pro"/>
              </a:rPr>
              <a:t>Data preprocessing is a crucial step in the data analysis pipeline that involves cleaning, transforming, and preparing raw data to ensure it is suitable for analysis and modeling. The primary goal of data preprocessing is to enhance the quality and reliability of the data, allowing for more accurate and meaningful insights to be derived from it.</a:t>
            </a:r>
          </a:p>
          <a:p>
            <a:pPr marL="0" indent="0">
              <a:buNone/>
            </a:pPr>
            <a:endParaRPr lang="en-IN" dirty="0"/>
          </a:p>
        </p:txBody>
      </p:sp>
    </p:spTree>
    <p:extLst>
      <p:ext uri="{BB962C8B-B14F-4D97-AF65-F5344CB8AC3E}">
        <p14:creationId xmlns:p14="http://schemas.microsoft.com/office/powerpoint/2010/main" val="262726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ACAB-EC33-6619-5C9A-DB525DEFA05A}"/>
              </a:ext>
            </a:extLst>
          </p:cNvPr>
          <p:cNvSpPr>
            <a:spLocks noGrp="1"/>
          </p:cNvSpPr>
          <p:nvPr>
            <p:ph type="title"/>
          </p:nvPr>
        </p:nvSpPr>
        <p:spPr>
          <a:xfrm>
            <a:off x="4297017" y="139148"/>
            <a:ext cx="4538869" cy="1280890"/>
          </a:xfrm>
        </p:spPr>
        <p:txBody>
          <a:bodyPr>
            <a:noAutofit/>
          </a:bodyPr>
          <a:lstStyle/>
          <a:p>
            <a:r>
              <a:rPr lang="en-US" sz="4800" dirty="0"/>
              <a:t>CONCLUSION</a:t>
            </a:r>
            <a:endParaRPr lang="en-IN" sz="4800" dirty="0"/>
          </a:p>
        </p:txBody>
      </p:sp>
      <p:sp>
        <p:nvSpPr>
          <p:cNvPr id="3" name="Content Placeholder 2">
            <a:extLst>
              <a:ext uri="{FF2B5EF4-FFF2-40B4-BE49-F238E27FC236}">
                <a16:creationId xmlns:a16="http://schemas.microsoft.com/office/drawing/2014/main" id="{C16B77F5-953E-CD5E-CF4E-3A1E748A3799}"/>
              </a:ext>
            </a:extLst>
          </p:cNvPr>
          <p:cNvSpPr>
            <a:spLocks noGrp="1"/>
          </p:cNvSpPr>
          <p:nvPr>
            <p:ph idx="1"/>
          </p:nvPr>
        </p:nvSpPr>
        <p:spPr>
          <a:xfrm>
            <a:off x="238539" y="1420037"/>
            <a:ext cx="11837504" cy="5060275"/>
          </a:xfrm>
        </p:spPr>
        <p:txBody>
          <a:bodyPr/>
          <a:lstStyle/>
          <a:p>
            <a:pPr marL="0" indent="0">
              <a:buNone/>
            </a:pPr>
            <a:r>
              <a:rPr lang="en-US" sz="3200" b="0" i="0" dirty="0">
                <a:solidFill>
                  <a:schemeClr val="accent2">
                    <a:lumMod val="75000"/>
                  </a:schemeClr>
                </a:solidFill>
                <a:effectLst/>
                <a:latin typeface="-apple-system"/>
              </a:rPr>
              <a:t>1) Most people who are suffering are of the age of 58, followed by 57, majority people suffering from disease after 50+ age.</a:t>
            </a:r>
            <a:br>
              <a:rPr lang="en-US" sz="3200" b="0" i="0" dirty="0">
                <a:solidFill>
                  <a:schemeClr val="accent2">
                    <a:lumMod val="75000"/>
                  </a:schemeClr>
                </a:solidFill>
                <a:effectLst/>
                <a:latin typeface="-apple-system"/>
              </a:rPr>
            </a:br>
            <a:br>
              <a:rPr lang="en-US" sz="3200" b="0" i="0" dirty="0">
                <a:solidFill>
                  <a:schemeClr val="accent2">
                    <a:lumMod val="75000"/>
                  </a:schemeClr>
                </a:solidFill>
                <a:effectLst/>
                <a:latin typeface="-apple-system"/>
              </a:rPr>
            </a:br>
            <a:r>
              <a:rPr lang="en-US" sz="3200" b="0" i="0" dirty="0">
                <a:solidFill>
                  <a:schemeClr val="accent2">
                    <a:lumMod val="75000"/>
                  </a:schemeClr>
                </a:solidFill>
                <a:effectLst/>
                <a:latin typeface="-apple-system"/>
              </a:rPr>
              <a:t>2)Females who are suffering from the disease are older than males.</a:t>
            </a:r>
            <a:br>
              <a:rPr lang="en-US" sz="3200" b="0" i="0" dirty="0">
                <a:solidFill>
                  <a:schemeClr val="accent2">
                    <a:lumMod val="75000"/>
                  </a:schemeClr>
                </a:solidFill>
                <a:effectLst/>
                <a:latin typeface="-apple-system"/>
              </a:rPr>
            </a:br>
            <a:br>
              <a:rPr lang="en-US" sz="3200" b="0" i="0" dirty="0">
                <a:solidFill>
                  <a:schemeClr val="accent2">
                    <a:lumMod val="75000"/>
                  </a:schemeClr>
                </a:solidFill>
                <a:effectLst/>
                <a:latin typeface="-apple-system"/>
              </a:rPr>
            </a:br>
            <a:r>
              <a:rPr lang="en-US" sz="3200" b="0" i="0" dirty="0">
                <a:solidFill>
                  <a:schemeClr val="accent2">
                    <a:lumMod val="75000"/>
                  </a:schemeClr>
                </a:solidFill>
                <a:effectLst/>
                <a:latin typeface="-apple-system"/>
              </a:rPr>
              <a:t>3) Males who are suffering from the disease have </a:t>
            </a:r>
            <a:r>
              <a:rPr lang="en-US" sz="3200" b="0" i="0" dirty="0" err="1">
                <a:solidFill>
                  <a:schemeClr val="accent2">
                    <a:lumMod val="75000"/>
                  </a:schemeClr>
                </a:solidFill>
                <a:effectLst/>
                <a:latin typeface="-apple-system"/>
              </a:rPr>
              <a:t>cholestrol</a:t>
            </a:r>
            <a:r>
              <a:rPr lang="en-US" sz="3200" b="0" i="0" dirty="0">
                <a:solidFill>
                  <a:schemeClr val="accent2">
                    <a:lumMod val="75000"/>
                  </a:schemeClr>
                </a:solidFill>
                <a:effectLst/>
                <a:latin typeface="-apple-system"/>
              </a:rPr>
              <a:t> ranging from 180- 270 mg/dl. </a:t>
            </a:r>
            <a:br>
              <a:rPr lang="en-US" sz="3200" b="0" i="0" dirty="0">
                <a:solidFill>
                  <a:schemeClr val="accent2">
                    <a:lumMod val="75000"/>
                  </a:schemeClr>
                </a:solidFill>
                <a:effectLst/>
                <a:latin typeface="-apple-system"/>
              </a:rPr>
            </a:br>
            <a:br>
              <a:rPr lang="en-US" sz="3200" b="0" i="0" dirty="0">
                <a:solidFill>
                  <a:schemeClr val="accent2">
                    <a:lumMod val="75000"/>
                  </a:schemeClr>
                </a:solidFill>
                <a:effectLst/>
                <a:latin typeface="-apple-system"/>
              </a:rPr>
            </a:br>
            <a:r>
              <a:rPr lang="en-US" sz="3200" b="0" i="0" dirty="0">
                <a:solidFill>
                  <a:schemeClr val="accent2">
                    <a:lumMod val="75000"/>
                  </a:schemeClr>
                </a:solidFill>
                <a:effectLst/>
                <a:latin typeface="-apple-system"/>
              </a:rPr>
              <a:t>4) Female who are suffering from the disease have </a:t>
            </a:r>
            <a:r>
              <a:rPr lang="en-US" sz="3200" b="0" i="0" dirty="0" err="1">
                <a:solidFill>
                  <a:schemeClr val="accent2">
                    <a:lumMod val="75000"/>
                  </a:schemeClr>
                </a:solidFill>
                <a:effectLst/>
                <a:latin typeface="-apple-system"/>
              </a:rPr>
              <a:t>cholestrol</a:t>
            </a:r>
            <a:r>
              <a:rPr lang="en-US" sz="3200" b="0" i="0" dirty="0">
                <a:solidFill>
                  <a:schemeClr val="accent2">
                    <a:lumMod val="75000"/>
                  </a:schemeClr>
                </a:solidFill>
                <a:effectLst/>
                <a:latin typeface="-apple-system"/>
              </a:rPr>
              <a:t> ranging from 180-280 mg/dl</a:t>
            </a:r>
            <a:r>
              <a:rPr lang="en-US" sz="3200" dirty="0">
                <a:solidFill>
                  <a:schemeClr val="accent2">
                    <a:lumMod val="75000"/>
                  </a:schemeClr>
                </a:solidFill>
                <a:latin typeface="-apple-system"/>
              </a:rPr>
              <a:t>.</a:t>
            </a:r>
            <a:endParaRPr lang="en-IN" dirty="0"/>
          </a:p>
        </p:txBody>
      </p:sp>
    </p:spTree>
    <p:extLst>
      <p:ext uri="{BB962C8B-B14F-4D97-AF65-F5344CB8AC3E}">
        <p14:creationId xmlns:p14="http://schemas.microsoft.com/office/powerpoint/2010/main" val="35608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C87F2-B5B9-A96C-539A-32ED038E1494}"/>
              </a:ext>
            </a:extLst>
          </p:cNvPr>
          <p:cNvSpPr>
            <a:spLocks noGrp="1"/>
          </p:cNvSpPr>
          <p:nvPr>
            <p:ph type="title"/>
          </p:nvPr>
        </p:nvSpPr>
        <p:spPr>
          <a:xfrm>
            <a:off x="387626" y="1371600"/>
            <a:ext cx="11116985" cy="4721086"/>
          </a:xfrm>
        </p:spPr>
        <p:txBody>
          <a:bodyPr/>
          <a:lstStyle/>
          <a:p>
            <a:r>
              <a:rPr lang="en-US" b="0" i="0" dirty="0">
                <a:effectLst/>
                <a:latin typeface="-apple-system"/>
              </a:rPr>
              <a:t>5) Males having heart disease suffer majorly two types of chest pain namely "Typical angina" and "Atypical angina".</a:t>
            </a:r>
            <a:br>
              <a:rPr lang="en-US" b="0" i="0" dirty="0">
                <a:effectLst/>
                <a:latin typeface="-apple-system"/>
              </a:rPr>
            </a:br>
            <a:br>
              <a:rPr lang="en-US" b="0" i="0" dirty="0">
                <a:effectLst/>
                <a:latin typeface="-apple-system"/>
              </a:rPr>
            </a:br>
            <a:r>
              <a:rPr lang="en-US" b="0" i="0" dirty="0">
                <a:effectLst/>
                <a:latin typeface="-apple-system"/>
              </a:rPr>
              <a:t>6) Females having heart disease suffer majorly two types of chest pain namely "Typical angina" and "non- anginal ".</a:t>
            </a:r>
            <a:endParaRPr lang="en-IN" dirty="0"/>
          </a:p>
        </p:txBody>
      </p:sp>
    </p:spTree>
    <p:extLst>
      <p:ext uri="{BB962C8B-B14F-4D97-AF65-F5344CB8AC3E}">
        <p14:creationId xmlns:p14="http://schemas.microsoft.com/office/powerpoint/2010/main" val="409886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36CE-28F5-7435-3DAC-ABD400C2C6DE}"/>
              </a:ext>
            </a:extLst>
          </p:cNvPr>
          <p:cNvSpPr>
            <a:spLocks noGrp="1"/>
          </p:cNvSpPr>
          <p:nvPr>
            <p:ph type="title"/>
          </p:nvPr>
        </p:nvSpPr>
        <p:spPr>
          <a:xfrm>
            <a:off x="208722" y="1272209"/>
            <a:ext cx="11618843" cy="5227981"/>
          </a:xfrm>
        </p:spPr>
        <p:txBody>
          <a:bodyPr>
            <a:normAutofit/>
          </a:bodyPr>
          <a:lstStyle/>
          <a:p>
            <a:r>
              <a:rPr lang="en-IN" b="0" i="0" dirty="0">
                <a:effectLst/>
                <a:latin typeface="-apple-system"/>
              </a:rPr>
              <a:t>Step Taken👨🏻‍💻</a:t>
            </a:r>
            <a:br>
              <a:rPr lang="en-IN" b="0" i="0" dirty="0">
                <a:effectLst/>
                <a:latin typeface="-apple-system"/>
              </a:rPr>
            </a:br>
            <a:r>
              <a:rPr lang="en-IN" b="0" i="0" dirty="0">
                <a:effectLst/>
                <a:latin typeface="-apple-system"/>
              </a:rPr>
              <a:t>1) Data Cleaning 🧹( removing errors, removing duplicates, replacing values)</a:t>
            </a:r>
            <a:br>
              <a:rPr lang="en-IN" b="0" i="0" dirty="0">
                <a:effectLst/>
                <a:latin typeface="-apple-system"/>
              </a:rPr>
            </a:br>
            <a:r>
              <a:rPr lang="en-IN" b="0" i="0" dirty="0">
                <a:effectLst/>
                <a:latin typeface="-apple-system"/>
              </a:rPr>
              <a:t>2) Data Loading⏳</a:t>
            </a:r>
            <a:br>
              <a:rPr lang="en-IN" b="0" i="0" dirty="0">
                <a:effectLst/>
                <a:latin typeface="-apple-system"/>
              </a:rPr>
            </a:br>
            <a:r>
              <a:rPr lang="en-IN" b="0" i="0" dirty="0">
                <a:effectLst/>
                <a:latin typeface="-apple-system"/>
              </a:rPr>
              <a:t>3) Data Processing⚙️</a:t>
            </a:r>
            <a:br>
              <a:rPr lang="en-IN" b="0" i="0" dirty="0">
                <a:effectLst/>
                <a:latin typeface="-apple-system"/>
              </a:rPr>
            </a:br>
            <a:r>
              <a:rPr lang="en-IN" b="0" i="0" dirty="0">
                <a:effectLst/>
                <a:latin typeface="-apple-system"/>
              </a:rPr>
              <a:t>4) Data Visualizing📹( KPIs, key metrics, matrix table, line chart, pie chart, gauge)</a:t>
            </a:r>
            <a:br>
              <a:rPr lang="en-IN" b="0" i="0" dirty="0">
                <a:effectLst/>
                <a:latin typeface="-apple-system"/>
              </a:rPr>
            </a:br>
            <a:br>
              <a:rPr lang="en-IN" b="0" i="0" dirty="0">
                <a:effectLst/>
                <a:latin typeface="-apple-system"/>
              </a:rPr>
            </a:br>
            <a:r>
              <a:rPr lang="en-IN" b="0" i="0" dirty="0">
                <a:effectLst/>
                <a:latin typeface="-apple-system"/>
              </a:rPr>
              <a:t>Visualization Tool used 🛠 : Microsoft Power BI</a:t>
            </a:r>
            <a:endParaRPr lang="en-IN" dirty="0"/>
          </a:p>
        </p:txBody>
      </p:sp>
    </p:spTree>
    <p:extLst>
      <p:ext uri="{BB962C8B-B14F-4D97-AF65-F5344CB8AC3E}">
        <p14:creationId xmlns:p14="http://schemas.microsoft.com/office/powerpoint/2010/main" val="116298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review">
            <a:extLst>
              <a:ext uri="{FF2B5EF4-FFF2-40B4-BE49-F238E27FC236}">
                <a16:creationId xmlns:a16="http://schemas.microsoft.com/office/drawing/2014/main" id="{C42BAD99-478B-5872-AC62-44C0A94E2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65" y="69574"/>
            <a:ext cx="10744199" cy="6659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3750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99</TotalTime>
  <Words>732</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Century Gothic</vt:lpstr>
      <vt:lpstr>source-serif-pro</vt:lpstr>
      <vt:lpstr>var(--artdeco-reset-typography-font-family-sans)</vt:lpstr>
      <vt:lpstr>Wingdings 3</vt:lpstr>
      <vt:lpstr>Wisp</vt:lpstr>
      <vt:lpstr>Heart Disease Analysis</vt:lpstr>
      <vt:lpstr>INTRODUCTION</vt:lpstr>
      <vt:lpstr>PROJECT OBJECTIVE🎯</vt:lpstr>
      <vt:lpstr>DATASET</vt:lpstr>
      <vt:lpstr>DATA PRE-PROCESSING </vt:lpstr>
      <vt:lpstr>CONCLUSION</vt:lpstr>
      <vt:lpstr>5) Males having heart disease suffer majorly two types of chest pain namely "Typical angina" and "Atypical angina".  6) Females having heart disease suffer majorly two types of chest pain namely "Typical angina" and "non- anginal ".</vt:lpstr>
      <vt:lpstr>Step Taken👨🏻‍💻 1) Data Cleaning 🧹( removing errors, removing duplicates, replacing values) 2) Data Loading⏳ 3) Data Processing⚙️ 4) Data Visualizing📹( KPIs, key metrics, matrix table, line chart, pie chart, gauge)  Visualization Tool used 🛠 : Microsoft Power BI</vt:lpstr>
      <vt:lpstr>PowerPoint Presentation</vt:lpstr>
      <vt:lpstr>SPECIAL THANKS 🙏🏻   I would like to extend my heartfelt gratitude to Unified Mentor Private Limited for providing me with an incredible internship opportunity. This experience has been invaluable in furthering my professional development and gaining practical insights into the industry. The supportive and dynamic environment fostered by Unified Mentor Private Limited has enabled me to enhance my skills, gain hands-on experience, and contribute meaningfully to ongoing projects. The guidance and mentorship provided by the team have been instrumental in shaping my understanding and application of theoretical knowledge. Thank you, Unified Mentor Private Limited, for this enriching opportunity and for playing a pivotal role in my career journey.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 Sharma</dc:creator>
  <cp:lastModifiedBy>Arpit Sharma</cp:lastModifiedBy>
  <cp:revision>1</cp:revision>
  <dcterms:created xsi:type="dcterms:W3CDTF">2024-07-29T06:16:21Z</dcterms:created>
  <dcterms:modified xsi:type="dcterms:W3CDTF">2024-07-30T07:24:14Z</dcterms:modified>
</cp:coreProperties>
</file>