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24377650" cy="13716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47DB04-50A8-4B1C-8537-1F67D8498286}">
  <a:tblStyle styleId="{A847DB04-50A8-4B1C-8537-1F67D8498286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BF2"/>
          </a:solidFill>
        </a:fill>
      </a:tcStyle>
    </a:wholeTbl>
    <a:band1H>
      <a:tcStyle>
        <a:tcBdr/>
        <a:fill>
          <a:solidFill>
            <a:srgbClr val="CAD4E4"/>
          </a:solidFill>
        </a:fill>
      </a:tcStyle>
    </a:band1H>
    <a:band1V>
      <a:tcStyle>
        <a:tcBdr/>
        <a:fill>
          <a:solidFill>
            <a:srgbClr val="CAD4E4"/>
          </a:solidFill>
        </a:fill>
      </a:tcStyle>
    </a:band1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16" marR="0" lvl="1" indent="-12516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16" marR="0" lvl="1" indent="-12516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16" marR="0" lvl="1" indent="-1251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16" marR="0" lvl="1" indent="-12516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 of actual data and talk about various attributes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cloud on different slide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 of actual data and talk about various attributes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cloud on different slide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 a method of scikit accept target variable in numerical format and so encoded that target variable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828324" y="4818119"/>
            <a:ext cx="20721003" cy="1825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Lato"/>
              <a:buNone/>
              <a:defRPr sz="96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656648" y="7772400"/>
            <a:ext cx="17064355" cy="35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200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087444" marR="0" lvl="1" indent="-7943" algn="ctr" rtl="0">
              <a:lnSpc>
                <a:spcPct val="90000"/>
              </a:lnSpc>
              <a:spcBef>
                <a:spcPts val="1000"/>
              </a:spcBef>
              <a:buClr>
                <a:srgbClr val="A4A5A4"/>
              </a:buClr>
              <a:buFont typeface="Arial"/>
              <a:buNone/>
              <a:defRPr sz="6000" b="0" i="0" u="none" strike="noStrike" cap="none">
                <a:solidFill>
                  <a:srgbClr val="A4A5A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2174887" marR="0" lvl="2" indent="-3187" algn="ctr" rtl="0">
              <a:lnSpc>
                <a:spcPct val="90000"/>
              </a:lnSpc>
              <a:spcBef>
                <a:spcPts val="1000"/>
              </a:spcBef>
              <a:buClr>
                <a:srgbClr val="A4A5A4"/>
              </a:buClr>
              <a:buFont typeface="Arial"/>
              <a:buNone/>
              <a:defRPr sz="5400" b="0" i="0" u="none" strike="noStrike" cap="none">
                <a:solidFill>
                  <a:srgbClr val="A4A5A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3262338" marR="0" lvl="3" indent="-11138" algn="ctr" rtl="0">
              <a:lnSpc>
                <a:spcPct val="90000"/>
              </a:lnSpc>
              <a:spcBef>
                <a:spcPts val="1000"/>
              </a:spcBef>
              <a:buClr>
                <a:srgbClr val="A4A5A4"/>
              </a:buClr>
              <a:buFont typeface="Arial"/>
              <a:buNone/>
              <a:defRPr sz="4800" b="0" i="0" u="none" strike="noStrike" cap="none">
                <a:solidFill>
                  <a:srgbClr val="A4A5A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4349779" marR="0" lvl="4" indent="-6379" algn="ctr" rtl="0">
              <a:lnSpc>
                <a:spcPct val="90000"/>
              </a:lnSpc>
              <a:spcBef>
                <a:spcPts val="1000"/>
              </a:spcBef>
              <a:buClr>
                <a:srgbClr val="A4A5A4"/>
              </a:buClr>
              <a:buFont typeface="Arial"/>
              <a:buNone/>
              <a:defRPr sz="4800" b="0" i="0" u="none" strike="noStrike" cap="none">
                <a:solidFill>
                  <a:srgbClr val="A4A5A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5437225" marR="0" lvl="5" indent="-1625" algn="ctr" rtl="0">
              <a:lnSpc>
                <a:spcPct val="90000"/>
              </a:lnSpc>
              <a:spcBef>
                <a:spcPts val="1000"/>
              </a:spcBef>
              <a:buClr>
                <a:srgbClr val="A4A5A4"/>
              </a:buClr>
              <a:buFont typeface="Arial"/>
              <a:buNone/>
              <a:defRPr sz="3600" b="0" i="0" u="none" strike="noStrike" cap="none">
                <a:solidFill>
                  <a:srgbClr val="A4A5A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6524670" marR="0" lvl="6" indent="-9570" algn="ctr" rtl="0">
              <a:lnSpc>
                <a:spcPct val="90000"/>
              </a:lnSpc>
              <a:spcBef>
                <a:spcPts val="1000"/>
              </a:spcBef>
              <a:buClr>
                <a:srgbClr val="A4A5A4"/>
              </a:buClr>
              <a:buFont typeface="Arial"/>
              <a:buNone/>
              <a:defRPr sz="3600" b="0" i="0" u="none" strike="noStrike" cap="none">
                <a:solidFill>
                  <a:srgbClr val="A4A5A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7612115" marR="0" lvl="7" indent="-4815" algn="ctr" rtl="0">
              <a:lnSpc>
                <a:spcPct val="90000"/>
              </a:lnSpc>
              <a:spcBef>
                <a:spcPts val="1000"/>
              </a:spcBef>
              <a:buClr>
                <a:srgbClr val="A4A5A4"/>
              </a:buClr>
              <a:buFont typeface="Arial"/>
              <a:buNone/>
              <a:defRPr sz="3600" b="0" i="0" u="none" strike="noStrike" cap="none">
                <a:solidFill>
                  <a:srgbClr val="A4A5A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8699558" marR="0" lvl="8" indent="-58" algn="ctr" rtl="0">
              <a:lnSpc>
                <a:spcPct val="90000"/>
              </a:lnSpc>
              <a:spcBef>
                <a:spcPts val="1000"/>
              </a:spcBef>
              <a:buClr>
                <a:srgbClr val="A4A5A4"/>
              </a:buClr>
              <a:buFont typeface="Arial"/>
              <a:buNone/>
              <a:defRPr sz="3600" b="0" i="0" u="none" strike="noStrike" cap="none">
                <a:solidFill>
                  <a:srgbClr val="A4A5A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Bar Text Sub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pic" idx="2"/>
          </p:nvPr>
        </p:nvSpPr>
        <p:spPr>
          <a:xfrm>
            <a:off x="0" y="0"/>
            <a:ext cx="24377649" cy="96739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000"/>
              </a:spcBef>
              <a:buClr>
                <a:srgbClr val="B8B9B8"/>
              </a:buClr>
              <a:buFont typeface="Arial"/>
              <a:buNone/>
              <a:defRPr sz="2100" b="0" i="0" u="none" strike="noStrike" cap="none">
                <a:solidFill>
                  <a:srgbClr val="B8B9B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216" marR="0" lvl="1" indent="-12516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433" marR="0" lvl="2" indent="-12333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742651" marR="0" lvl="3" indent="-12151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656867" marR="0" lvl="4" indent="-11967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5028194" marR="0" lvl="5" indent="-240293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5942411" marR="0" lvl="6" indent="-24011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6856628" marR="0" lvl="7" indent="-239927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7770846" marR="0" lvl="8" indent="-239745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75964" y="730258"/>
            <a:ext cx="21025723" cy="2651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ato"/>
              <a:buNone/>
              <a:defRPr sz="9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216" marR="0" lvl="1" indent="-12516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433" marR="0" lvl="2" indent="-12333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742651" marR="0" lvl="3" indent="-12151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656867" marR="0" lvl="4" indent="-11967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5028194" marR="0" lvl="5" indent="-240293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5942411" marR="0" lvl="6" indent="-24011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6856628" marR="0" lvl="7" indent="-239927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7770846" marR="0" lvl="8" indent="-239745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1611123" y="12724517"/>
            <a:ext cx="21210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3656648" y="8864225"/>
            <a:ext cx="17064300" cy="3505200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Arpit</a:t>
            </a:r>
            <a:r>
              <a:rPr lang="en-US" sz="3600" b="0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600" b="0" i="0" u="none" strike="noStrike" cap="none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Sidana</a:t>
            </a:r>
            <a:endParaRPr lang="en-US" sz="3600" b="0" i="0" u="none" strike="noStrike" cap="none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dirty="0"/>
              <a:t>Rohit Nadgiri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dirty="0"/>
              <a:t>Russell </a:t>
            </a:r>
            <a:r>
              <a:rPr lang="en-US" sz="3600" dirty="0" err="1"/>
              <a:t>Nour</a:t>
            </a:r>
            <a:endParaRPr lang="en-US" sz="36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Sandeep </a:t>
            </a:r>
            <a:r>
              <a:rPr lang="en-US" sz="3600" b="0" i="0" u="none" strike="noStrike" cap="none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Chitta</a:t>
            </a:r>
            <a:endParaRPr lang="en-US" sz="3600" b="0" i="0" u="none" strike="noStrike" cap="none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2000"/>
              </a:spcBef>
              <a:buClr>
                <a:schemeClr val="dk2"/>
              </a:buClr>
              <a:buSzPct val="25000"/>
              <a:buFont typeface="Arial"/>
              <a:buNone/>
            </a:pPr>
            <a:endParaRPr sz="3600" dirty="0"/>
          </a:p>
        </p:txBody>
      </p:sp>
      <p:pic>
        <p:nvPicPr>
          <p:cNvPr id="24" name="Shape 24" descr="Screenshot (15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61325"/>
            <a:ext cx="24377650" cy="44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417718" y="533475"/>
            <a:ext cx="23542200" cy="132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MSBA 6420 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1766503" y="2676525"/>
            <a:ext cx="20647025" cy="8967546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t" anchorCtr="0">
            <a:noAutofit/>
          </a:bodyPr>
          <a:lstStyle/>
          <a:p>
            <a:pPr marL="685800" marR="0" lvl="0" indent="-685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Lemmatization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Stop words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Punctuation removal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Lower case conversion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Most/</a:t>
            </a:r>
            <a:r>
              <a:rPr lang="en-US" sz="5400" b="1" dirty="0"/>
              <a:t>L</a:t>
            </a:r>
            <a:r>
              <a:rPr lang="en-US" sz="5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east frequent words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Alphanumeric and numeric words: “05AM” and “10”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Word length &gt; 1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N-gram (bigram) generation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7482025" y="738195"/>
            <a:ext cx="9536584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Pre-processing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2870" y="12757803"/>
            <a:ext cx="24335040" cy="936791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ct val="25000"/>
              <a:buFont typeface="Lato"/>
              <a:buNone/>
            </a:pP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Business Understanding</a:t>
            </a:r>
            <a:r>
              <a:rPr lang="en-US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Data Preparation</a:t>
            </a: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	Modelling	Evaluation	Deployment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subTitle" idx="4294967295"/>
          </p:nvPr>
        </p:nvSpPr>
        <p:spPr>
          <a:xfrm>
            <a:off x="1766503" y="2676525"/>
            <a:ext cx="21010368" cy="6958791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t" anchorCtr="0">
            <a:noAutofit/>
          </a:bodyPr>
          <a:lstStyle/>
          <a:p>
            <a:pPr marL="685800" marR="0" lvl="0" indent="-685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Naive Bayes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Extra Tree Classifier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Linear Support Vector Machines (SGD Classifier)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Decision Tree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Bagging Classifier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AdaBoost</a:t>
            </a: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Classifier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632450" y="601700"/>
            <a:ext cx="15736800" cy="132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Modelling (10 fold cross validation)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2870" y="12757803"/>
            <a:ext cx="24335040" cy="936791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ct val="25000"/>
              <a:buFont typeface="Lato"/>
              <a:buNone/>
            </a:pP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Business Understanding</a:t>
            </a:r>
            <a:r>
              <a:rPr lang="en-US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Data Preparation	</a:t>
            </a:r>
            <a:r>
              <a:rPr lang="en-US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Modelling</a:t>
            </a: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	Evaluation	Deployment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1766505" y="2676525"/>
            <a:ext cx="10425496" cy="7117810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b="0" i="0" u="sng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-US" sz="5400" b="0" i="0" u="sng" strike="noStrike" cap="none" baseline="30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</a:t>
            </a:r>
            <a:r>
              <a:rPr lang="en-US" sz="5400" b="0" i="0" u="sng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Model (Sentiment)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F-measure of negative sentiments</a:t>
            </a:r>
          </a:p>
          <a:p>
            <a:pPr marL="1600017" marR="0" lvl="1" indent="-6983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00" dirty="0"/>
              <a:t>Higher m</a:t>
            </a: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isclassification cost</a:t>
            </a:r>
          </a:p>
          <a:p>
            <a:pPr marL="685800" lvl="0" indent="-685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dirty="0"/>
              <a:t>Accuracy</a:t>
            </a:r>
          </a:p>
          <a:p>
            <a:pPr marL="1600017" lvl="1" indent="-698317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00" dirty="0"/>
              <a:t>Incorrect measure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682411" y="738195"/>
            <a:ext cx="9135834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Evalutaion 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2870" y="12757803"/>
            <a:ext cx="24335040" cy="936791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ct val="25000"/>
              <a:buFont typeface="Lato"/>
              <a:buNone/>
            </a:pP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Business Understanding</a:t>
            </a:r>
            <a:r>
              <a:rPr lang="en-US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Data Preparation	Modelling	</a:t>
            </a:r>
            <a:r>
              <a:rPr lang="en-US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Evaluation</a:t>
            </a: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	Deployment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2192000" y="2690380"/>
            <a:ext cx="10235383" cy="5954413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u="sng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US" sz="5400" u="sng" baseline="30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-US" sz="5400" u="sng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Model (Reason)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Accuracy</a:t>
            </a:r>
          </a:p>
          <a:p>
            <a:pPr marL="685800" lvl="0" indent="-685800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Assumed equal costs across all classes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/>
              <a:buNone/>
            </a:pPr>
            <a:endParaRPr sz="5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3382632" y="1183475"/>
            <a:ext cx="17695500" cy="132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1st Model (Sentiment) Performance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8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62870" y="12757803"/>
            <a:ext cx="24335040" cy="936791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ct val="25000"/>
              <a:buFont typeface="Lato"/>
              <a:buNone/>
            </a:pP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Business Understanding</a:t>
            </a:r>
            <a:r>
              <a:rPr lang="en-US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Data Preparation	</a:t>
            </a:r>
            <a:r>
              <a:rPr lang="en-US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Modelling</a:t>
            </a: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	Evaluation	Deployment</a:t>
            </a:r>
          </a:p>
        </p:txBody>
      </p:sp>
      <p:pic>
        <p:nvPicPr>
          <p:cNvPr id="131" name="Shape 131" descr="Model1_F1_Score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400" y="2506775"/>
            <a:ext cx="12030900" cy="99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>
            <a:spLocks noGrp="1"/>
          </p:cNvSpPr>
          <p:nvPr>
            <p:ph type="subTitle" idx="4294967295"/>
          </p:nvPr>
        </p:nvSpPr>
        <p:spPr>
          <a:xfrm>
            <a:off x="14185977" y="3222425"/>
            <a:ext cx="9765600" cy="6369900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5400" dirty="0"/>
              <a:t>Logistic Regression performs the best, followed by Linear Support Vector Machines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3214771" y="914150"/>
            <a:ext cx="17948100" cy="132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US" sz="8000" baseline="30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-US" sz="8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Model (Reason) Performance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2870" y="12757803"/>
            <a:ext cx="24335040" cy="936791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ct val="25000"/>
              <a:buFont typeface="Lato"/>
              <a:buNone/>
            </a:pP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Business Understanding</a:t>
            </a:r>
            <a:r>
              <a:rPr lang="en-US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Data Preparation	</a:t>
            </a:r>
            <a:r>
              <a:rPr lang="en-US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Modelling</a:t>
            </a: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	Evaluation	Deployment</a:t>
            </a:r>
          </a:p>
        </p:txBody>
      </p:sp>
      <p:pic>
        <p:nvPicPr>
          <p:cNvPr id="140" name="Shape 140" descr="Model2_Accuracy_Score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446" y="2478374"/>
            <a:ext cx="11393700" cy="10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>
            <a:spLocks noGrp="1"/>
          </p:cNvSpPr>
          <p:nvPr>
            <p:ph type="subTitle" idx="4294967295"/>
          </p:nvPr>
        </p:nvSpPr>
        <p:spPr>
          <a:xfrm>
            <a:off x="13708302" y="2887800"/>
            <a:ext cx="9765600" cy="6369900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5400" dirty="0"/>
              <a:t>Logistic Regression performs the best, followed by Naive Bayes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subTitle" idx="4294967295"/>
          </p:nvPr>
        </p:nvSpPr>
        <p:spPr>
          <a:xfrm>
            <a:off x="1766503" y="2676525"/>
            <a:ext cx="20647025" cy="6369913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t" anchorCtr="0">
            <a:noAutofit/>
          </a:bodyPr>
          <a:lstStyle/>
          <a:p>
            <a:pPr marL="685800" marR="0" lvl="0" indent="-685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Efficient in terms of both storage space and computation time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5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Incremental learner</a:t>
            </a:r>
          </a:p>
          <a:p>
            <a:pPr marL="1600017" marR="0" lvl="1" indent="-6983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 more tweets, model can be continuously improved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5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Less time to build / learn</a:t>
            </a:r>
          </a:p>
          <a:p>
            <a:pPr marL="1600017" marR="0" lvl="1" indent="-698316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Inflow of tweets at 6000/sec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795417" y="738195"/>
            <a:ext cx="8909811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Why Naïve Bayes?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2870" y="12757803"/>
            <a:ext cx="24335040" cy="936791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ct val="25000"/>
              <a:buFont typeface="Lato"/>
              <a:buNone/>
            </a:pP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Business Understanding</a:t>
            </a:r>
            <a:r>
              <a:rPr lang="en-US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Data Preparation	</a:t>
            </a:r>
            <a:r>
              <a:rPr lang="en-US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Modelling</a:t>
            </a: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	Evaluation	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subTitle" idx="4294967295"/>
          </p:nvPr>
        </p:nvSpPr>
        <p:spPr>
          <a:xfrm>
            <a:off x="1865316" y="2309900"/>
            <a:ext cx="20646900" cy="9680700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Issues / Risk involved</a:t>
            </a:r>
          </a:p>
          <a:p>
            <a:pPr marL="1600017" marR="0" lvl="1" indent="-6983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Contextual meaning of text</a:t>
            </a:r>
          </a:p>
          <a:p>
            <a:pPr marL="1600017" marR="0" lvl="1" indent="-6983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Tweets that contain tag of ‘@’</a:t>
            </a:r>
          </a:p>
          <a:p>
            <a:pPr marL="1600017" marR="0" lvl="1" indent="-6983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 every tweet with negative sentiment will be captured</a:t>
            </a:r>
          </a:p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5600" b="0" i="0" u="none" strike="noStrike" cap="none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Risk Mitigation plan</a:t>
            </a:r>
          </a:p>
          <a:p>
            <a:pPr marL="1600017" marR="0" lvl="1" indent="-6983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to capture tagged word strings </a:t>
            </a:r>
            <a:r>
              <a:rPr lang="en-US" sz="42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alongwith</a:t>
            </a: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‘@’</a:t>
            </a:r>
          </a:p>
          <a:p>
            <a:pPr marL="1600017" marR="0" lvl="1" indent="-6983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Artificial Intelligence can be explored to handle contextual meaning</a:t>
            </a:r>
          </a:p>
          <a:p>
            <a:pPr marL="1600017" marR="0" lvl="1" indent="-6983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42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Ethical Concerns</a:t>
            </a:r>
          </a:p>
          <a:p>
            <a:pPr marL="1600017" marR="0" lvl="1" indent="-6983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Cheating</a:t>
            </a:r>
          </a:p>
          <a:p>
            <a:pPr marL="1600017" marR="0" lvl="1" indent="-698316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Perception of unfairness (treated equally)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8682301" y="738200"/>
            <a:ext cx="6397499" cy="132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Deployment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2870" y="12757803"/>
            <a:ext cx="24335040" cy="936791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ct val="25000"/>
              <a:buFont typeface="Lato"/>
              <a:buNone/>
            </a:pP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Business Understanding</a:t>
            </a:r>
            <a:r>
              <a:rPr lang="en-US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Data Preparation	Modelling	Evaluation	</a:t>
            </a:r>
            <a:r>
              <a:rPr lang="en-US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8990076" y="6196350"/>
            <a:ext cx="6397499" cy="132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subTitle" idx="4294967295"/>
          </p:nvPr>
        </p:nvSpPr>
        <p:spPr>
          <a:xfrm>
            <a:off x="1766503" y="2676525"/>
            <a:ext cx="20647025" cy="7027527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t" anchorCtr="0">
            <a:no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Business Understanding</a:t>
            </a:r>
          </a:p>
          <a:p>
            <a:pPr marL="0" marR="0" lvl="0" indent="0" algn="just" rtl="0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Understanding and Data Preparation</a:t>
            </a:r>
          </a:p>
          <a:p>
            <a:pPr lvl="0" algn="just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dirty="0"/>
              <a:t>Modelling</a:t>
            </a:r>
          </a:p>
          <a:p>
            <a:pPr lvl="0" algn="just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dirty="0"/>
              <a:t>Evaluation</a:t>
            </a:r>
          </a:p>
          <a:p>
            <a:pPr marL="0" marR="0" lvl="0" indent="0" algn="just" rtl="0">
              <a:lnSpc>
                <a:spcPct val="140000"/>
              </a:lnSpc>
              <a:spcBef>
                <a:spcPts val="2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dirty="0"/>
              <a:t>Model </a:t>
            </a: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Deployment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10389056" y="738195"/>
            <a:ext cx="3722494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ubTitle" idx="4294967295"/>
          </p:nvPr>
        </p:nvSpPr>
        <p:spPr>
          <a:xfrm>
            <a:off x="1766503" y="2676525"/>
            <a:ext cx="20647025" cy="9444600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Classify the sentiment (positive, negative, or neutral) of airline customer tweets for six major U.S. airlines and then classify the reason for t</a:t>
            </a:r>
            <a:r>
              <a:rPr lang="en-US" sz="5400" b="1" dirty="0"/>
              <a:t>he </a:t>
            </a:r>
            <a:r>
              <a:rPr lang="en-US" sz="5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negative sentiment</a:t>
            </a:r>
          </a:p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5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b="0" i="0" u="sng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</a:t>
            </a:r>
          </a:p>
          <a:p>
            <a:pPr marL="1600017" marR="0" lvl="1" indent="-6983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42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600017" marR="0" lvl="1" indent="-6983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Address customer concerns in re</a:t>
            </a:r>
            <a:r>
              <a:rPr lang="en-US" sz="4200" dirty="0"/>
              <a:t>al time </a:t>
            </a: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thus deal with potentially deleterious situations</a:t>
            </a:r>
          </a:p>
          <a:p>
            <a:pPr marL="1600017" marR="0" lvl="1" indent="-6983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Expert support team can respond to tweets with negative sentiment</a:t>
            </a:r>
          </a:p>
          <a:p>
            <a:pPr marL="1600017" marR="0" lvl="1" indent="-698316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 inflow of 6000 tweets/sec, big data technologies like Apache Spark can support real time analytics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6597160" y="738195"/>
            <a:ext cx="11306301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Business Understanding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62870" y="12757803"/>
            <a:ext cx="24335040" cy="936791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Business Understanding	</a:t>
            </a:r>
            <a:r>
              <a:rPr lang="en-US" sz="4000" b="0" i="0" u="none" strike="noStrike" cap="non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Data Preparation	Modelling	Evaluation	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/>
        </p:nvSpPr>
        <p:spPr>
          <a:xfrm>
            <a:off x="4885966" y="738195"/>
            <a:ext cx="14728712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happens if this goes viral?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62870" y="12757803"/>
            <a:ext cx="24335040" cy="936791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Business Understanding	</a:t>
            </a:r>
            <a:r>
              <a:rPr lang="en-US" sz="4000" b="0" i="0" u="none" strike="noStrike" cap="non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Data Preparation	Modelling	Evaluation	Deployment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7074" y="2839624"/>
            <a:ext cx="9403500" cy="498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 descr="Screenshot (15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100" y="8951125"/>
            <a:ext cx="23005450" cy="297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subTitle" idx="4294967295"/>
          </p:nvPr>
        </p:nvSpPr>
        <p:spPr>
          <a:xfrm>
            <a:off x="1865375" y="7829512"/>
            <a:ext cx="20646900" cy="1323300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t" anchorCtr="0">
            <a:noAutofit/>
          </a:bodyPr>
          <a:lstStyle/>
          <a:p>
            <a:pPr marR="0" lvl="0" algn="ctr" rtl="0">
              <a:lnSpc>
                <a:spcPct val="90000"/>
              </a:lnSpc>
              <a:spcBef>
                <a:spcPts val="2000"/>
              </a:spcBef>
              <a:buNone/>
            </a:pPr>
            <a:r>
              <a:rPr lang="en-US" sz="4800" b="1"/>
              <a:t>Top 5 retweets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4294967295"/>
          </p:nvPr>
        </p:nvSpPr>
        <p:spPr>
          <a:xfrm>
            <a:off x="1766503" y="2676525"/>
            <a:ext cx="20647025" cy="6377094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t" anchorCtr="0">
            <a:noAutofit/>
          </a:bodyPr>
          <a:lstStyle/>
          <a:p>
            <a:pPr marL="685800" marR="0" lvl="0" indent="-685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Classify tweet sentiment in a relatively fast and automated fashion 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4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Identify dissatisfied customers early on (including reasons)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4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Improve the </a:t>
            </a:r>
            <a:r>
              <a:rPr lang="en-US" sz="4800" dirty="0"/>
              <a:t>customer's 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overall airline experience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4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Reduce customer churn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9885342" y="738195"/>
            <a:ext cx="4729948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Value add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62870" y="12757803"/>
            <a:ext cx="24335040" cy="936791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Business Understanding	</a:t>
            </a:r>
            <a:r>
              <a:rPr lang="en-US" sz="4000" b="0" i="0" u="none" strike="noStrike" cap="non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Data Preparation	Modelling	Evaluation	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Shape 64"/>
          <p:cNvGraphicFramePr/>
          <p:nvPr/>
        </p:nvGraphicFramePr>
        <p:xfrm>
          <a:off x="1670984" y="2679218"/>
          <a:ext cx="21128175" cy="4746875"/>
        </p:xfrm>
        <a:graphic>
          <a:graphicData uri="http://schemas.openxmlformats.org/drawingml/2006/table">
            <a:tbl>
              <a:tblPr firstRow="1" bandRow="1">
                <a:noFill/>
                <a:tableStyleId>{A847DB04-50A8-4B1C-8537-1F67D8498286}</a:tableStyleId>
              </a:tblPr>
              <a:tblGrid>
                <a:gridCol w="704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5400" b="0" u="none" strike="noStrike" cap="non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00" marR="9140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5400" b="0" u="none" strike="noStrike" cap="non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r>
                        <a:rPr lang="en-US" sz="5400" b="0" u="none" strike="noStrike" cap="none" baseline="30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</a:t>
                      </a:r>
                      <a:r>
                        <a:rPr lang="en-US" sz="5400" b="0" u="none" strike="noStrike" cap="non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Model(Sentiment)</a:t>
                      </a:r>
                    </a:p>
                  </a:txBody>
                  <a:tcPr marL="91400" marR="9140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5400" b="0" u="none" strike="noStrike" cap="non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lang="en-US" sz="5400" b="0" u="none" strike="noStrike" cap="none" baseline="30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nd</a:t>
                      </a:r>
                      <a:r>
                        <a:rPr lang="en-US" sz="5400" b="0" u="none" strike="noStrike" cap="non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Model(Reason)</a:t>
                      </a:r>
                    </a:p>
                  </a:txBody>
                  <a:tcPr marL="91400" marR="9140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5400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Number of Instances</a:t>
                      </a:r>
                    </a:p>
                  </a:txBody>
                  <a:tcPr marL="91400" marR="9140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5400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14640</a:t>
                      </a:r>
                    </a:p>
                  </a:txBody>
                  <a:tcPr marL="91400" marR="9140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5400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9178</a:t>
                      </a:r>
                    </a:p>
                  </a:txBody>
                  <a:tcPr marL="91400" marR="9140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5400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Number of features</a:t>
                      </a:r>
                    </a:p>
                  </a:txBody>
                  <a:tcPr marL="91400" marR="9140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5400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</a:p>
                  </a:txBody>
                  <a:tcPr marL="91400" marR="9140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5400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</a:p>
                  </a:txBody>
                  <a:tcPr marL="91400" marR="9140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5400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Target Class</a:t>
                      </a:r>
                    </a:p>
                  </a:txBody>
                  <a:tcPr marL="91400" marR="9140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5400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</a:p>
                  </a:txBody>
                  <a:tcPr marL="91400" marR="9140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5400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00" marR="9140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5400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Types of Variables</a:t>
                      </a:r>
                    </a:p>
                  </a:txBody>
                  <a:tcPr marL="91400" marR="9140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5400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categorical, numerical and ordinal</a:t>
                      </a:r>
                    </a:p>
                  </a:txBody>
                  <a:tcPr marL="91400" marR="9140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" name="Shape 65"/>
          <p:cNvSpPr txBox="1"/>
          <p:nvPr/>
        </p:nvSpPr>
        <p:spPr>
          <a:xfrm>
            <a:off x="7595027" y="738195"/>
            <a:ext cx="9310561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Understanding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62870" y="12757803"/>
            <a:ext cx="24335040" cy="936791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ct val="25000"/>
              <a:buFont typeface="Lato"/>
              <a:buNone/>
            </a:pPr>
            <a:r>
              <a:rPr lang="en-US" sz="4000" b="0" i="0" u="none" strike="noStrike" cap="non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Business Understanding</a:t>
            </a:r>
            <a:r>
              <a:rPr lang="en-US" sz="4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Data Preparation</a:t>
            </a:r>
            <a:r>
              <a:rPr lang="en-US" sz="4000" b="0" i="0" u="none" strike="noStrike" cap="non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	Modelling	Evaluation	Deployment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2152250" y="7919625"/>
            <a:ext cx="20646900" cy="3271500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t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tx1"/>
                </a:solidFill>
              </a:rPr>
              <a:t>Model class instances:</a:t>
            </a:r>
          </a:p>
          <a:p>
            <a:pPr marL="457200" lvl="0" indent="-533400" algn="just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-US" sz="4400" dirty="0">
                <a:solidFill>
                  <a:schemeClr val="tx1"/>
                </a:solidFill>
              </a:rPr>
              <a:t>1st Model (Sentiment): “positive”, “negative” or “neutral”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buNone/>
            </a:pPr>
            <a:endParaRPr sz="4400" dirty="0">
              <a:solidFill>
                <a:schemeClr val="tx1"/>
              </a:solidFill>
            </a:endParaRPr>
          </a:p>
          <a:p>
            <a:pPr marL="457200" lvl="0" indent="-533400" algn="just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-US" sz="4400" dirty="0">
                <a:solidFill>
                  <a:schemeClr val="tx1"/>
                </a:solidFill>
              </a:rPr>
              <a:t>2nd Model (Reason): “Bad Flight”, “Can't Tell”, “Late Flight”, “Customer Service Issue”, ”Flight Booking Problems”, “Lost Luggage”, “Flight Attendant Complaints”, “Cancelled Flight”, “Damaged Luggage” and ”longlines”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9179836" y="738195"/>
            <a:ext cx="6140949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Word Cloud</a:t>
            </a:r>
          </a:p>
        </p:txBody>
      </p:sp>
      <p:pic>
        <p:nvPicPr>
          <p:cNvPr id="76" name="Shape 76" descr="Model1_Wordclou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6054" y="3151977"/>
            <a:ext cx="10529450" cy="863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 descr="Model2_Wordclou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39903" y="3165177"/>
            <a:ext cx="10529450" cy="86226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62870" y="12757803"/>
            <a:ext cx="24335040" cy="936791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ct val="25000"/>
              <a:buFont typeface="Lato"/>
              <a:buNone/>
            </a:pPr>
            <a:r>
              <a:rPr lang="en-US" sz="4000" b="0" i="0" u="none" strike="noStrike" cap="non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Business Understanding</a:t>
            </a:r>
            <a:r>
              <a:rPr lang="en-US" sz="4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Data Preparation</a:t>
            </a:r>
            <a:r>
              <a:rPr lang="en-US" sz="4000" b="0" i="0" u="none" strike="noStrike" cap="non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	Modelling	Evaluation	Deployment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3433865" y="2353212"/>
            <a:ext cx="6493799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5400" b="0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1st Model </a:t>
            </a:r>
            <a:r>
              <a:rPr lang="en-US" sz="54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US" sz="5400" b="0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Sentiment)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4613275" y="2353225"/>
            <a:ext cx="55827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54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US" sz="5400" i="1" baseline="3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-US" sz="54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Model (Reason)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ubTitle" idx="4294967295"/>
          </p:nvPr>
        </p:nvSpPr>
        <p:spPr>
          <a:xfrm>
            <a:off x="1766503" y="2676525"/>
            <a:ext cx="20647025" cy="6958791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t" anchorCtr="0">
            <a:noAutofit/>
          </a:bodyPr>
          <a:lstStyle/>
          <a:p>
            <a:pPr marL="685800" marR="0" lvl="0" indent="-685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dirty="0"/>
              <a:t>Textual feature selection - </a:t>
            </a: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Missing Values </a:t>
            </a:r>
            <a:r>
              <a:rPr lang="en-US" sz="5400" dirty="0"/>
              <a:t>n</a:t>
            </a: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ot a concern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5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Encoded target variables (for both models)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5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Dummy variables (Binary features)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8279517" y="738195"/>
            <a:ext cx="7941598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Preparation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62870" y="12757803"/>
            <a:ext cx="24335040" cy="936791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ct val="25000"/>
              <a:buFont typeface="Lato"/>
              <a:buNone/>
            </a:pP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Business Understanding</a:t>
            </a:r>
            <a:r>
              <a:rPr lang="en-US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Data Preparation</a:t>
            </a: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	Modelling	Evaluation	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ubTitle" idx="4294967295"/>
          </p:nvPr>
        </p:nvSpPr>
        <p:spPr>
          <a:xfrm>
            <a:off x="1766503" y="2676525"/>
            <a:ext cx="10453205" cy="7117810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t" anchorCtr="0">
            <a:noAutofit/>
          </a:bodyPr>
          <a:lstStyle/>
          <a:p>
            <a:pPr marL="685800" marR="0" lvl="0" indent="-685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Dictionary </a:t>
            </a:r>
            <a:r>
              <a:rPr lang="en-US" sz="5400" dirty="0"/>
              <a:t>(Positive / Negative)</a:t>
            </a:r>
          </a:p>
          <a:p>
            <a:pPr marL="1600017" marR="0" lvl="1" indent="-6983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Bag of words</a:t>
            </a:r>
            <a:r>
              <a:rPr lang="en-US" sz="4200" dirty="0"/>
              <a:t> - Word Count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5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Sarcasm</a:t>
            </a:r>
          </a:p>
          <a:p>
            <a:pPr marL="1600017" marR="0" lvl="1" indent="-6983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00" dirty="0"/>
              <a:t>Observed</a:t>
            </a: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positive + any </a:t>
            </a:r>
            <a:r>
              <a:rPr lang="en-US" sz="4200" dirty="0"/>
              <a:t>n</a:t>
            </a: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egative words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5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Word Sentiment</a:t>
            </a:r>
            <a:r>
              <a:rPr lang="en-US" sz="5400" dirty="0"/>
              <a:t> </a:t>
            </a: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US" sz="5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VaderSentiment</a:t>
            </a:r>
            <a:r>
              <a:rPr lang="en-US" sz="5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1600017" marR="0" lvl="1" indent="-698317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00" dirty="0"/>
              <a:t>Positive, Neutral, Negative scores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7509279" y="738195"/>
            <a:ext cx="9482083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Feature Engineering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2219709" y="2690380"/>
            <a:ext cx="10207674" cy="8243245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t" anchorCtr="0">
            <a:noAutofit/>
          </a:bodyPr>
          <a:lstStyle/>
          <a:p>
            <a:pPr marL="685800" marR="0" lvl="0" indent="-685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UpperCase</a:t>
            </a:r>
            <a:endParaRPr lang="en-US" sz="5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600017" marR="0" lvl="1" indent="-6983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Proxy for extreme tone (</a:t>
            </a:r>
            <a:r>
              <a:rPr lang="en-US" sz="4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houting)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Special Characters (continuity)</a:t>
            </a:r>
          </a:p>
          <a:p>
            <a:pPr marL="1600017" marR="0" lvl="1" indent="-6983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ength of 2 or more for extremes (!! or ???)</a:t>
            </a: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685800" marR="0" lvl="0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54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Emojis</a:t>
            </a:r>
            <a:r>
              <a:rPr lang="en-US" sz="5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(😒😓😔😕😖)</a:t>
            </a:r>
          </a:p>
          <a:p>
            <a:pPr marL="1600017" marR="0" lvl="1" indent="-698317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Features based on c</a:t>
            </a: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ount in tweet</a:t>
            </a:r>
          </a:p>
          <a:p>
            <a:pPr marL="1600017" marR="0" lvl="1" indent="-698316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~200 features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2870" y="12757803"/>
            <a:ext cx="24335040" cy="936791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ct val="25000"/>
              <a:buFont typeface="Lato"/>
              <a:buNone/>
            </a:pP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Business Understanding</a:t>
            </a:r>
            <a:r>
              <a:rPr lang="en-US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Data Preparation</a:t>
            </a:r>
            <a:r>
              <a:rPr lang="en-US" sz="4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	Modelling	Evaluation	Deployment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White BG">
      <a:dk1>
        <a:srgbClr val="737572"/>
      </a:dk1>
      <a:lt1>
        <a:srgbClr val="FFFFFF"/>
      </a:lt1>
      <a:dk2>
        <a:srgbClr val="445469"/>
      </a:dk2>
      <a:lt2>
        <a:srgbClr val="FAFCFF"/>
      </a:lt2>
      <a:accent1>
        <a:srgbClr val="0D73B2"/>
      </a:accent1>
      <a:accent2>
        <a:srgbClr val="445468"/>
      </a:accent2>
      <a:accent3>
        <a:srgbClr val="33D1AD"/>
      </a:accent3>
      <a:accent4>
        <a:srgbClr val="F19A14"/>
      </a:accent4>
      <a:accent5>
        <a:srgbClr val="91CE55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636</Words>
  <Application>Microsoft Office PowerPoint</Application>
  <PresentationFormat>Custom</PresentationFormat>
  <Paragraphs>153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Lato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Rohit Anil Nadgiri</cp:lastModifiedBy>
  <cp:revision>6</cp:revision>
  <dcterms:modified xsi:type="dcterms:W3CDTF">2016-12-06T04:39:07Z</dcterms:modified>
</cp:coreProperties>
</file>