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04" r:id="rId5"/>
    <p:sldId id="282" r:id="rId6"/>
    <p:sldId id="315" r:id="rId7"/>
    <p:sldId id="316" r:id="rId8"/>
    <p:sldId id="318" r:id="rId9"/>
    <p:sldId id="297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97" d="100"/>
          <a:sy n="97" d="100"/>
        </p:scale>
        <p:origin x="96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5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3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dirty="0"/>
              <a:t>E-Commerce Dashboard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IN" dirty="0"/>
              <a:t>Dashboard Overview</a:t>
            </a:r>
          </a:p>
          <a:p>
            <a:r>
              <a:rPr lang="en-IN" dirty="0"/>
              <a:t>Key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 this E – Commerce analysis project, we developed Power BI dashboard to provide deep insights to provide operational and financial performance of the business.</a:t>
            </a:r>
          </a:p>
          <a:p>
            <a:r>
              <a:rPr lang="en-US" dirty="0"/>
              <a:t>In order to provide a comprehensive picture of the E-Commerce activities, the dashboard combines a variety of key metrics and visuals.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457199"/>
            <a:ext cx="7796464" cy="1222385"/>
          </a:xfrm>
        </p:spPr>
        <p:txBody>
          <a:bodyPr/>
          <a:lstStyle/>
          <a:p>
            <a:r>
              <a:rPr lang="en-US" dirty="0"/>
              <a:t>Dashboard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448" y="2027131"/>
            <a:ext cx="7070834" cy="3720337"/>
          </a:xfrm>
        </p:spPr>
        <p:txBody>
          <a:bodyPr>
            <a:normAutofit/>
          </a:bodyPr>
          <a:lstStyle/>
          <a:p>
            <a:r>
              <a:rPr lang="en-US" b="1" dirty="0"/>
              <a:t>Key Features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Total Revenue : Displays the overall revenue generated across various periods and categories.</a:t>
            </a:r>
          </a:p>
          <a:p>
            <a:pPr>
              <a:buFont typeface="+mj-lt"/>
              <a:buAutoNum type="arabicPeriod"/>
            </a:pPr>
            <a:r>
              <a:rPr lang="en-IN" dirty="0"/>
              <a:t>Total Profit</a:t>
            </a:r>
            <a:r>
              <a:rPr lang="en-US" dirty="0"/>
              <a:t> : Showcases the total profit earned from sales.</a:t>
            </a:r>
          </a:p>
          <a:p>
            <a:pPr>
              <a:buFont typeface="+mj-lt"/>
              <a:buAutoNum type="arabicPeriod"/>
            </a:pPr>
            <a:r>
              <a:rPr lang="en-IN" dirty="0"/>
              <a:t>Gross Margin</a:t>
            </a:r>
            <a:r>
              <a:rPr lang="en-US" dirty="0"/>
              <a:t> : Indicates the percentage of revenue remaining after subtracting the cost of goods sold.</a:t>
            </a:r>
          </a:p>
          <a:p>
            <a:pPr>
              <a:buFont typeface="+mj-lt"/>
              <a:buAutoNum type="arabicPeriod"/>
            </a:pPr>
            <a:r>
              <a:rPr lang="en-IN" dirty="0"/>
              <a:t>Profit Margin </a:t>
            </a:r>
            <a:r>
              <a:rPr lang="en-US" dirty="0"/>
              <a:t>: Reflects the ratio of profit to total revenue.</a:t>
            </a:r>
          </a:p>
          <a:p>
            <a:pPr>
              <a:buFont typeface="+mj-lt"/>
              <a:buAutoNum type="arabicPeriod"/>
            </a:pPr>
            <a:r>
              <a:rPr lang="en-IN" dirty="0"/>
              <a:t>Total Quantity Sold</a:t>
            </a:r>
            <a:r>
              <a:rPr lang="en-US" dirty="0"/>
              <a:t> : Tracks the total volume of products sold.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84" y="431606"/>
            <a:ext cx="7965461" cy="994164"/>
          </a:xfrm>
        </p:spPr>
        <p:txBody>
          <a:bodyPr/>
          <a:lstStyle/>
          <a:p>
            <a:r>
              <a:rPr lang="en-IN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53137" y="1466306"/>
            <a:ext cx="7965460" cy="486253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Electronics</a:t>
            </a:r>
            <a:r>
              <a:rPr lang="en-US" dirty="0"/>
              <a:t> category generated the highest revenue of </a:t>
            </a:r>
            <a:r>
              <a:rPr lang="en-US" b="1" dirty="0"/>
              <a:t>$0.82M</a:t>
            </a:r>
            <a:r>
              <a:rPr lang="en-US" dirty="0"/>
              <a:t>, although </a:t>
            </a:r>
            <a:r>
              <a:rPr lang="en-US" b="1" dirty="0"/>
              <a:t>Clothing</a:t>
            </a:r>
            <a:r>
              <a:rPr lang="en-US" dirty="0"/>
              <a:t> had a total revenue of </a:t>
            </a:r>
            <a:r>
              <a:rPr lang="en-US" b="1" dirty="0"/>
              <a:t>$0.66M </a:t>
            </a:r>
            <a:r>
              <a:rPr lang="en-US" dirty="0"/>
              <a:t>with highest quantity sold at </a:t>
            </a:r>
            <a:r>
              <a:rPr lang="en-US" b="1" dirty="0"/>
              <a:t>3.52K units</a:t>
            </a:r>
            <a:r>
              <a:rPr lang="en-US" dirty="0"/>
              <a:t>, .</a:t>
            </a:r>
          </a:p>
          <a:p>
            <a:r>
              <a:rPr lang="en-US" b="1" dirty="0"/>
              <a:t>Furniture</a:t>
            </a:r>
            <a:r>
              <a:rPr lang="en-US" dirty="0"/>
              <a:t> contributed </a:t>
            </a:r>
            <a:r>
              <a:rPr lang="en-US" b="1" dirty="0"/>
              <a:t>$0.67M</a:t>
            </a:r>
            <a:r>
              <a:rPr lang="en-US" dirty="0"/>
              <a:t> in revenue, ranking second, but had a significantly lower quantity sold at </a:t>
            </a:r>
            <a:r>
              <a:rPr lang="en-US" b="1" dirty="0"/>
              <a:t>0.95K units</a:t>
            </a:r>
            <a:r>
              <a:rPr lang="en-US" dirty="0"/>
              <a:t>.</a:t>
            </a:r>
          </a:p>
          <a:p>
            <a:r>
              <a:rPr lang="en-US" dirty="0"/>
              <a:t>The highest profit was recorded in </a:t>
            </a:r>
            <a:r>
              <a:rPr lang="en-US" b="1" dirty="0"/>
              <a:t>January</a:t>
            </a:r>
            <a:r>
              <a:rPr lang="en-US" dirty="0"/>
              <a:t>, with earnings of </a:t>
            </a:r>
            <a:r>
              <a:rPr lang="en-US" b="1" dirty="0"/>
              <a:t>$14K</a:t>
            </a:r>
            <a:r>
              <a:rPr lang="en-US" dirty="0"/>
              <a:t>.</a:t>
            </a:r>
          </a:p>
          <a:p>
            <a:r>
              <a:rPr lang="en-IN" b="1" dirty="0"/>
              <a:t>Regional Insights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Punjab</a:t>
            </a:r>
            <a:r>
              <a:rPr lang="en-US" dirty="0"/>
              <a:t> had the highest profit margin by state, while </a:t>
            </a:r>
            <a:r>
              <a:rPr lang="en-US" b="1" dirty="0"/>
              <a:t>Indore</a:t>
            </a:r>
            <a:r>
              <a:rPr lang="en-US" dirty="0"/>
              <a:t> (located in </a:t>
            </a:r>
            <a:r>
              <a:rPr lang="en-US" b="1" dirty="0"/>
              <a:t>Madhya Pradesh</a:t>
            </a:r>
            <a:r>
              <a:rPr lang="en-US" dirty="0"/>
              <a:t>) was the city with the highest profit margin.</a:t>
            </a:r>
          </a:p>
          <a:p>
            <a:r>
              <a:rPr lang="en-IN" b="1" dirty="0"/>
              <a:t>Yearly Profit Trends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US" dirty="0"/>
              <a:t>       In </a:t>
            </a:r>
            <a:r>
              <a:rPr lang="en-US" b="1" dirty="0"/>
              <a:t>2018</a:t>
            </a:r>
            <a:r>
              <a:rPr lang="en-US" dirty="0"/>
              <a:t>, </a:t>
            </a:r>
            <a:r>
              <a:rPr lang="en-US" b="1" dirty="0"/>
              <a:t>November</a:t>
            </a:r>
            <a:r>
              <a:rPr lang="en-US" dirty="0"/>
              <a:t> saw the highest profit at </a:t>
            </a:r>
            <a:r>
              <a:rPr lang="en-US" b="1" dirty="0"/>
              <a:t>$11.8K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In </a:t>
            </a:r>
            <a:r>
              <a:rPr lang="en-US" b="1" dirty="0"/>
              <a:t>2019</a:t>
            </a:r>
            <a:r>
              <a:rPr lang="en-US" dirty="0"/>
              <a:t>, </a:t>
            </a:r>
            <a:r>
              <a:rPr lang="en-US" b="1" dirty="0"/>
              <a:t>January</a:t>
            </a:r>
            <a:r>
              <a:rPr lang="en-US" dirty="0"/>
              <a:t> had the highest profit at </a:t>
            </a:r>
            <a:r>
              <a:rPr lang="en-US" b="1" dirty="0"/>
              <a:t>$13.9K</a:t>
            </a:r>
            <a:r>
              <a:rPr lang="en-US" dirty="0"/>
              <a:t>.         </a:t>
            </a:r>
            <a:endParaRPr lang="en-IN" dirty="0"/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9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556" y="281833"/>
            <a:ext cx="7965461" cy="994164"/>
          </a:xfrm>
        </p:spPr>
        <p:txBody>
          <a:bodyPr/>
          <a:lstStyle/>
          <a:p>
            <a:r>
              <a:rPr lang="en-IN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2547" y="1334058"/>
            <a:ext cx="7965460" cy="524210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IN" b="1" dirty="0"/>
              <a:t>Product Demand by Month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US" dirty="0"/>
              <a:t>In </a:t>
            </a:r>
            <a:r>
              <a:rPr lang="en-US" b="1" dirty="0"/>
              <a:t>July</a:t>
            </a:r>
            <a:r>
              <a:rPr lang="en-US" dirty="0"/>
              <a:t>, </a:t>
            </a:r>
            <a:r>
              <a:rPr lang="en-US" b="1" dirty="0"/>
              <a:t>phones</a:t>
            </a:r>
            <a:r>
              <a:rPr lang="en-US" dirty="0"/>
              <a:t> were in high demand, making up </a:t>
            </a:r>
            <a:r>
              <a:rPr lang="en-US" b="1" dirty="0"/>
              <a:t>63.81%</a:t>
            </a:r>
            <a:r>
              <a:rPr lang="en-US" dirty="0"/>
              <a:t> of total sales.</a:t>
            </a:r>
          </a:p>
          <a:p>
            <a:pPr marL="0" indent="0">
              <a:buNone/>
            </a:pPr>
            <a:r>
              <a:rPr lang="en-US" dirty="0"/>
              <a:t>      In </a:t>
            </a:r>
            <a:r>
              <a:rPr lang="en-US" b="1" dirty="0"/>
              <a:t>June</a:t>
            </a:r>
            <a:r>
              <a:rPr lang="en-US" dirty="0"/>
              <a:t>, </a:t>
            </a:r>
            <a:r>
              <a:rPr lang="en-US" b="1" dirty="0"/>
              <a:t>sarees</a:t>
            </a:r>
            <a:r>
              <a:rPr lang="en-US" dirty="0"/>
              <a:t> saw higher sales at </a:t>
            </a:r>
            <a:r>
              <a:rPr lang="en-US" b="1" dirty="0"/>
              <a:t>38.84%</a:t>
            </a:r>
            <a:r>
              <a:rPr lang="en-US" dirty="0"/>
              <a:t>, compared to </a:t>
            </a:r>
            <a:r>
              <a:rPr lang="en-US" b="1" dirty="0"/>
              <a:t>May</a:t>
            </a:r>
            <a:r>
              <a:rPr lang="en-US" dirty="0"/>
              <a:t> when the sales   were </a:t>
            </a:r>
            <a:r>
              <a:rPr lang="en-US" b="1" dirty="0"/>
              <a:t>29.29%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In </a:t>
            </a:r>
            <a:r>
              <a:rPr lang="en-US" b="1" dirty="0"/>
              <a:t>August</a:t>
            </a:r>
            <a:r>
              <a:rPr lang="en-US" dirty="0"/>
              <a:t>, </a:t>
            </a:r>
            <a:r>
              <a:rPr lang="en-US" b="1" dirty="0"/>
              <a:t>bookcases</a:t>
            </a:r>
            <a:r>
              <a:rPr lang="en-US" dirty="0"/>
              <a:t> accounted for </a:t>
            </a:r>
            <a:r>
              <a:rPr lang="en-US" b="1" dirty="0"/>
              <a:t>41.31%</a:t>
            </a:r>
            <a:r>
              <a:rPr lang="en-US" dirty="0"/>
              <a:t> of sales, surpassing the demand in </a:t>
            </a:r>
            <a:r>
              <a:rPr lang="en-US" b="1" dirty="0"/>
              <a:t>October</a:t>
            </a:r>
            <a:r>
              <a:rPr lang="en-US" dirty="0"/>
              <a:t> at </a:t>
            </a:r>
            <a:r>
              <a:rPr lang="en-US" b="1" dirty="0"/>
              <a:t>31.62%</a:t>
            </a:r>
            <a:r>
              <a:rPr lang="en-US" dirty="0"/>
              <a:t>.</a:t>
            </a:r>
          </a:p>
          <a:p>
            <a:r>
              <a:rPr lang="en-US" b="1" dirty="0"/>
              <a:t>Phone Sales and Profit Analysis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b="1" dirty="0"/>
              <a:t>     Phones</a:t>
            </a:r>
            <a:r>
              <a:rPr lang="en-US" dirty="0"/>
              <a:t> were sold most during </a:t>
            </a:r>
            <a:r>
              <a:rPr lang="en-US" b="1" dirty="0"/>
              <a:t>April, July, and December</a:t>
            </a:r>
            <a:r>
              <a:rPr lang="en-US" dirty="0"/>
              <a:t>, with </a:t>
            </a:r>
            <a:r>
              <a:rPr lang="en-US" b="1" dirty="0"/>
              <a:t>July</a:t>
            </a:r>
            <a:r>
              <a:rPr lang="en-US" dirty="0"/>
              <a:t> having the highest sales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US" dirty="0"/>
              <a:t>     Despite high sales in July, the </a:t>
            </a:r>
            <a:r>
              <a:rPr lang="en-US" b="1" dirty="0"/>
              <a:t>revenue</a:t>
            </a:r>
            <a:r>
              <a:rPr lang="en-US" dirty="0"/>
              <a:t> was highest in </a:t>
            </a:r>
            <a:r>
              <a:rPr lang="en-US" b="1" dirty="0"/>
              <a:t>December</a:t>
            </a:r>
            <a:r>
              <a:rPr lang="en-US" dirty="0"/>
              <a:t> (</a:t>
            </a:r>
            <a:r>
              <a:rPr lang="en-US" b="1" dirty="0"/>
              <a:t>$164.84K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   Interestingly, </a:t>
            </a:r>
            <a:r>
              <a:rPr lang="en-US" b="1" dirty="0"/>
              <a:t>July</a:t>
            </a:r>
            <a:r>
              <a:rPr lang="en-US" dirty="0"/>
              <a:t> saw the most phone sales, but it resulted in the </a:t>
            </a:r>
            <a:r>
              <a:rPr lang="en-US" b="1" dirty="0"/>
              <a:t>lowest profit</a:t>
            </a:r>
            <a:r>
              <a:rPr lang="en-US" dirty="0"/>
              <a:t> among these months.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0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Arpita Debbarma</a:t>
            </a:r>
          </a:p>
          <a:p>
            <a:r>
              <a:rPr lang="en-US" dirty="0"/>
              <a:t>8415810727</a:t>
            </a:r>
          </a:p>
          <a:p>
            <a:r>
              <a:rPr lang="en-US" dirty="0"/>
              <a:t>Arpita.15032004@gmail.com</a:t>
            </a:r>
          </a:p>
          <a:p>
            <a:r>
              <a:rPr lang="en-US" dirty="0"/>
              <a:t>https://github.com/Arpita-15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{3311039F-644A-417E-B75B-908CEAF3E7C4}tf78438558_win32</Template>
  <TotalTime>101</TotalTime>
  <Words>408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E-Commerce Dashboard Analysis</vt:lpstr>
      <vt:lpstr>Introduction</vt:lpstr>
      <vt:lpstr>Dashboard Overview</vt:lpstr>
      <vt:lpstr>Key findings</vt:lpstr>
      <vt:lpstr>Key findings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Arpita debbarma</dc:creator>
  <cp:lastModifiedBy>Arpita debbarma</cp:lastModifiedBy>
  <cp:revision>1</cp:revision>
  <dcterms:created xsi:type="dcterms:W3CDTF">2024-09-17T06:00:33Z</dcterms:created>
  <dcterms:modified xsi:type="dcterms:W3CDTF">2024-09-17T07:41:54Z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