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0" r:id="rId4"/>
    <p:sldId id="282" r:id="rId5"/>
    <p:sldId id="262" r:id="rId6"/>
    <p:sldId id="263" r:id="rId7"/>
    <p:sldId id="266" r:id="rId8"/>
    <p:sldId id="274" r:id="rId9"/>
    <p:sldId id="267" r:id="rId10"/>
    <p:sldId id="275" r:id="rId11"/>
    <p:sldId id="277" r:id="rId12"/>
    <p:sldId id="276" r:id="rId13"/>
    <p:sldId id="268" r:id="rId14"/>
    <p:sldId id="269" r:id="rId15"/>
    <p:sldId id="271" r:id="rId16"/>
    <p:sldId id="273"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4676"/>
  </p:normalViewPr>
  <p:slideViewPr>
    <p:cSldViewPr snapToGrid="0" snapToObjects="1">
      <p:cViewPr varScale="1">
        <p:scale>
          <a:sx n="106" d="100"/>
          <a:sy n="106"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6"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CPI</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32</c:v>
                </c:pt>
                <c:pt idx="1">
                  <c:v>64</c:v>
                </c:pt>
                <c:pt idx="2">
                  <c:v>128</c:v>
                </c:pt>
                <c:pt idx="3">
                  <c:v>256</c:v>
                </c:pt>
              </c:numCache>
            </c:numRef>
          </c:xVal>
          <c:yVal>
            <c:numRef>
              <c:f>Sheet1!$B$2:$B$5</c:f>
              <c:numCache>
                <c:formatCode>General</c:formatCode>
                <c:ptCount val="4"/>
                <c:pt idx="0">
                  <c:v>2.5512000000000001</c:v>
                </c:pt>
                <c:pt idx="1">
                  <c:v>1.8007</c:v>
                </c:pt>
                <c:pt idx="2">
                  <c:v>1.4254</c:v>
                </c:pt>
                <c:pt idx="3">
                  <c:v>1.22</c:v>
                </c:pt>
              </c:numCache>
            </c:numRef>
          </c:yVal>
          <c:smooth val="0"/>
          <c:extLst>
            <c:ext xmlns:c16="http://schemas.microsoft.com/office/drawing/2014/chart" uri="{C3380CC4-5D6E-409C-BE32-E72D297353CC}">
              <c16:uniqueId val="{00000000-5E6A-7044-A8B6-ECCDBDBFAF6C}"/>
            </c:ext>
          </c:extLst>
        </c:ser>
        <c:dLbls>
          <c:showLegendKey val="0"/>
          <c:showVal val="0"/>
          <c:showCatName val="0"/>
          <c:showSerName val="0"/>
          <c:showPercent val="0"/>
          <c:showBubbleSize val="0"/>
        </c:dLbls>
        <c:axId val="156932479"/>
        <c:axId val="156934127"/>
      </c:scatterChart>
      <c:valAx>
        <c:axId val="1569324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934127"/>
        <c:crosses val="autoZero"/>
        <c:crossBetween val="midCat"/>
      </c:valAx>
      <c:valAx>
        <c:axId val="156934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9324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CPI</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Sheet1!$A$2:$A$5</c:f>
              <c:numCache>
                <c:formatCode>General</c:formatCode>
                <c:ptCount val="4"/>
                <c:pt idx="0">
                  <c:v>32</c:v>
                </c:pt>
                <c:pt idx="1">
                  <c:v>64</c:v>
                </c:pt>
                <c:pt idx="2">
                  <c:v>128</c:v>
                </c:pt>
                <c:pt idx="3">
                  <c:v>256</c:v>
                </c:pt>
              </c:numCache>
            </c:numRef>
          </c:xVal>
          <c:yVal>
            <c:numRef>
              <c:f>Sheet1!$B$2:$B$5</c:f>
              <c:numCache>
                <c:formatCode>General</c:formatCode>
                <c:ptCount val="4"/>
                <c:pt idx="0">
                  <c:v>1.6308</c:v>
                </c:pt>
                <c:pt idx="1">
                  <c:v>1.3153999999999999</c:v>
                </c:pt>
                <c:pt idx="2">
                  <c:v>1.1577</c:v>
                </c:pt>
                <c:pt idx="3">
                  <c:v>1.0788</c:v>
                </c:pt>
              </c:numCache>
            </c:numRef>
          </c:yVal>
          <c:smooth val="0"/>
          <c:extLst>
            <c:ext xmlns:c16="http://schemas.microsoft.com/office/drawing/2014/chart" uri="{C3380CC4-5D6E-409C-BE32-E72D297353CC}">
              <c16:uniqueId val="{00000000-354D-E94F-B5F1-1DC2C209119F}"/>
            </c:ext>
          </c:extLst>
        </c:ser>
        <c:dLbls>
          <c:showLegendKey val="0"/>
          <c:showVal val="0"/>
          <c:showCatName val="0"/>
          <c:showSerName val="0"/>
          <c:showPercent val="0"/>
          <c:showBubbleSize val="0"/>
        </c:dLbls>
        <c:axId val="282952799"/>
        <c:axId val="282954447"/>
      </c:scatterChart>
      <c:valAx>
        <c:axId val="282952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954447"/>
        <c:crosses val="autoZero"/>
        <c:crossBetween val="midCat"/>
      </c:valAx>
      <c:valAx>
        <c:axId val="282954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9527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CPI</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Sheet1!$A$2:$A$10</c:f>
              <c:numCache>
                <c:formatCode>General</c:formatCode>
                <c:ptCount val="9"/>
                <c:pt idx="0">
                  <c:v>1</c:v>
                </c:pt>
                <c:pt idx="1">
                  <c:v>1</c:v>
                </c:pt>
                <c:pt idx="2">
                  <c:v>1</c:v>
                </c:pt>
                <c:pt idx="3">
                  <c:v>2</c:v>
                </c:pt>
                <c:pt idx="4">
                  <c:v>2</c:v>
                </c:pt>
                <c:pt idx="5">
                  <c:v>2</c:v>
                </c:pt>
                <c:pt idx="6">
                  <c:v>4</c:v>
                </c:pt>
                <c:pt idx="7">
                  <c:v>4</c:v>
                </c:pt>
                <c:pt idx="8">
                  <c:v>4</c:v>
                </c:pt>
              </c:numCache>
            </c:numRef>
          </c:xVal>
          <c:yVal>
            <c:numRef>
              <c:f>Sheet1!$B$2:$B$10</c:f>
              <c:numCache>
                <c:formatCode>General</c:formatCode>
                <c:ptCount val="9"/>
                <c:pt idx="0">
                  <c:v>1.6308</c:v>
                </c:pt>
                <c:pt idx="1">
                  <c:v>1.6308</c:v>
                </c:pt>
                <c:pt idx="2">
                  <c:v>1.6308</c:v>
                </c:pt>
                <c:pt idx="3">
                  <c:v>1.6308</c:v>
                </c:pt>
                <c:pt idx="4">
                  <c:v>1.6308</c:v>
                </c:pt>
                <c:pt idx="5">
                  <c:v>1.6308</c:v>
                </c:pt>
                <c:pt idx="6">
                  <c:v>1.6308</c:v>
                </c:pt>
                <c:pt idx="7">
                  <c:v>1.6308</c:v>
                </c:pt>
                <c:pt idx="8">
                  <c:v>1.6308</c:v>
                </c:pt>
              </c:numCache>
            </c:numRef>
          </c:yVal>
          <c:smooth val="0"/>
          <c:extLst>
            <c:ext xmlns:c16="http://schemas.microsoft.com/office/drawing/2014/chart" uri="{C3380CC4-5D6E-409C-BE32-E72D297353CC}">
              <c16:uniqueId val="{00000000-83FF-9845-AF51-705BA6A1F656}"/>
            </c:ext>
          </c:extLst>
        </c:ser>
        <c:dLbls>
          <c:showLegendKey val="0"/>
          <c:showVal val="0"/>
          <c:showCatName val="0"/>
          <c:showSerName val="0"/>
          <c:showPercent val="0"/>
          <c:showBubbleSize val="0"/>
        </c:dLbls>
        <c:axId val="316941903"/>
        <c:axId val="316943551"/>
      </c:scatterChart>
      <c:valAx>
        <c:axId val="3169419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943551"/>
        <c:crosses val="autoZero"/>
        <c:crossBetween val="midCat"/>
      </c:valAx>
      <c:valAx>
        <c:axId val="31694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9419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CPI</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Sheet1!$A$2:$A$10</c:f>
              <c:numCache>
                <c:formatCode>General</c:formatCode>
                <c:ptCount val="9"/>
                <c:pt idx="0">
                  <c:v>1</c:v>
                </c:pt>
                <c:pt idx="1">
                  <c:v>1</c:v>
                </c:pt>
                <c:pt idx="2">
                  <c:v>1</c:v>
                </c:pt>
                <c:pt idx="3">
                  <c:v>2</c:v>
                </c:pt>
                <c:pt idx="4">
                  <c:v>2</c:v>
                </c:pt>
                <c:pt idx="5">
                  <c:v>2</c:v>
                </c:pt>
                <c:pt idx="6">
                  <c:v>4</c:v>
                </c:pt>
                <c:pt idx="7">
                  <c:v>4</c:v>
                </c:pt>
                <c:pt idx="8">
                  <c:v>4</c:v>
                </c:pt>
              </c:numCache>
            </c:numRef>
          </c:xVal>
          <c:yVal>
            <c:numRef>
              <c:f>Sheet1!$B$2:$B$10</c:f>
              <c:numCache>
                <c:formatCode>General</c:formatCode>
                <c:ptCount val="9"/>
                <c:pt idx="0">
                  <c:v>1.6308</c:v>
                </c:pt>
                <c:pt idx="1">
                  <c:v>1.6308</c:v>
                </c:pt>
                <c:pt idx="2">
                  <c:v>1.6308</c:v>
                </c:pt>
                <c:pt idx="3">
                  <c:v>1.6308</c:v>
                </c:pt>
                <c:pt idx="4">
                  <c:v>1.6308</c:v>
                </c:pt>
                <c:pt idx="5">
                  <c:v>1.6308</c:v>
                </c:pt>
                <c:pt idx="6">
                  <c:v>1.6308</c:v>
                </c:pt>
                <c:pt idx="7">
                  <c:v>1.6308</c:v>
                </c:pt>
                <c:pt idx="8">
                  <c:v>1.6308</c:v>
                </c:pt>
              </c:numCache>
            </c:numRef>
          </c:yVal>
          <c:smooth val="0"/>
          <c:extLst>
            <c:ext xmlns:c16="http://schemas.microsoft.com/office/drawing/2014/chart" uri="{C3380CC4-5D6E-409C-BE32-E72D297353CC}">
              <c16:uniqueId val="{00000000-1FDA-8B42-AAAE-3EE0D4ECA85C}"/>
            </c:ext>
          </c:extLst>
        </c:ser>
        <c:dLbls>
          <c:showLegendKey val="0"/>
          <c:showVal val="0"/>
          <c:showCatName val="0"/>
          <c:showSerName val="0"/>
          <c:showPercent val="0"/>
          <c:showBubbleSize val="0"/>
        </c:dLbls>
        <c:axId val="316941903"/>
        <c:axId val="316943551"/>
      </c:scatterChart>
      <c:valAx>
        <c:axId val="3169419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943551"/>
        <c:crosses val="autoZero"/>
        <c:crossBetween val="midCat"/>
      </c:valAx>
      <c:valAx>
        <c:axId val="31694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9419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Sheet1!$B$12:$B$14</c:f>
              <c:strCache>
                <c:ptCount val="3"/>
                <c:pt idx="2">
                  <c:v>COST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Sheet1!$A$15:$A$24</c:f>
              <c:numCache>
                <c:formatCode>General</c:formatCode>
                <c:ptCount val="10"/>
                <c:pt idx="0">
                  <c:v>1.5908</c:v>
                </c:pt>
                <c:pt idx="1">
                  <c:v>1.6208</c:v>
                </c:pt>
                <c:pt idx="2">
                  <c:v>1.6306</c:v>
                </c:pt>
                <c:pt idx="3">
                  <c:v>1.6307</c:v>
                </c:pt>
                <c:pt idx="4">
                  <c:v>1.6308</c:v>
                </c:pt>
                <c:pt idx="5">
                  <c:v>1.6308</c:v>
                </c:pt>
                <c:pt idx="6">
                  <c:v>1.6308</c:v>
                </c:pt>
                <c:pt idx="7">
                  <c:v>1.6309</c:v>
                </c:pt>
                <c:pt idx="8">
                  <c:v>1.6317999999999999</c:v>
                </c:pt>
                <c:pt idx="9">
                  <c:v>1.6508</c:v>
                </c:pt>
              </c:numCache>
            </c:numRef>
          </c:xVal>
          <c:yVal>
            <c:numRef>
              <c:f>Sheet1!$B$15:$B$24</c:f>
              <c:numCache>
                <c:formatCode>General</c:formatCode>
                <c:ptCount val="10"/>
                <c:pt idx="0">
                  <c:v>58</c:v>
                </c:pt>
                <c:pt idx="1">
                  <c:v>54</c:v>
                </c:pt>
                <c:pt idx="2">
                  <c:v>84</c:v>
                </c:pt>
                <c:pt idx="3">
                  <c:v>128</c:v>
                </c:pt>
                <c:pt idx="4">
                  <c:v>88</c:v>
                </c:pt>
                <c:pt idx="5">
                  <c:v>80</c:v>
                </c:pt>
                <c:pt idx="6">
                  <c:v>64</c:v>
                </c:pt>
                <c:pt idx="7">
                  <c:v>124</c:v>
                </c:pt>
                <c:pt idx="8">
                  <c:v>108</c:v>
                </c:pt>
                <c:pt idx="9">
                  <c:v>98</c:v>
                </c:pt>
              </c:numCache>
            </c:numRef>
          </c:yVal>
          <c:smooth val="0"/>
          <c:extLst>
            <c:ext xmlns:c16="http://schemas.microsoft.com/office/drawing/2014/chart" uri="{C3380CC4-5D6E-409C-BE32-E72D297353CC}">
              <c16:uniqueId val="{00000000-8F6B-494D-898D-7902871A11D8}"/>
            </c:ext>
          </c:extLst>
        </c:ser>
        <c:dLbls>
          <c:showLegendKey val="0"/>
          <c:showVal val="0"/>
          <c:showCatName val="0"/>
          <c:showSerName val="0"/>
          <c:showPercent val="0"/>
          <c:showBubbleSize val="0"/>
        </c:dLbls>
        <c:axId val="1624773824"/>
        <c:axId val="1624769936"/>
      </c:scatterChart>
      <c:valAx>
        <c:axId val="1624773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69936"/>
        <c:crosses val="autoZero"/>
        <c:crossBetween val="midCat"/>
      </c:valAx>
      <c:valAx>
        <c:axId val="162476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738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013779527559061E-2"/>
          <c:y val="0.17631962671332749"/>
          <c:w val="0.85538910761154852"/>
          <c:h val="0.72094889180519106"/>
        </c:manualLayout>
      </c:layout>
      <c:scatterChart>
        <c:scatterStyle val="lineMarker"/>
        <c:varyColors val="0"/>
        <c:ser>
          <c:idx val="0"/>
          <c:order val="0"/>
          <c:tx>
            <c:strRef>
              <c:f>Sheet1!$B$1</c:f>
              <c:strCache>
                <c:ptCount val="1"/>
                <c:pt idx="0">
                  <c:v>COST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Sheet1!$A$2:$A$9</c:f>
              <c:numCache>
                <c:formatCode>General</c:formatCode>
                <c:ptCount val="8"/>
                <c:pt idx="0">
                  <c:v>2.5512999999999999</c:v>
                </c:pt>
                <c:pt idx="1">
                  <c:v>2.5512999999999999</c:v>
                </c:pt>
                <c:pt idx="2">
                  <c:v>2.5514999999999999</c:v>
                </c:pt>
                <c:pt idx="3">
                  <c:v>2.5516999999999999</c:v>
                </c:pt>
                <c:pt idx="4">
                  <c:v>2.5522999999999998</c:v>
                </c:pt>
                <c:pt idx="5">
                  <c:v>2.5524</c:v>
                </c:pt>
                <c:pt idx="6">
                  <c:v>2.5524</c:v>
                </c:pt>
              </c:numCache>
            </c:numRef>
          </c:xVal>
          <c:yVal>
            <c:numRef>
              <c:f>Sheet1!$B$2:$B$9</c:f>
              <c:numCache>
                <c:formatCode>General</c:formatCode>
                <c:ptCount val="8"/>
                <c:pt idx="0">
                  <c:v>84</c:v>
                </c:pt>
                <c:pt idx="1">
                  <c:v>128</c:v>
                </c:pt>
                <c:pt idx="2">
                  <c:v>88</c:v>
                </c:pt>
                <c:pt idx="3">
                  <c:v>124</c:v>
                </c:pt>
                <c:pt idx="4">
                  <c:v>104</c:v>
                </c:pt>
                <c:pt idx="5">
                  <c:v>64</c:v>
                </c:pt>
                <c:pt idx="6">
                  <c:v>68</c:v>
                </c:pt>
              </c:numCache>
            </c:numRef>
          </c:yVal>
          <c:smooth val="0"/>
          <c:extLst>
            <c:ext xmlns:c16="http://schemas.microsoft.com/office/drawing/2014/chart" uri="{C3380CC4-5D6E-409C-BE32-E72D297353CC}">
              <c16:uniqueId val="{00000000-663F-A942-B787-A0BEEB5E1143}"/>
            </c:ext>
          </c:extLst>
        </c:ser>
        <c:dLbls>
          <c:showLegendKey val="0"/>
          <c:showVal val="0"/>
          <c:showCatName val="0"/>
          <c:showSerName val="0"/>
          <c:showPercent val="0"/>
          <c:showBubbleSize val="0"/>
        </c:dLbls>
        <c:axId val="1721333440"/>
        <c:axId val="1721063392"/>
      </c:scatterChart>
      <c:valAx>
        <c:axId val="1721333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063392"/>
        <c:crosses val="autoZero"/>
        <c:crossBetween val="midCat"/>
      </c:valAx>
      <c:valAx>
        <c:axId val="1721063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333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76B3-8BC6-D442-B500-81F5381010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F84A09-59D1-A145-891A-10FA2E837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C3DF8-BBC6-C146-8D0E-3FA197C7F86B}"/>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4C378458-F883-3D4C-A86B-203D6606C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D6B9D-B0FF-0243-97E9-CFFDE2C473E9}"/>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382489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D40C-9B50-004C-830D-0C0C539D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A107A0-698C-BA4C-A0DB-716BB44AFA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35130-BCD1-B54A-AC34-181E3C88EB77}"/>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8EF4C7D5-1302-6D4E-80E9-17AA95B06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68632-40B9-6144-B272-492B87964C39}"/>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360470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124975-DF33-0C45-8B8F-20C14D81BD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A232A-70DD-BE44-9CBF-716FE8F2E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686B3-2E75-0F4A-91BC-787D380740DA}"/>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3CC62184-39E8-7B4C-AF26-13755A531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A292B-937D-D946-9A2E-42B6013B7472}"/>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114201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26EF-48A7-CD41-BC54-8EF6F7F50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9BA0F-984D-1449-8927-A7F561D7D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B0CA3-741E-4046-8A43-795B2D2C0AC6}"/>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9BDD3536-46DA-C740-AE6C-6B5F88BA2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B5DCA-4CA9-1C44-A910-751C309823EF}"/>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16476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4B19-3FD7-284D-BB62-8DE2301FAB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45817F-FCF5-C449-9DF5-A1277A3FF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BFC66-23B5-6544-8325-8C8A87CF8279}"/>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7F6693FA-6500-6A4B-9877-AFE83E2FE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8FA71-9EF8-1A47-88A3-706915FC4852}"/>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316772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0C39-69FF-AF45-8B4A-A63B24753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83EA3-2A0B-4D43-A13A-F27D79954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A0C82-CC86-F442-8127-785DED346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BAC74-4BA2-AF4B-9445-CA1901D05EB4}"/>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6" name="Footer Placeholder 5">
            <a:extLst>
              <a:ext uri="{FF2B5EF4-FFF2-40B4-BE49-F238E27FC236}">
                <a16:creationId xmlns:a16="http://schemas.microsoft.com/office/drawing/2014/main" id="{56B647DB-B0C6-9844-857B-C32B5B538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E9088-4E92-D140-B6BC-868E7665F1EB}"/>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31710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2EFC-99B8-B640-AA83-33F186F22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A8C4FB-C273-ED40-A29E-CDA324D87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F3E71-6DC4-0943-B645-EDF3028DE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2A3C9D-F7D5-F14B-B716-3602EF082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EEABBE-8D4B-C342-B30E-E119F1957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6AA09-1D41-D44A-99A5-D18C243A4DCE}"/>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8" name="Footer Placeholder 7">
            <a:extLst>
              <a:ext uri="{FF2B5EF4-FFF2-40B4-BE49-F238E27FC236}">
                <a16:creationId xmlns:a16="http://schemas.microsoft.com/office/drawing/2014/main" id="{BB3D5CDD-F9DE-FC43-A62F-D62A9D4C76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6F147-38B2-8249-83DA-188F1776647B}"/>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243344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1AF3-75DE-0C47-8F86-B87B51A86A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601C20-EB84-B24E-92CB-C9322AE7A6EE}"/>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4" name="Footer Placeholder 3">
            <a:extLst>
              <a:ext uri="{FF2B5EF4-FFF2-40B4-BE49-F238E27FC236}">
                <a16:creationId xmlns:a16="http://schemas.microsoft.com/office/drawing/2014/main" id="{75A28B02-DD7D-6444-941C-E8372F317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DB8828-AE6C-0349-8235-A40AE29C77CB}"/>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4200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E4C0A-2B95-E945-8E42-A53687D519CC}"/>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3" name="Footer Placeholder 2">
            <a:extLst>
              <a:ext uri="{FF2B5EF4-FFF2-40B4-BE49-F238E27FC236}">
                <a16:creationId xmlns:a16="http://schemas.microsoft.com/office/drawing/2014/main" id="{5DDBC5BE-3420-C643-A06A-D97D52BEB4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5E8A2-0D2A-A94F-9E7E-90E3E2C8BDC8}"/>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90986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60F6-BBC9-524B-A43E-6B8B62FF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4F6BD-151E-F04F-98DD-8B7B67EB5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E5FF1-367F-6540-8CEF-3DFA3F62B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3ADB8-5C32-6940-8300-478889292B33}"/>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6" name="Footer Placeholder 5">
            <a:extLst>
              <a:ext uri="{FF2B5EF4-FFF2-40B4-BE49-F238E27FC236}">
                <a16:creationId xmlns:a16="http://schemas.microsoft.com/office/drawing/2014/main" id="{E9EBF4F0-3817-604B-BF30-88D7295C8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31DCF-8B27-CC40-92C4-BF779C586F87}"/>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60380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C441-4F90-D344-97D5-88A713D33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CE1B7C-3598-2347-9115-D62A7345E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69FDF-B9F5-284B-A5EA-AA83EC356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C833A-D6BA-B84C-8E9F-825C140E3632}"/>
              </a:ext>
            </a:extLst>
          </p:cNvPr>
          <p:cNvSpPr>
            <a:spLocks noGrp="1"/>
          </p:cNvSpPr>
          <p:nvPr>
            <p:ph type="dt" sz="half" idx="10"/>
          </p:nvPr>
        </p:nvSpPr>
        <p:spPr/>
        <p:txBody>
          <a:bodyPr/>
          <a:lstStyle/>
          <a:p>
            <a:fld id="{763952C5-B81F-A447-9E81-20E99B4298F9}" type="datetimeFigureOut">
              <a:rPr lang="en-US" smtClean="0"/>
              <a:t>11/28/21</a:t>
            </a:fld>
            <a:endParaRPr lang="en-US"/>
          </a:p>
        </p:txBody>
      </p:sp>
      <p:sp>
        <p:nvSpPr>
          <p:cNvPr id="6" name="Footer Placeholder 5">
            <a:extLst>
              <a:ext uri="{FF2B5EF4-FFF2-40B4-BE49-F238E27FC236}">
                <a16:creationId xmlns:a16="http://schemas.microsoft.com/office/drawing/2014/main" id="{BA794CAE-D0C6-734D-A69B-5869C52BC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EA864-86C4-2041-80FA-43BB8D6241EC}"/>
              </a:ext>
            </a:extLst>
          </p:cNvPr>
          <p:cNvSpPr>
            <a:spLocks noGrp="1"/>
          </p:cNvSpPr>
          <p:nvPr>
            <p:ph type="sldNum" sz="quarter" idx="12"/>
          </p:nvPr>
        </p:nvSpPr>
        <p:spPr/>
        <p:txBody>
          <a:bodyPr/>
          <a:lstStyle/>
          <a:p>
            <a:fld id="{119E5AEA-B10F-B148-88FC-8E9BA070950F}" type="slidenum">
              <a:rPr lang="en-US" smtClean="0"/>
              <a:t>‹#›</a:t>
            </a:fld>
            <a:endParaRPr lang="en-US"/>
          </a:p>
        </p:txBody>
      </p:sp>
    </p:spTree>
    <p:extLst>
      <p:ext uri="{BB962C8B-B14F-4D97-AF65-F5344CB8AC3E}">
        <p14:creationId xmlns:p14="http://schemas.microsoft.com/office/powerpoint/2010/main" val="388801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D77A1-E62F-2549-BC4C-DE26D4AAC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1B6C4-AE63-9448-92B2-33D1E1785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E8B2A-5D8E-4B43-87C7-C9E0B4B20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952C5-B81F-A447-9E81-20E99B4298F9}" type="datetimeFigureOut">
              <a:rPr lang="en-US" smtClean="0"/>
              <a:t>11/28/21</a:t>
            </a:fld>
            <a:endParaRPr lang="en-US"/>
          </a:p>
        </p:txBody>
      </p:sp>
      <p:sp>
        <p:nvSpPr>
          <p:cNvPr id="5" name="Footer Placeholder 4">
            <a:extLst>
              <a:ext uri="{FF2B5EF4-FFF2-40B4-BE49-F238E27FC236}">
                <a16:creationId xmlns:a16="http://schemas.microsoft.com/office/drawing/2014/main" id="{865BA0A1-FDF7-8943-8EE6-074BD6B45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1F5A7-53FC-AE4C-9D7A-3C9E1937A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E5AEA-B10F-B148-88FC-8E9BA070950F}" type="slidenum">
              <a:rPr lang="en-US" smtClean="0"/>
              <a:t>‹#›</a:t>
            </a:fld>
            <a:endParaRPr lang="en-US"/>
          </a:p>
        </p:txBody>
      </p:sp>
    </p:spTree>
    <p:extLst>
      <p:ext uri="{BB962C8B-B14F-4D97-AF65-F5344CB8AC3E}">
        <p14:creationId xmlns:p14="http://schemas.microsoft.com/office/powerpoint/2010/main" val="41351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Rectangle 7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76" name="Freeform: Shape 7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B08AEE4-1F48-7B44-BA22-E3E805EECFDC}"/>
              </a:ext>
            </a:extLst>
          </p:cNvPr>
          <p:cNvSpPr>
            <a:spLocks noGrp="1"/>
          </p:cNvSpPr>
          <p:nvPr>
            <p:ph type="subTitle" idx="1"/>
          </p:nvPr>
        </p:nvSpPr>
        <p:spPr>
          <a:xfrm>
            <a:off x="8011786" y="4338210"/>
            <a:ext cx="4285676" cy="1141851"/>
          </a:xfrm>
          <a:noFill/>
        </p:spPr>
        <p:txBody>
          <a:bodyPr>
            <a:normAutofit/>
          </a:bodyPr>
          <a:lstStyle/>
          <a:p>
            <a:r>
              <a:rPr lang="en-US" sz="2000" b="1" dirty="0">
                <a:solidFill>
                  <a:srgbClr val="080808"/>
                </a:solidFill>
              </a:rPr>
              <a:t>MEHAK (MXL200018)</a:t>
            </a:r>
          </a:p>
          <a:p>
            <a:r>
              <a:rPr lang="en-US" sz="2000" b="1" dirty="0">
                <a:solidFill>
                  <a:srgbClr val="080808"/>
                </a:solidFill>
              </a:rPr>
              <a:t>ARPITA ANIL KUMANE (AXK200011) </a:t>
            </a:r>
          </a:p>
        </p:txBody>
      </p:sp>
      <p:sp>
        <p:nvSpPr>
          <p:cNvPr id="2" name="Title 1">
            <a:extLst>
              <a:ext uri="{FF2B5EF4-FFF2-40B4-BE49-F238E27FC236}">
                <a16:creationId xmlns:a16="http://schemas.microsoft.com/office/drawing/2014/main" id="{15249945-79FF-0C41-80EF-09DFE869A663}"/>
              </a:ext>
            </a:extLst>
          </p:cNvPr>
          <p:cNvSpPr>
            <a:spLocks noGrp="1"/>
          </p:cNvSpPr>
          <p:nvPr>
            <p:ph type="ctrTitle"/>
          </p:nvPr>
        </p:nvSpPr>
        <p:spPr>
          <a:xfrm>
            <a:off x="3204642" y="2353641"/>
            <a:ext cx="5782716" cy="2150719"/>
          </a:xfrm>
          <a:noFill/>
        </p:spPr>
        <p:txBody>
          <a:bodyPr anchor="ctr">
            <a:normAutofit/>
          </a:bodyPr>
          <a:lstStyle/>
          <a:p>
            <a:r>
              <a:rPr lang="en-US" sz="2800" b="1" dirty="0">
                <a:solidFill>
                  <a:srgbClr val="080808"/>
                </a:solidFill>
                <a:latin typeface="Times New Roman" panose="02020603050405020304" pitchFamily="18" charset="0"/>
                <a:cs typeface="Times New Roman" panose="02020603050405020304" pitchFamily="18" charset="0"/>
              </a:rPr>
              <a:t>COMPUTER ARCHITECTURE</a:t>
            </a:r>
            <a:br>
              <a:rPr lang="en-US" sz="2800" b="1" dirty="0">
                <a:solidFill>
                  <a:srgbClr val="080808"/>
                </a:solidFill>
                <a:latin typeface="Times New Roman" panose="02020603050405020304" pitchFamily="18" charset="0"/>
                <a:cs typeface="Times New Roman" panose="02020603050405020304" pitchFamily="18" charset="0"/>
              </a:rPr>
            </a:br>
            <a:r>
              <a:rPr lang="en-US" sz="2800" b="1" dirty="0">
                <a:solidFill>
                  <a:srgbClr val="080808"/>
                </a:solidFill>
                <a:latin typeface="Times New Roman" panose="02020603050405020304" pitchFamily="18" charset="0"/>
                <a:cs typeface="Times New Roman" panose="02020603050405020304" pitchFamily="18" charset="0"/>
              </a:rPr>
              <a:t>PROJECT: 2</a:t>
            </a:r>
          </a:p>
        </p:txBody>
      </p:sp>
      <p:sp>
        <p:nvSpPr>
          <p:cNvPr id="80" name="Freeform: Shape 7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20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9BCB-DDE2-F74A-B296-32403B1BC6D7}"/>
              </a:ext>
            </a:extLst>
          </p:cNvPr>
          <p:cNvSpPr>
            <a:spLocks noGrp="1"/>
          </p:cNvSpPr>
          <p:nvPr>
            <p:ph type="title"/>
          </p:nvPr>
        </p:nvSpPr>
        <p:spPr/>
        <p:txBody>
          <a:bodyPr>
            <a:normAutofit fontScale="90000"/>
          </a:bodyPr>
          <a:lstStyle/>
          <a:p>
            <a:r>
              <a:rPr lang="en-US" b="1" u="sng" dirty="0"/>
              <a:t>PART 3: Effect of Cache block size on CPI (Contd..) </a:t>
            </a:r>
            <a:br>
              <a:rPr lang="en-US" dirty="0">
                <a:effectLst/>
              </a:rPr>
            </a:br>
            <a:endParaRPr lang="en-US" dirty="0"/>
          </a:p>
        </p:txBody>
      </p:sp>
      <p:graphicFrame>
        <p:nvGraphicFramePr>
          <p:cNvPr id="4" name="Content Placeholder 3">
            <a:extLst>
              <a:ext uri="{FF2B5EF4-FFF2-40B4-BE49-F238E27FC236}">
                <a16:creationId xmlns:a16="http://schemas.microsoft.com/office/drawing/2014/main" id="{77475E00-2F24-7F4D-A371-4D1AD5E2FA32}"/>
              </a:ext>
            </a:extLst>
          </p:cNvPr>
          <p:cNvGraphicFramePr>
            <a:graphicFrameLocks noGrp="1"/>
          </p:cNvGraphicFramePr>
          <p:nvPr>
            <p:ph idx="1"/>
            <p:extLst>
              <p:ext uri="{D42A27DB-BD31-4B8C-83A1-F6EECF244321}">
                <p14:modId xmlns:p14="http://schemas.microsoft.com/office/powerpoint/2010/main" val="2329536385"/>
              </p:ext>
            </p:extLst>
          </p:nvPr>
        </p:nvGraphicFramePr>
        <p:xfrm>
          <a:off x="1321719" y="2330367"/>
          <a:ext cx="5862638"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0E5476F-48C9-724C-9769-4377C6E40D9E}"/>
              </a:ext>
            </a:extLst>
          </p:cNvPr>
          <p:cNvSpPr txBox="1"/>
          <p:nvPr/>
        </p:nvSpPr>
        <p:spPr>
          <a:xfrm>
            <a:off x="1636295" y="1515979"/>
            <a:ext cx="3191708" cy="646331"/>
          </a:xfrm>
          <a:prstGeom prst="rect">
            <a:avLst/>
          </a:prstGeom>
          <a:noFill/>
        </p:spPr>
        <p:txBody>
          <a:bodyPr wrap="none" rtlCol="0">
            <a:spAutoFit/>
          </a:bodyPr>
          <a:lstStyle/>
          <a:p>
            <a:r>
              <a:rPr lang="en-US" dirty="0"/>
              <a:t>X -axis- Cache line size (in bytes)</a:t>
            </a:r>
          </a:p>
          <a:p>
            <a:r>
              <a:rPr lang="en-US" dirty="0"/>
              <a:t>Y-axis - CPI</a:t>
            </a:r>
          </a:p>
        </p:txBody>
      </p:sp>
      <p:sp>
        <p:nvSpPr>
          <p:cNvPr id="7" name="TextBox 6">
            <a:extLst>
              <a:ext uri="{FF2B5EF4-FFF2-40B4-BE49-F238E27FC236}">
                <a16:creationId xmlns:a16="http://schemas.microsoft.com/office/drawing/2014/main" id="{2173739D-92FA-5546-AB7A-E17B50855CEC}"/>
              </a:ext>
            </a:extLst>
          </p:cNvPr>
          <p:cNvSpPr txBox="1"/>
          <p:nvPr/>
        </p:nvSpPr>
        <p:spPr>
          <a:xfrm>
            <a:off x="7628021" y="3287153"/>
            <a:ext cx="4415590" cy="1754326"/>
          </a:xfrm>
          <a:prstGeom prst="rect">
            <a:avLst/>
          </a:prstGeom>
          <a:noFill/>
        </p:spPr>
        <p:txBody>
          <a:bodyPr wrap="square" rtlCol="0">
            <a:spAutoFit/>
          </a:bodyPr>
          <a:lstStyle/>
          <a:p>
            <a:r>
              <a:rPr lang="en-US" sz="3600" b="1" dirty="0"/>
              <a:t>.</a:t>
            </a:r>
            <a:r>
              <a:rPr lang="en-US" dirty="0"/>
              <a:t>As it can be seen from the graph, the cache</a:t>
            </a:r>
          </a:p>
          <a:p>
            <a:r>
              <a:rPr lang="en-US" dirty="0"/>
              <a:t>  block size reduces the CPI until an extent. </a:t>
            </a:r>
            <a:endParaRPr lang="en-US" dirty="0">
              <a:effectLst/>
            </a:endParaRPr>
          </a:p>
          <a:p>
            <a:r>
              <a:rPr lang="en-US" dirty="0"/>
              <a:t>• Beyond a certain point, increasing block   size doesn’t add vale. </a:t>
            </a:r>
            <a:endParaRPr lang="en-US" dirty="0">
              <a:effectLst/>
            </a:endParaRPr>
          </a:p>
          <a:p>
            <a:endParaRPr lang="en-US" dirty="0"/>
          </a:p>
        </p:txBody>
      </p:sp>
    </p:spTree>
    <p:extLst>
      <p:ext uri="{BB962C8B-B14F-4D97-AF65-F5344CB8AC3E}">
        <p14:creationId xmlns:p14="http://schemas.microsoft.com/office/powerpoint/2010/main" val="192864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86B4-0FAD-3747-ABB9-9BF87C22E49D}"/>
              </a:ext>
            </a:extLst>
          </p:cNvPr>
          <p:cNvSpPr>
            <a:spLocks noGrp="1"/>
          </p:cNvSpPr>
          <p:nvPr>
            <p:ph type="title"/>
          </p:nvPr>
        </p:nvSpPr>
        <p:spPr/>
        <p:txBody>
          <a:bodyPr/>
          <a:lstStyle/>
          <a:p>
            <a:r>
              <a:rPr lang="en-US" b="1" u="sng" dirty="0"/>
              <a:t>PART3: Effect of Associativity on CPI </a:t>
            </a:r>
          </a:p>
        </p:txBody>
      </p:sp>
      <p:sp>
        <p:nvSpPr>
          <p:cNvPr id="3" name="Content Placeholder 2">
            <a:extLst>
              <a:ext uri="{FF2B5EF4-FFF2-40B4-BE49-F238E27FC236}">
                <a16:creationId xmlns:a16="http://schemas.microsoft.com/office/drawing/2014/main" id="{C1039897-2F48-0B42-93B0-0A960404705E}"/>
              </a:ext>
            </a:extLst>
          </p:cNvPr>
          <p:cNvSpPr>
            <a:spLocks noGrp="1"/>
          </p:cNvSpPr>
          <p:nvPr>
            <p:ph idx="1"/>
          </p:nvPr>
        </p:nvSpPr>
        <p:spPr/>
        <p:txBody>
          <a:bodyPr/>
          <a:lstStyle/>
          <a:p>
            <a:r>
              <a:rPr lang="en-US" dirty="0"/>
              <a:t>Increasing the associativity reduces the miss rate by taking advantage of spatial locality.</a:t>
            </a:r>
          </a:p>
          <a:p>
            <a:r>
              <a:rPr lang="en-US" dirty="0"/>
              <a:t>But improving one aspect of cache comes at the expense of another. Higher associativity increases hit time, thereby having less net impact on a fixed sized cache.</a:t>
            </a:r>
          </a:p>
          <a:p>
            <a:r>
              <a:rPr lang="en-US" dirty="0"/>
              <a:t>CPI remains same as we change the associativity. </a:t>
            </a:r>
            <a:endParaRPr lang="en-US" dirty="0">
              <a:effectLst/>
            </a:endParaRPr>
          </a:p>
          <a:p>
            <a:endParaRPr lang="en-US" dirty="0"/>
          </a:p>
        </p:txBody>
      </p:sp>
    </p:spTree>
    <p:extLst>
      <p:ext uri="{BB962C8B-B14F-4D97-AF65-F5344CB8AC3E}">
        <p14:creationId xmlns:p14="http://schemas.microsoft.com/office/powerpoint/2010/main" val="23879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9F3B-F1E3-EF4B-8866-BAEF6E93E3C6}"/>
              </a:ext>
            </a:extLst>
          </p:cNvPr>
          <p:cNvSpPr>
            <a:spLocks noGrp="1"/>
          </p:cNvSpPr>
          <p:nvPr>
            <p:ph type="title"/>
          </p:nvPr>
        </p:nvSpPr>
        <p:spPr/>
        <p:txBody>
          <a:bodyPr>
            <a:normAutofit/>
          </a:bodyPr>
          <a:lstStyle/>
          <a:p>
            <a:r>
              <a:rPr lang="en-US" b="1" u="sng" dirty="0"/>
              <a:t>PART 3: Effect of Associativity on CPI (Contd..) </a:t>
            </a:r>
            <a:br>
              <a:rPr lang="en-US" dirty="0">
                <a:effectLst/>
              </a:rPr>
            </a:br>
            <a:endParaRPr lang="en-US" dirty="0"/>
          </a:p>
        </p:txBody>
      </p:sp>
      <p:graphicFrame>
        <p:nvGraphicFramePr>
          <p:cNvPr id="4" name="Content Placeholder 3">
            <a:extLst>
              <a:ext uri="{FF2B5EF4-FFF2-40B4-BE49-F238E27FC236}">
                <a16:creationId xmlns:a16="http://schemas.microsoft.com/office/drawing/2014/main" id="{F34D4046-4515-F449-B5FA-A10A685164EB}"/>
              </a:ext>
            </a:extLst>
          </p:cNvPr>
          <p:cNvGraphicFramePr>
            <a:graphicFrameLocks noGrp="1"/>
          </p:cNvGraphicFramePr>
          <p:nvPr>
            <p:ph idx="1"/>
            <p:extLst>
              <p:ext uri="{D42A27DB-BD31-4B8C-83A1-F6EECF244321}">
                <p14:modId xmlns:p14="http://schemas.microsoft.com/office/powerpoint/2010/main" val="329972880"/>
              </p:ext>
            </p:extLst>
          </p:nvPr>
        </p:nvGraphicFramePr>
        <p:xfrm>
          <a:off x="838200" y="2257425"/>
          <a:ext cx="3948113" cy="3919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3">
            <a:extLst>
              <a:ext uri="{FF2B5EF4-FFF2-40B4-BE49-F238E27FC236}">
                <a16:creationId xmlns:a16="http://schemas.microsoft.com/office/drawing/2014/main" id="{52480547-F945-AB4A-8767-B73A7297C206}"/>
              </a:ext>
            </a:extLst>
          </p:cNvPr>
          <p:cNvGraphicFramePr>
            <a:graphicFrameLocks/>
          </p:cNvGraphicFramePr>
          <p:nvPr>
            <p:extLst>
              <p:ext uri="{D42A27DB-BD31-4B8C-83A1-F6EECF244321}">
                <p14:modId xmlns:p14="http://schemas.microsoft.com/office/powerpoint/2010/main" val="1751063144"/>
              </p:ext>
            </p:extLst>
          </p:nvPr>
        </p:nvGraphicFramePr>
        <p:xfrm>
          <a:off x="6654587" y="2257424"/>
          <a:ext cx="3948113" cy="391953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38DBD33-7EFD-3841-9C79-244C3FAC191C}"/>
              </a:ext>
            </a:extLst>
          </p:cNvPr>
          <p:cNvSpPr txBox="1"/>
          <p:nvPr/>
        </p:nvSpPr>
        <p:spPr>
          <a:xfrm>
            <a:off x="1271588" y="1611093"/>
            <a:ext cx="2347117" cy="646331"/>
          </a:xfrm>
          <a:prstGeom prst="rect">
            <a:avLst/>
          </a:prstGeom>
          <a:noFill/>
        </p:spPr>
        <p:txBody>
          <a:bodyPr wrap="square" rtlCol="0">
            <a:spAutoFit/>
          </a:bodyPr>
          <a:lstStyle/>
          <a:p>
            <a:r>
              <a:rPr lang="en-US" dirty="0"/>
              <a:t>X-Axis- L1 Associativity </a:t>
            </a:r>
          </a:p>
          <a:p>
            <a:r>
              <a:rPr lang="en-US" dirty="0"/>
              <a:t>Y-Axis- CPI</a:t>
            </a:r>
          </a:p>
        </p:txBody>
      </p:sp>
      <p:sp>
        <p:nvSpPr>
          <p:cNvPr id="11" name="TextBox 10">
            <a:extLst>
              <a:ext uri="{FF2B5EF4-FFF2-40B4-BE49-F238E27FC236}">
                <a16:creationId xmlns:a16="http://schemas.microsoft.com/office/drawing/2014/main" id="{66D1676F-5FE4-F14C-8299-CC01288949BE}"/>
              </a:ext>
            </a:extLst>
          </p:cNvPr>
          <p:cNvSpPr txBox="1"/>
          <p:nvPr/>
        </p:nvSpPr>
        <p:spPr>
          <a:xfrm>
            <a:off x="7822195" y="1611092"/>
            <a:ext cx="2294218" cy="646331"/>
          </a:xfrm>
          <a:prstGeom prst="rect">
            <a:avLst/>
          </a:prstGeom>
          <a:noFill/>
        </p:spPr>
        <p:txBody>
          <a:bodyPr wrap="none" rtlCol="0">
            <a:spAutoFit/>
          </a:bodyPr>
          <a:lstStyle/>
          <a:p>
            <a:r>
              <a:rPr lang="en-US" dirty="0"/>
              <a:t>X-Axis- L2 Associativity</a:t>
            </a:r>
          </a:p>
          <a:p>
            <a:r>
              <a:rPr lang="en-US" dirty="0"/>
              <a:t>Y-axis- CPI</a:t>
            </a:r>
          </a:p>
        </p:txBody>
      </p:sp>
    </p:spTree>
    <p:extLst>
      <p:ext uri="{BB962C8B-B14F-4D97-AF65-F5344CB8AC3E}">
        <p14:creationId xmlns:p14="http://schemas.microsoft.com/office/powerpoint/2010/main" val="296226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9E34-F6FC-FD46-840D-A87BC26C63C5}"/>
              </a:ext>
            </a:extLst>
          </p:cNvPr>
          <p:cNvSpPr>
            <a:spLocks noGrp="1"/>
          </p:cNvSpPr>
          <p:nvPr>
            <p:ph type="title"/>
          </p:nvPr>
        </p:nvSpPr>
        <p:spPr/>
        <p:txBody>
          <a:bodyPr/>
          <a:lstStyle/>
          <a:p>
            <a:r>
              <a:rPr lang="en-US" b="1" u="sng" dirty="0"/>
              <a:t>PART 4 : Defining a cost function </a:t>
            </a:r>
            <a:br>
              <a:rPr lang="en-US" dirty="0">
                <a:effectLst/>
              </a:rPr>
            </a:br>
            <a:endParaRPr lang="en-US" dirty="0"/>
          </a:p>
        </p:txBody>
      </p:sp>
      <p:sp>
        <p:nvSpPr>
          <p:cNvPr id="3" name="Content Placeholder 2">
            <a:extLst>
              <a:ext uri="{FF2B5EF4-FFF2-40B4-BE49-F238E27FC236}">
                <a16:creationId xmlns:a16="http://schemas.microsoft.com/office/drawing/2014/main" id="{E50B460B-3DD5-0643-8920-9DE2F05B9904}"/>
              </a:ext>
            </a:extLst>
          </p:cNvPr>
          <p:cNvSpPr>
            <a:spLocks noGrp="1"/>
          </p:cNvSpPr>
          <p:nvPr>
            <p:ph idx="1"/>
          </p:nvPr>
        </p:nvSpPr>
        <p:spPr/>
        <p:txBody>
          <a:bodyPr>
            <a:normAutofit/>
          </a:bodyPr>
          <a:lstStyle/>
          <a:p>
            <a:r>
              <a:rPr lang="en-US" dirty="0"/>
              <a:t>Unified L1 cache is the most expensive block. Increasing the size increases cache cost. </a:t>
            </a:r>
            <a:endParaRPr lang="en-US" dirty="0">
              <a:effectLst/>
            </a:endParaRPr>
          </a:p>
          <a:p>
            <a:r>
              <a:rPr lang="en-US" dirty="0"/>
              <a:t>In L1, associativity also affects the pricing. Higher associativity is more expensive. </a:t>
            </a:r>
            <a:endParaRPr lang="en-US" dirty="0">
              <a:effectLst/>
            </a:endParaRPr>
          </a:p>
          <a:p>
            <a:r>
              <a:rPr lang="en-US" dirty="0"/>
              <a:t>Cost of L2 cache. L2 is cheaper compared to L1. </a:t>
            </a:r>
            <a:endParaRPr lang="en-US" dirty="0">
              <a:effectLst/>
            </a:endParaRPr>
          </a:p>
          <a:p>
            <a:r>
              <a:rPr lang="en-US" dirty="0"/>
              <a:t>Cost of CPU.</a:t>
            </a:r>
            <a:br>
              <a:rPr lang="en-US" dirty="0"/>
            </a:br>
            <a:r>
              <a:rPr lang="en-US" dirty="0"/>
              <a:t>The Timing Simple – the simplest CPU, with no pipeline </a:t>
            </a:r>
          </a:p>
          <a:p>
            <a:r>
              <a:rPr lang="en-US" dirty="0"/>
              <a:t>Minor CPU – In order execution. </a:t>
            </a:r>
          </a:p>
        </p:txBody>
      </p:sp>
    </p:spTree>
    <p:extLst>
      <p:ext uri="{BB962C8B-B14F-4D97-AF65-F5344CB8AC3E}">
        <p14:creationId xmlns:p14="http://schemas.microsoft.com/office/powerpoint/2010/main" val="99577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1B94-71E8-8149-9E5E-3A2ED0B779A7}"/>
              </a:ext>
            </a:extLst>
          </p:cNvPr>
          <p:cNvSpPr>
            <a:spLocks noGrp="1"/>
          </p:cNvSpPr>
          <p:nvPr>
            <p:ph type="title"/>
          </p:nvPr>
        </p:nvSpPr>
        <p:spPr/>
        <p:txBody>
          <a:bodyPr/>
          <a:lstStyle/>
          <a:p>
            <a:r>
              <a:rPr lang="en-US" b="1" u="sng" dirty="0"/>
              <a:t>Part 4 – Defining a cost function (Contd..) </a:t>
            </a:r>
            <a:br>
              <a:rPr lang="en-US" dirty="0">
                <a:effectLst/>
              </a:rPr>
            </a:br>
            <a:endParaRPr lang="en-US" dirty="0"/>
          </a:p>
        </p:txBody>
      </p:sp>
      <p:sp>
        <p:nvSpPr>
          <p:cNvPr id="3" name="Content Placeholder 2">
            <a:extLst>
              <a:ext uri="{FF2B5EF4-FFF2-40B4-BE49-F238E27FC236}">
                <a16:creationId xmlns:a16="http://schemas.microsoft.com/office/drawing/2014/main" id="{1886EC56-D61B-DE4B-A866-86A07D3E9189}"/>
              </a:ext>
            </a:extLst>
          </p:cNvPr>
          <p:cNvSpPr>
            <a:spLocks noGrp="1"/>
          </p:cNvSpPr>
          <p:nvPr>
            <p:ph idx="1"/>
          </p:nvPr>
        </p:nvSpPr>
        <p:spPr/>
        <p:txBody>
          <a:bodyPr/>
          <a:lstStyle/>
          <a:p>
            <a:r>
              <a:rPr lang="en-US" dirty="0"/>
              <a:t>L1 cache is made of SRAM, which has lowest access time. </a:t>
            </a:r>
            <a:endParaRPr lang="en-US" dirty="0">
              <a:effectLst/>
            </a:endParaRPr>
          </a:p>
          <a:p>
            <a:r>
              <a:rPr lang="en-US" dirty="0"/>
              <a:t>The L1 cache can be priced per 8kB blocks. $5 is fixed for increase in every 8kB of L1 cache. </a:t>
            </a:r>
          </a:p>
          <a:p>
            <a:endParaRPr lang="en-US" dirty="0">
              <a:effectLst/>
            </a:endParaRPr>
          </a:p>
          <a:p>
            <a:endParaRPr lang="en-US" dirty="0"/>
          </a:p>
        </p:txBody>
      </p:sp>
      <p:graphicFrame>
        <p:nvGraphicFramePr>
          <p:cNvPr id="6" name="Table 6">
            <a:extLst>
              <a:ext uri="{FF2B5EF4-FFF2-40B4-BE49-F238E27FC236}">
                <a16:creationId xmlns:a16="http://schemas.microsoft.com/office/drawing/2014/main" id="{11C51C7E-B70F-5940-8018-08CDEE91D933}"/>
              </a:ext>
            </a:extLst>
          </p:cNvPr>
          <p:cNvGraphicFramePr>
            <a:graphicFrameLocks noGrp="1"/>
          </p:cNvGraphicFramePr>
          <p:nvPr>
            <p:extLst>
              <p:ext uri="{D42A27DB-BD31-4B8C-83A1-F6EECF244321}">
                <p14:modId xmlns:p14="http://schemas.microsoft.com/office/powerpoint/2010/main" val="1071247274"/>
              </p:ext>
            </p:extLst>
          </p:nvPr>
        </p:nvGraphicFramePr>
        <p:xfrm>
          <a:off x="2308727" y="3597441"/>
          <a:ext cx="8110621" cy="241834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64937866"/>
                    </a:ext>
                  </a:extLst>
                </a:gridCol>
                <a:gridCol w="4046621">
                  <a:extLst>
                    <a:ext uri="{9D8B030D-6E8A-4147-A177-3AD203B41FA5}">
                      <a16:colId xmlns:a16="http://schemas.microsoft.com/office/drawing/2014/main" val="2209317463"/>
                    </a:ext>
                  </a:extLst>
                </a:gridCol>
              </a:tblGrid>
              <a:tr h="483669">
                <a:tc>
                  <a:txBody>
                    <a:bodyPr/>
                    <a:lstStyle/>
                    <a:p>
                      <a:r>
                        <a:rPr lang="en-US" dirty="0"/>
                        <a:t>Size of L1 Cache(I and D)</a:t>
                      </a:r>
                    </a:p>
                  </a:txBody>
                  <a:tcPr/>
                </a:tc>
                <a:tc>
                  <a:txBody>
                    <a:bodyPr/>
                    <a:lstStyle/>
                    <a:p>
                      <a:r>
                        <a:rPr lang="en-US" dirty="0"/>
                        <a:t>Cost per block</a:t>
                      </a:r>
                    </a:p>
                  </a:txBody>
                  <a:tcPr/>
                </a:tc>
                <a:extLst>
                  <a:ext uri="{0D108BD9-81ED-4DB2-BD59-A6C34878D82A}">
                    <a16:rowId xmlns:a16="http://schemas.microsoft.com/office/drawing/2014/main" val="2972446277"/>
                  </a:ext>
                </a:extLst>
              </a:tr>
              <a:tr h="483669">
                <a:tc>
                  <a:txBody>
                    <a:bodyPr/>
                    <a:lstStyle/>
                    <a:p>
                      <a:r>
                        <a:rPr lang="en-US" dirty="0"/>
                        <a:t>32KB</a:t>
                      </a:r>
                    </a:p>
                  </a:txBody>
                  <a:tcPr/>
                </a:tc>
                <a:tc>
                  <a:txBody>
                    <a:bodyPr/>
                    <a:lstStyle/>
                    <a:p>
                      <a:r>
                        <a:rPr lang="en-US" dirty="0"/>
                        <a:t>$20</a:t>
                      </a:r>
                    </a:p>
                  </a:txBody>
                  <a:tcPr/>
                </a:tc>
                <a:extLst>
                  <a:ext uri="{0D108BD9-81ED-4DB2-BD59-A6C34878D82A}">
                    <a16:rowId xmlns:a16="http://schemas.microsoft.com/office/drawing/2014/main" val="2084355485"/>
                  </a:ext>
                </a:extLst>
              </a:tr>
              <a:tr h="483669">
                <a:tc>
                  <a:txBody>
                    <a:bodyPr/>
                    <a:lstStyle/>
                    <a:p>
                      <a:r>
                        <a:rPr lang="en-US" dirty="0"/>
                        <a:t>64KB</a:t>
                      </a:r>
                    </a:p>
                  </a:txBody>
                  <a:tcPr/>
                </a:tc>
                <a:tc>
                  <a:txBody>
                    <a:bodyPr/>
                    <a:lstStyle/>
                    <a:p>
                      <a:r>
                        <a:rPr lang="en-US" dirty="0"/>
                        <a:t>$40</a:t>
                      </a:r>
                    </a:p>
                  </a:txBody>
                  <a:tcPr/>
                </a:tc>
                <a:extLst>
                  <a:ext uri="{0D108BD9-81ED-4DB2-BD59-A6C34878D82A}">
                    <a16:rowId xmlns:a16="http://schemas.microsoft.com/office/drawing/2014/main" val="124230005"/>
                  </a:ext>
                </a:extLst>
              </a:tr>
              <a:tr h="483669">
                <a:tc>
                  <a:txBody>
                    <a:bodyPr/>
                    <a:lstStyle/>
                    <a:p>
                      <a:r>
                        <a:rPr lang="en-US" dirty="0"/>
                        <a:t>128KB</a:t>
                      </a:r>
                    </a:p>
                  </a:txBody>
                  <a:tcPr/>
                </a:tc>
                <a:tc>
                  <a:txBody>
                    <a:bodyPr/>
                    <a:lstStyle/>
                    <a:p>
                      <a:r>
                        <a:rPr lang="en-US" dirty="0"/>
                        <a:t>$80</a:t>
                      </a:r>
                    </a:p>
                  </a:txBody>
                  <a:tcPr/>
                </a:tc>
                <a:extLst>
                  <a:ext uri="{0D108BD9-81ED-4DB2-BD59-A6C34878D82A}">
                    <a16:rowId xmlns:a16="http://schemas.microsoft.com/office/drawing/2014/main" val="2289683079"/>
                  </a:ext>
                </a:extLst>
              </a:tr>
              <a:tr h="483669">
                <a:tc>
                  <a:txBody>
                    <a:bodyPr/>
                    <a:lstStyle/>
                    <a:p>
                      <a:r>
                        <a:rPr lang="en-US" dirty="0"/>
                        <a:t>256KB</a:t>
                      </a:r>
                    </a:p>
                  </a:txBody>
                  <a:tcPr/>
                </a:tc>
                <a:tc>
                  <a:txBody>
                    <a:bodyPr/>
                    <a:lstStyle/>
                    <a:p>
                      <a:r>
                        <a:rPr lang="en-US" dirty="0"/>
                        <a:t>$160</a:t>
                      </a:r>
                    </a:p>
                  </a:txBody>
                  <a:tcPr/>
                </a:tc>
                <a:extLst>
                  <a:ext uri="{0D108BD9-81ED-4DB2-BD59-A6C34878D82A}">
                    <a16:rowId xmlns:a16="http://schemas.microsoft.com/office/drawing/2014/main" val="579202753"/>
                  </a:ext>
                </a:extLst>
              </a:tr>
            </a:tbl>
          </a:graphicData>
        </a:graphic>
      </p:graphicFrame>
    </p:spTree>
    <p:extLst>
      <p:ext uri="{BB962C8B-B14F-4D97-AF65-F5344CB8AC3E}">
        <p14:creationId xmlns:p14="http://schemas.microsoft.com/office/powerpoint/2010/main" val="319624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F16A-3FFE-5945-93BA-B82CF1A662FE}"/>
              </a:ext>
            </a:extLst>
          </p:cNvPr>
          <p:cNvSpPr>
            <a:spLocks noGrp="1"/>
          </p:cNvSpPr>
          <p:nvPr>
            <p:ph type="title"/>
          </p:nvPr>
        </p:nvSpPr>
        <p:spPr/>
        <p:txBody>
          <a:bodyPr/>
          <a:lstStyle/>
          <a:p>
            <a:r>
              <a:rPr lang="en-US" b="1" u="sng" dirty="0"/>
              <a:t>PART 4: Defining cost function(contd..)</a:t>
            </a:r>
          </a:p>
        </p:txBody>
      </p:sp>
      <p:sp>
        <p:nvSpPr>
          <p:cNvPr id="3" name="Content Placeholder 2">
            <a:extLst>
              <a:ext uri="{FF2B5EF4-FFF2-40B4-BE49-F238E27FC236}">
                <a16:creationId xmlns:a16="http://schemas.microsoft.com/office/drawing/2014/main" id="{FE177C2F-5D77-ED4E-A3A1-C9DBA1CC0250}"/>
              </a:ext>
            </a:extLst>
          </p:cNvPr>
          <p:cNvSpPr>
            <a:spLocks noGrp="1"/>
          </p:cNvSpPr>
          <p:nvPr>
            <p:ph idx="1"/>
          </p:nvPr>
        </p:nvSpPr>
        <p:spPr/>
        <p:txBody>
          <a:bodyPr/>
          <a:lstStyle/>
          <a:p>
            <a:r>
              <a:rPr lang="en-US" dirty="0"/>
              <a:t>Cost of L2 cache is lower as it is placed away from the chip.</a:t>
            </a:r>
          </a:p>
          <a:p>
            <a:r>
              <a:rPr lang="en-US" dirty="0"/>
              <a:t>L2 cache is shared by multiple cores and can be larger than L1. </a:t>
            </a:r>
          </a:p>
          <a:p>
            <a:r>
              <a:rPr lang="en-US" dirty="0"/>
              <a:t>L2 cache is cheaper than L1. </a:t>
            </a:r>
          </a:p>
          <a:p>
            <a:endParaRPr lang="en-US" dirty="0"/>
          </a:p>
          <a:p>
            <a:pPr marL="0" indent="0">
              <a:buNone/>
            </a:pPr>
            <a:endParaRPr lang="en-US" dirty="0">
              <a:effectLst/>
            </a:endParaRPr>
          </a:p>
          <a:p>
            <a:endParaRPr lang="en-US" dirty="0"/>
          </a:p>
        </p:txBody>
      </p:sp>
      <p:graphicFrame>
        <p:nvGraphicFramePr>
          <p:cNvPr id="4" name="Table 4">
            <a:extLst>
              <a:ext uri="{FF2B5EF4-FFF2-40B4-BE49-F238E27FC236}">
                <a16:creationId xmlns:a16="http://schemas.microsoft.com/office/drawing/2014/main" id="{7D751E1A-32F8-9A4D-8289-534E421789C6}"/>
              </a:ext>
            </a:extLst>
          </p:cNvPr>
          <p:cNvGraphicFramePr>
            <a:graphicFrameLocks noGrp="1"/>
          </p:cNvGraphicFramePr>
          <p:nvPr>
            <p:extLst>
              <p:ext uri="{D42A27DB-BD31-4B8C-83A1-F6EECF244321}">
                <p14:modId xmlns:p14="http://schemas.microsoft.com/office/powerpoint/2010/main" val="690285158"/>
              </p:ext>
            </p:extLst>
          </p:nvPr>
        </p:nvGraphicFramePr>
        <p:xfrm>
          <a:off x="1743242" y="3823812"/>
          <a:ext cx="8128000" cy="18430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94700390"/>
                    </a:ext>
                  </a:extLst>
                </a:gridCol>
                <a:gridCol w="4064000">
                  <a:extLst>
                    <a:ext uri="{9D8B030D-6E8A-4147-A177-3AD203B41FA5}">
                      <a16:colId xmlns:a16="http://schemas.microsoft.com/office/drawing/2014/main" val="3001853837"/>
                    </a:ext>
                  </a:extLst>
                </a:gridCol>
              </a:tblGrid>
              <a:tr h="460765">
                <a:tc>
                  <a:txBody>
                    <a:bodyPr/>
                    <a:lstStyle/>
                    <a:p>
                      <a:r>
                        <a:rPr lang="en-US" dirty="0"/>
                        <a:t>L2 cache size</a:t>
                      </a:r>
                    </a:p>
                  </a:txBody>
                  <a:tcPr/>
                </a:tc>
                <a:tc>
                  <a:txBody>
                    <a:bodyPr/>
                    <a:lstStyle/>
                    <a:p>
                      <a:r>
                        <a:rPr lang="en-US" dirty="0"/>
                        <a:t>Cost per 256 KB</a:t>
                      </a:r>
                    </a:p>
                  </a:txBody>
                  <a:tcPr/>
                </a:tc>
                <a:extLst>
                  <a:ext uri="{0D108BD9-81ED-4DB2-BD59-A6C34878D82A}">
                    <a16:rowId xmlns:a16="http://schemas.microsoft.com/office/drawing/2014/main" val="4017916732"/>
                  </a:ext>
                </a:extLst>
              </a:tr>
              <a:tr h="460765">
                <a:tc>
                  <a:txBody>
                    <a:bodyPr/>
                    <a:lstStyle/>
                    <a:p>
                      <a:r>
                        <a:rPr lang="en-US" dirty="0"/>
                        <a:t>256KB</a:t>
                      </a:r>
                    </a:p>
                  </a:txBody>
                  <a:tcPr/>
                </a:tc>
                <a:tc>
                  <a:txBody>
                    <a:bodyPr/>
                    <a:lstStyle/>
                    <a:p>
                      <a:r>
                        <a:rPr lang="en-US" dirty="0"/>
                        <a:t>$10</a:t>
                      </a:r>
                    </a:p>
                  </a:txBody>
                  <a:tcPr/>
                </a:tc>
                <a:extLst>
                  <a:ext uri="{0D108BD9-81ED-4DB2-BD59-A6C34878D82A}">
                    <a16:rowId xmlns:a16="http://schemas.microsoft.com/office/drawing/2014/main" val="276951242"/>
                  </a:ext>
                </a:extLst>
              </a:tr>
              <a:tr h="460765">
                <a:tc>
                  <a:txBody>
                    <a:bodyPr/>
                    <a:lstStyle/>
                    <a:p>
                      <a:r>
                        <a:rPr lang="en-US" dirty="0"/>
                        <a:t>512KB</a:t>
                      </a:r>
                    </a:p>
                  </a:txBody>
                  <a:tcPr/>
                </a:tc>
                <a:tc>
                  <a:txBody>
                    <a:bodyPr/>
                    <a:lstStyle/>
                    <a:p>
                      <a:r>
                        <a:rPr lang="en-US" dirty="0"/>
                        <a:t>$20</a:t>
                      </a:r>
                    </a:p>
                  </a:txBody>
                  <a:tcPr/>
                </a:tc>
                <a:extLst>
                  <a:ext uri="{0D108BD9-81ED-4DB2-BD59-A6C34878D82A}">
                    <a16:rowId xmlns:a16="http://schemas.microsoft.com/office/drawing/2014/main" val="2979168924"/>
                  </a:ext>
                </a:extLst>
              </a:tr>
              <a:tr h="460765">
                <a:tc>
                  <a:txBody>
                    <a:bodyPr/>
                    <a:lstStyle/>
                    <a:p>
                      <a:r>
                        <a:rPr lang="en-US" dirty="0"/>
                        <a:t>1MB</a:t>
                      </a:r>
                    </a:p>
                  </a:txBody>
                  <a:tcPr/>
                </a:tc>
                <a:tc>
                  <a:txBody>
                    <a:bodyPr/>
                    <a:lstStyle/>
                    <a:p>
                      <a:r>
                        <a:rPr lang="en-US" dirty="0"/>
                        <a:t>$40</a:t>
                      </a:r>
                    </a:p>
                  </a:txBody>
                  <a:tcPr/>
                </a:tc>
                <a:extLst>
                  <a:ext uri="{0D108BD9-81ED-4DB2-BD59-A6C34878D82A}">
                    <a16:rowId xmlns:a16="http://schemas.microsoft.com/office/drawing/2014/main" val="889551277"/>
                  </a:ext>
                </a:extLst>
              </a:tr>
            </a:tbl>
          </a:graphicData>
        </a:graphic>
      </p:graphicFrame>
    </p:spTree>
    <p:extLst>
      <p:ext uri="{BB962C8B-B14F-4D97-AF65-F5344CB8AC3E}">
        <p14:creationId xmlns:p14="http://schemas.microsoft.com/office/powerpoint/2010/main" val="206891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3CD-39B5-1A43-AB42-CBE6B1B3D3FD}"/>
              </a:ext>
            </a:extLst>
          </p:cNvPr>
          <p:cNvSpPr>
            <a:spLocks noGrp="1"/>
          </p:cNvSpPr>
          <p:nvPr>
            <p:ph type="title"/>
          </p:nvPr>
        </p:nvSpPr>
        <p:spPr>
          <a:xfrm>
            <a:off x="774032" y="377157"/>
            <a:ext cx="10515600" cy="1325563"/>
          </a:xfrm>
        </p:spPr>
        <p:txBody>
          <a:bodyPr/>
          <a:lstStyle/>
          <a:p>
            <a:r>
              <a:rPr lang="en-US" b="1" u="sng" dirty="0"/>
              <a:t>PART 5: CPI vs COST </a:t>
            </a:r>
          </a:p>
        </p:txBody>
      </p:sp>
      <p:sp>
        <p:nvSpPr>
          <p:cNvPr id="3" name="Content Placeholder 2">
            <a:extLst>
              <a:ext uri="{FF2B5EF4-FFF2-40B4-BE49-F238E27FC236}">
                <a16:creationId xmlns:a16="http://schemas.microsoft.com/office/drawing/2014/main" id="{C8D41010-FE41-D241-A41A-9C1586AA9371}"/>
              </a:ext>
            </a:extLst>
          </p:cNvPr>
          <p:cNvSpPr>
            <a:spLocks noGrp="1"/>
          </p:cNvSpPr>
          <p:nvPr>
            <p:ph idx="1"/>
          </p:nvPr>
        </p:nvSpPr>
        <p:spPr/>
        <p:txBody>
          <a:bodyPr>
            <a:normAutofit/>
          </a:bodyPr>
          <a:lstStyle/>
          <a:p>
            <a:r>
              <a:rPr lang="en-US" dirty="0"/>
              <a:t>Considering the evaluation function as :</a:t>
            </a:r>
          </a:p>
          <a:p>
            <a:endParaRPr lang="en-US" dirty="0"/>
          </a:p>
          <a:p>
            <a:pPr marL="0" indent="0" algn="ctr">
              <a:buNone/>
            </a:pPr>
            <a:r>
              <a:rPr lang="en-US" dirty="0"/>
              <a:t>              </a:t>
            </a:r>
            <a:r>
              <a:rPr lang="en-US" b="1" dirty="0"/>
              <a:t>Cost x (CPI - 1)^2 = constant </a:t>
            </a:r>
          </a:p>
          <a:p>
            <a:pPr marL="0" indent="0">
              <a:buNone/>
            </a:pPr>
            <a:r>
              <a:rPr lang="en-US" dirty="0"/>
              <a:t>It is defined such that cost and CPI are inversely proportional to each other. Constant value depends on CPU type and architecture overhead, which we will be ignoring in our case as all the parameters are same.</a:t>
            </a:r>
          </a:p>
          <a:p>
            <a:pPr marL="0" indent="0">
              <a:buNone/>
            </a:pPr>
            <a:r>
              <a:rPr lang="en-US" dirty="0"/>
              <a:t>Defining the Cost function as:</a:t>
            </a:r>
          </a:p>
          <a:p>
            <a:pPr marL="0" indent="0">
              <a:buNone/>
            </a:pPr>
            <a:r>
              <a:rPr lang="en-US" b="1" dirty="0"/>
              <a:t>Cost = A x (Size of L1 + associativity) + B x(size of L2 + associativity) </a:t>
            </a:r>
            <a:endParaRPr lang="en-US" b="1" dirty="0">
              <a:effectLst/>
            </a:endParaRPr>
          </a:p>
          <a:p>
            <a:pPr marL="0" indent="0">
              <a:buNone/>
            </a:pPr>
            <a:r>
              <a:rPr lang="en-US" dirty="0"/>
              <a:t> </a:t>
            </a:r>
            <a:endParaRPr lang="en-US" dirty="0">
              <a:effectLst/>
            </a:endParaRPr>
          </a:p>
          <a:p>
            <a:pPr marL="0" indent="0">
              <a:buNone/>
            </a:pPr>
            <a:endParaRPr lang="en-US" dirty="0">
              <a:effectLst/>
            </a:endParaRPr>
          </a:p>
          <a:p>
            <a:pPr marL="0" indent="0">
              <a:buNone/>
            </a:pPr>
            <a:endParaRPr lang="en-US" dirty="0"/>
          </a:p>
        </p:txBody>
      </p:sp>
    </p:spTree>
    <p:extLst>
      <p:ext uri="{BB962C8B-B14F-4D97-AF65-F5344CB8AC3E}">
        <p14:creationId xmlns:p14="http://schemas.microsoft.com/office/powerpoint/2010/main" val="421979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8421-9752-774D-8266-70DF9291D8D9}"/>
              </a:ext>
            </a:extLst>
          </p:cNvPr>
          <p:cNvSpPr>
            <a:spLocks noGrp="1"/>
          </p:cNvSpPr>
          <p:nvPr>
            <p:ph type="title"/>
          </p:nvPr>
        </p:nvSpPr>
        <p:spPr/>
        <p:txBody>
          <a:bodyPr/>
          <a:lstStyle/>
          <a:p>
            <a:r>
              <a:rPr lang="en-US" b="1" u="sng" dirty="0"/>
              <a:t>PART 5 : CPI vs COST (Contd..)</a:t>
            </a:r>
            <a:br>
              <a:rPr lang="en-US" b="1" dirty="0"/>
            </a:br>
            <a:r>
              <a:rPr lang="en-US" b="1" dirty="0"/>
              <a:t>F0R BENCHMARK 458.sjeng:</a:t>
            </a:r>
            <a:endParaRPr lang="en-US" b="1" u="sng" dirty="0"/>
          </a:p>
        </p:txBody>
      </p:sp>
      <p:graphicFrame>
        <p:nvGraphicFramePr>
          <p:cNvPr id="4" name="Table 4">
            <a:extLst>
              <a:ext uri="{FF2B5EF4-FFF2-40B4-BE49-F238E27FC236}">
                <a16:creationId xmlns:a16="http://schemas.microsoft.com/office/drawing/2014/main" id="{4ED60B34-BDB7-5147-82E2-97A3364B6F36}"/>
              </a:ext>
            </a:extLst>
          </p:cNvPr>
          <p:cNvGraphicFramePr>
            <a:graphicFrameLocks noGrp="1"/>
          </p:cNvGraphicFramePr>
          <p:nvPr>
            <p:ph idx="1"/>
            <p:extLst>
              <p:ext uri="{D42A27DB-BD31-4B8C-83A1-F6EECF244321}">
                <p14:modId xmlns:p14="http://schemas.microsoft.com/office/powerpoint/2010/main" val="3657881894"/>
              </p:ext>
            </p:extLst>
          </p:nvPr>
        </p:nvGraphicFramePr>
        <p:xfrm>
          <a:off x="284747" y="1690688"/>
          <a:ext cx="6392779" cy="4363603"/>
        </p:xfrm>
        <a:graphic>
          <a:graphicData uri="http://schemas.openxmlformats.org/drawingml/2006/table">
            <a:tbl>
              <a:tblPr firstRow="1" bandRow="1">
                <a:tableStyleId>{5C22544A-7EE6-4342-B048-85BDC9FD1C3A}</a:tableStyleId>
              </a:tblPr>
              <a:tblGrid>
                <a:gridCol w="1110876">
                  <a:extLst>
                    <a:ext uri="{9D8B030D-6E8A-4147-A177-3AD203B41FA5}">
                      <a16:colId xmlns:a16="http://schemas.microsoft.com/office/drawing/2014/main" val="94552339"/>
                    </a:ext>
                  </a:extLst>
                </a:gridCol>
                <a:gridCol w="1458812">
                  <a:extLst>
                    <a:ext uri="{9D8B030D-6E8A-4147-A177-3AD203B41FA5}">
                      <a16:colId xmlns:a16="http://schemas.microsoft.com/office/drawing/2014/main" val="571279634"/>
                    </a:ext>
                  </a:extLst>
                </a:gridCol>
                <a:gridCol w="1182140">
                  <a:extLst>
                    <a:ext uri="{9D8B030D-6E8A-4147-A177-3AD203B41FA5}">
                      <a16:colId xmlns:a16="http://schemas.microsoft.com/office/drawing/2014/main" val="1204770486"/>
                    </a:ext>
                  </a:extLst>
                </a:gridCol>
                <a:gridCol w="1006076">
                  <a:extLst>
                    <a:ext uri="{9D8B030D-6E8A-4147-A177-3AD203B41FA5}">
                      <a16:colId xmlns:a16="http://schemas.microsoft.com/office/drawing/2014/main" val="2226617989"/>
                    </a:ext>
                  </a:extLst>
                </a:gridCol>
                <a:gridCol w="1634875">
                  <a:extLst>
                    <a:ext uri="{9D8B030D-6E8A-4147-A177-3AD203B41FA5}">
                      <a16:colId xmlns:a16="http://schemas.microsoft.com/office/drawing/2014/main" val="2513396668"/>
                    </a:ext>
                  </a:extLst>
                </a:gridCol>
              </a:tblGrid>
              <a:tr h="596869">
                <a:tc>
                  <a:txBody>
                    <a:bodyPr/>
                    <a:lstStyle/>
                    <a:p>
                      <a:r>
                        <a:rPr lang="en-US" dirty="0"/>
                        <a:t>Size of L1</a:t>
                      </a:r>
                    </a:p>
                  </a:txBody>
                  <a:tcPr/>
                </a:tc>
                <a:tc>
                  <a:txBody>
                    <a:bodyPr/>
                    <a:lstStyle/>
                    <a:p>
                      <a:r>
                        <a:rPr lang="en-US" dirty="0"/>
                        <a:t>Associativity</a:t>
                      </a:r>
                    </a:p>
                  </a:txBody>
                  <a:tcPr/>
                </a:tc>
                <a:tc>
                  <a:txBody>
                    <a:bodyPr/>
                    <a:lstStyle/>
                    <a:p>
                      <a:r>
                        <a:rPr lang="en-US" dirty="0"/>
                        <a:t>Size of L2</a:t>
                      </a:r>
                    </a:p>
                  </a:txBody>
                  <a:tcPr/>
                </a:tc>
                <a:tc>
                  <a:txBody>
                    <a:bodyPr/>
                    <a:lstStyle/>
                    <a:p>
                      <a:r>
                        <a:rPr lang="en-US" dirty="0"/>
                        <a:t>CPI</a:t>
                      </a:r>
                    </a:p>
                  </a:txBody>
                  <a:tcPr/>
                </a:tc>
                <a:tc>
                  <a:txBody>
                    <a:bodyPr/>
                    <a:lstStyle/>
                    <a:p>
                      <a:r>
                        <a:rPr lang="en-US" dirty="0"/>
                        <a:t>Cost in dollars</a:t>
                      </a:r>
                    </a:p>
                  </a:txBody>
                  <a:tcPr/>
                </a:tc>
                <a:extLst>
                  <a:ext uri="{0D108BD9-81ED-4DB2-BD59-A6C34878D82A}">
                    <a16:rowId xmlns:a16="http://schemas.microsoft.com/office/drawing/2014/main" val="3856663797"/>
                  </a:ext>
                </a:extLst>
              </a:tr>
              <a:tr h="341068">
                <a:tc>
                  <a:txBody>
                    <a:bodyPr/>
                    <a:lstStyle/>
                    <a:p>
                      <a:r>
                        <a:rPr lang="en-US" dirty="0"/>
                        <a:t>64KB</a:t>
                      </a:r>
                    </a:p>
                  </a:txBody>
                  <a:tcPr/>
                </a:tc>
                <a:tc>
                  <a:txBody>
                    <a:bodyPr/>
                    <a:lstStyle/>
                    <a:p>
                      <a:r>
                        <a:rPr lang="en-US" dirty="0"/>
                        <a:t>1</a:t>
                      </a:r>
                    </a:p>
                  </a:txBody>
                  <a:tcPr/>
                </a:tc>
                <a:tc>
                  <a:txBody>
                    <a:bodyPr/>
                    <a:lstStyle/>
                    <a:p>
                      <a:r>
                        <a:rPr lang="en-US" dirty="0"/>
                        <a:t>1MB</a:t>
                      </a:r>
                    </a:p>
                  </a:txBody>
                  <a:tcPr/>
                </a:tc>
                <a:tc>
                  <a:txBody>
                    <a:bodyPr/>
                    <a:lstStyle/>
                    <a:p>
                      <a:r>
                        <a:rPr lang="en-US" dirty="0"/>
                        <a:t>1.6308</a:t>
                      </a:r>
                    </a:p>
                  </a:txBody>
                  <a:tcPr/>
                </a:tc>
                <a:tc>
                  <a:txBody>
                    <a:bodyPr/>
                    <a:lstStyle/>
                    <a:p>
                      <a:r>
                        <a:rPr lang="en-US" dirty="0"/>
                        <a:t>40+0+40 = $80</a:t>
                      </a:r>
                    </a:p>
                  </a:txBody>
                  <a:tcPr/>
                </a:tc>
                <a:extLst>
                  <a:ext uri="{0D108BD9-81ED-4DB2-BD59-A6C34878D82A}">
                    <a16:rowId xmlns:a16="http://schemas.microsoft.com/office/drawing/2014/main" val="3015820861"/>
                  </a:ext>
                </a:extLst>
              </a:tr>
              <a:tr h="341068">
                <a:tc>
                  <a:txBody>
                    <a:bodyPr/>
                    <a:lstStyle/>
                    <a:p>
                      <a:r>
                        <a:rPr lang="en-US" dirty="0"/>
                        <a:t>128KB</a:t>
                      </a:r>
                    </a:p>
                  </a:txBody>
                  <a:tcPr/>
                </a:tc>
                <a:tc>
                  <a:txBody>
                    <a:bodyPr/>
                    <a:lstStyle/>
                    <a:p>
                      <a:r>
                        <a:rPr lang="en-US" dirty="0"/>
                        <a:t>2</a:t>
                      </a:r>
                    </a:p>
                  </a:txBody>
                  <a:tcPr/>
                </a:tc>
                <a:tc>
                  <a:txBody>
                    <a:bodyPr/>
                    <a:lstStyle/>
                    <a:p>
                      <a:r>
                        <a:rPr lang="en-US" dirty="0"/>
                        <a:t>1MB</a:t>
                      </a:r>
                    </a:p>
                  </a:txBody>
                  <a:tcPr/>
                </a:tc>
                <a:tc>
                  <a:txBody>
                    <a:bodyPr/>
                    <a:lstStyle/>
                    <a:p>
                      <a:r>
                        <a:rPr lang="en-US" dirty="0"/>
                        <a:t>1.6309</a:t>
                      </a:r>
                    </a:p>
                  </a:txBody>
                  <a:tcPr/>
                </a:tc>
                <a:tc>
                  <a:txBody>
                    <a:bodyPr/>
                    <a:lstStyle/>
                    <a:p>
                      <a:r>
                        <a:rPr lang="en-US" dirty="0"/>
                        <a:t>80+4+40=$124</a:t>
                      </a:r>
                    </a:p>
                  </a:txBody>
                  <a:tcPr/>
                </a:tc>
                <a:extLst>
                  <a:ext uri="{0D108BD9-81ED-4DB2-BD59-A6C34878D82A}">
                    <a16:rowId xmlns:a16="http://schemas.microsoft.com/office/drawing/2014/main" val="1970161156"/>
                  </a:ext>
                </a:extLst>
              </a:tr>
              <a:tr h="341068">
                <a:tc>
                  <a:txBody>
                    <a:bodyPr/>
                    <a:lstStyle/>
                    <a:p>
                      <a:r>
                        <a:rPr lang="en-US" dirty="0"/>
                        <a:t>64KB</a:t>
                      </a:r>
                    </a:p>
                  </a:txBody>
                  <a:tcPr/>
                </a:tc>
                <a:tc>
                  <a:txBody>
                    <a:bodyPr/>
                    <a:lstStyle/>
                    <a:p>
                      <a:r>
                        <a:rPr lang="en-US" dirty="0"/>
                        <a:t>2</a:t>
                      </a:r>
                    </a:p>
                  </a:txBody>
                  <a:tcPr/>
                </a:tc>
                <a:tc>
                  <a:txBody>
                    <a:bodyPr/>
                    <a:lstStyle/>
                    <a:p>
                      <a:r>
                        <a:rPr lang="en-US" dirty="0"/>
                        <a:t>1MB</a:t>
                      </a:r>
                    </a:p>
                  </a:txBody>
                  <a:tcPr/>
                </a:tc>
                <a:tc>
                  <a:txBody>
                    <a:bodyPr/>
                    <a:lstStyle/>
                    <a:p>
                      <a:r>
                        <a:rPr lang="en-US" dirty="0"/>
                        <a:t>1.6306</a:t>
                      </a:r>
                    </a:p>
                  </a:txBody>
                  <a:tcPr/>
                </a:tc>
                <a:tc>
                  <a:txBody>
                    <a:bodyPr/>
                    <a:lstStyle/>
                    <a:p>
                      <a:r>
                        <a:rPr lang="en-US" dirty="0"/>
                        <a:t>40+4+40=$84</a:t>
                      </a:r>
                    </a:p>
                  </a:txBody>
                  <a:tcPr/>
                </a:tc>
                <a:extLst>
                  <a:ext uri="{0D108BD9-81ED-4DB2-BD59-A6C34878D82A}">
                    <a16:rowId xmlns:a16="http://schemas.microsoft.com/office/drawing/2014/main" val="3424972111"/>
                  </a:ext>
                </a:extLst>
              </a:tr>
              <a:tr h="341068">
                <a:tc>
                  <a:txBody>
                    <a:bodyPr/>
                    <a:lstStyle/>
                    <a:p>
                      <a:r>
                        <a:rPr lang="en-US" dirty="0"/>
                        <a:t>128KB</a:t>
                      </a:r>
                    </a:p>
                  </a:txBody>
                  <a:tcPr/>
                </a:tc>
                <a:tc>
                  <a:txBody>
                    <a:bodyPr/>
                    <a:lstStyle/>
                    <a:p>
                      <a:r>
                        <a:rPr lang="en-US" dirty="0"/>
                        <a:t>4</a:t>
                      </a:r>
                    </a:p>
                  </a:txBody>
                  <a:tcPr/>
                </a:tc>
                <a:tc>
                  <a:txBody>
                    <a:bodyPr/>
                    <a:lstStyle/>
                    <a:p>
                      <a:r>
                        <a:rPr lang="en-US" dirty="0"/>
                        <a:t>1MB</a:t>
                      </a:r>
                    </a:p>
                  </a:txBody>
                  <a:tcPr/>
                </a:tc>
                <a:tc>
                  <a:txBody>
                    <a:bodyPr/>
                    <a:lstStyle/>
                    <a:p>
                      <a:r>
                        <a:rPr lang="en-US" dirty="0"/>
                        <a:t>1.6307</a:t>
                      </a:r>
                    </a:p>
                  </a:txBody>
                  <a:tcPr/>
                </a:tc>
                <a:tc>
                  <a:txBody>
                    <a:bodyPr/>
                    <a:lstStyle/>
                    <a:p>
                      <a:r>
                        <a:rPr lang="en-US" dirty="0"/>
                        <a:t>80+8+40=$128</a:t>
                      </a:r>
                    </a:p>
                  </a:txBody>
                  <a:tcPr/>
                </a:tc>
                <a:extLst>
                  <a:ext uri="{0D108BD9-81ED-4DB2-BD59-A6C34878D82A}">
                    <a16:rowId xmlns:a16="http://schemas.microsoft.com/office/drawing/2014/main" val="2352648679"/>
                  </a:ext>
                </a:extLst>
              </a:tr>
              <a:tr h="341068">
                <a:tc>
                  <a:txBody>
                    <a:bodyPr/>
                    <a:lstStyle/>
                    <a:p>
                      <a:r>
                        <a:rPr lang="en-US" dirty="0"/>
                        <a:t>64KB</a:t>
                      </a:r>
                    </a:p>
                  </a:txBody>
                  <a:tcPr/>
                </a:tc>
                <a:tc>
                  <a:txBody>
                    <a:bodyPr/>
                    <a:lstStyle/>
                    <a:p>
                      <a:r>
                        <a:rPr lang="en-US" dirty="0"/>
                        <a:t>4</a:t>
                      </a:r>
                    </a:p>
                  </a:txBody>
                  <a:tcPr/>
                </a:tc>
                <a:tc>
                  <a:txBody>
                    <a:bodyPr/>
                    <a:lstStyle/>
                    <a:p>
                      <a:r>
                        <a:rPr lang="en-US" dirty="0"/>
                        <a:t>1MB</a:t>
                      </a:r>
                    </a:p>
                  </a:txBody>
                  <a:tcPr/>
                </a:tc>
                <a:tc>
                  <a:txBody>
                    <a:bodyPr/>
                    <a:lstStyle/>
                    <a:p>
                      <a:r>
                        <a:rPr lang="en-US" dirty="0"/>
                        <a:t>1.6308</a:t>
                      </a:r>
                    </a:p>
                  </a:txBody>
                  <a:tcPr/>
                </a:tc>
                <a:tc>
                  <a:txBody>
                    <a:bodyPr/>
                    <a:lstStyle/>
                    <a:p>
                      <a:r>
                        <a:rPr lang="en-US" dirty="0"/>
                        <a:t>40+8+40=$88</a:t>
                      </a:r>
                    </a:p>
                  </a:txBody>
                  <a:tcPr/>
                </a:tc>
                <a:extLst>
                  <a:ext uri="{0D108BD9-81ED-4DB2-BD59-A6C34878D82A}">
                    <a16:rowId xmlns:a16="http://schemas.microsoft.com/office/drawing/2014/main" val="352282058"/>
                  </a:ext>
                </a:extLst>
              </a:tr>
              <a:tr h="256768">
                <a:tc>
                  <a:txBody>
                    <a:bodyPr/>
                    <a:lstStyle/>
                    <a:p>
                      <a:r>
                        <a:rPr lang="en-US" dirty="0"/>
                        <a:t>64KB</a:t>
                      </a:r>
                    </a:p>
                  </a:txBody>
                  <a:tcPr/>
                </a:tc>
                <a:tc>
                  <a:txBody>
                    <a:bodyPr/>
                    <a:lstStyle/>
                    <a:p>
                      <a:r>
                        <a:rPr lang="en-US" dirty="0"/>
                        <a:t>2</a:t>
                      </a:r>
                    </a:p>
                  </a:txBody>
                  <a:tcPr/>
                </a:tc>
                <a:tc>
                  <a:txBody>
                    <a:bodyPr/>
                    <a:lstStyle/>
                    <a:p>
                      <a:r>
                        <a:rPr lang="en-US" dirty="0"/>
                        <a:t>256KB</a:t>
                      </a:r>
                    </a:p>
                  </a:txBody>
                  <a:tcPr/>
                </a:tc>
                <a:tc>
                  <a:txBody>
                    <a:bodyPr/>
                    <a:lstStyle/>
                    <a:p>
                      <a:r>
                        <a:rPr lang="en-US" dirty="0"/>
                        <a:t>1.6208</a:t>
                      </a:r>
                    </a:p>
                  </a:txBody>
                  <a:tcPr/>
                </a:tc>
                <a:tc>
                  <a:txBody>
                    <a:bodyPr/>
                    <a:lstStyle/>
                    <a:p>
                      <a:r>
                        <a:rPr lang="en-US" dirty="0"/>
                        <a:t>40+4+10=$54</a:t>
                      </a:r>
                    </a:p>
                  </a:txBody>
                  <a:tcPr/>
                </a:tc>
                <a:extLst>
                  <a:ext uri="{0D108BD9-81ED-4DB2-BD59-A6C34878D82A}">
                    <a16:rowId xmlns:a16="http://schemas.microsoft.com/office/drawing/2014/main" val="1000754739"/>
                  </a:ext>
                </a:extLst>
              </a:tr>
              <a:tr h="474894">
                <a:tc>
                  <a:txBody>
                    <a:bodyPr/>
                    <a:lstStyle/>
                    <a:p>
                      <a:r>
                        <a:rPr lang="en-US" dirty="0"/>
                        <a:t>128KB</a:t>
                      </a:r>
                    </a:p>
                  </a:txBody>
                  <a:tcPr/>
                </a:tc>
                <a:tc>
                  <a:txBody>
                    <a:bodyPr/>
                    <a:lstStyle/>
                    <a:p>
                      <a:r>
                        <a:rPr lang="en-US" dirty="0"/>
                        <a:t>4</a:t>
                      </a:r>
                    </a:p>
                  </a:txBody>
                  <a:tcPr/>
                </a:tc>
                <a:tc>
                  <a:txBody>
                    <a:bodyPr/>
                    <a:lstStyle/>
                    <a:p>
                      <a:r>
                        <a:rPr lang="en-US" dirty="0"/>
                        <a:t>256KB</a:t>
                      </a:r>
                    </a:p>
                  </a:txBody>
                  <a:tcPr/>
                </a:tc>
                <a:tc>
                  <a:txBody>
                    <a:bodyPr/>
                    <a:lstStyle/>
                    <a:p>
                      <a:r>
                        <a:rPr lang="en-US" dirty="0"/>
                        <a:t>1.6508</a:t>
                      </a:r>
                    </a:p>
                  </a:txBody>
                  <a:tcPr/>
                </a:tc>
                <a:tc>
                  <a:txBody>
                    <a:bodyPr/>
                    <a:lstStyle/>
                    <a:p>
                      <a:r>
                        <a:rPr lang="en-US" dirty="0"/>
                        <a:t>80+8+10=$98</a:t>
                      </a:r>
                    </a:p>
                  </a:txBody>
                  <a:tcPr/>
                </a:tc>
                <a:extLst>
                  <a:ext uri="{0D108BD9-81ED-4DB2-BD59-A6C34878D82A}">
                    <a16:rowId xmlns:a16="http://schemas.microsoft.com/office/drawing/2014/main" val="1842239047"/>
                  </a:ext>
                </a:extLst>
              </a:tr>
              <a:tr h="211754">
                <a:tc>
                  <a:txBody>
                    <a:bodyPr/>
                    <a:lstStyle/>
                    <a:p>
                      <a:r>
                        <a:rPr lang="en-US" dirty="0"/>
                        <a:t>64KB</a:t>
                      </a:r>
                    </a:p>
                  </a:txBody>
                  <a:tcPr/>
                </a:tc>
                <a:tc>
                  <a:txBody>
                    <a:bodyPr/>
                    <a:lstStyle/>
                    <a:p>
                      <a:r>
                        <a:rPr lang="en-US" dirty="0"/>
                        <a:t>4</a:t>
                      </a:r>
                    </a:p>
                  </a:txBody>
                  <a:tcPr/>
                </a:tc>
                <a:tc>
                  <a:txBody>
                    <a:bodyPr/>
                    <a:lstStyle/>
                    <a:p>
                      <a:r>
                        <a:rPr lang="en-US" dirty="0"/>
                        <a:t>256KB</a:t>
                      </a:r>
                    </a:p>
                  </a:txBody>
                  <a:tcPr/>
                </a:tc>
                <a:tc>
                  <a:txBody>
                    <a:bodyPr/>
                    <a:lstStyle/>
                    <a:p>
                      <a:r>
                        <a:rPr lang="en-US" dirty="0"/>
                        <a:t>1.5908</a:t>
                      </a:r>
                    </a:p>
                  </a:txBody>
                  <a:tcPr/>
                </a:tc>
                <a:tc>
                  <a:txBody>
                    <a:bodyPr/>
                    <a:lstStyle/>
                    <a:p>
                      <a:r>
                        <a:rPr lang="en-US" dirty="0"/>
                        <a:t>40+8+10=$58</a:t>
                      </a:r>
                    </a:p>
                  </a:txBody>
                  <a:tcPr/>
                </a:tc>
                <a:extLst>
                  <a:ext uri="{0D108BD9-81ED-4DB2-BD59-A6C34878D82A}">
                    <a16:rowId xmlns:a16="http://schemas.microsoft.com/office/drawing/2014/main" val="856194825"/>
                  </a:ext>
                </a:extLst>
              </a:tr>
              <a:tr h="295976">
                <a:tc>
                  <a:txBody>
                    <a:bodyPr/>
                    <a:lstStyle/>
                    <a:p>
                      <a:r>
                        <a:rPr lang="en-US" dirty="0"/>
                        <a:t>64KB</a:t>
                      </a:r>
                    </a:p>
                  </a:txBody>
                  <a:tcPr/>
                </a:tc>
                <a:tc>
                  <a:txBody>
                    <a:bodyPr/>
                    <a:lstStyle/>
                    <a:p>
                      <a:r>
                        <a:rPr lang="en-US" dirty="0"/>
                        <a:t>2</a:t>
                      </a:r>
                    </a:p>
                  </a:txBody>
                  <a:tcPr/>
                </a:tc>
                <a:tc>
                  <a:txBody>
                    <a:bodyPr/>
                    <a:lstStyle/>
                    <a:p>
                      <a:r>
                        <a:rPr lang="en-US" dirty="0"/>
                        <a:t>521KB</a:t>
                      </a:r>
                    </a:p>
                  </a:txBody>
                  <a:tcPr/>
                </a:tc>
                <a:tc>
                  <a:txBody>
                    <a:bodyPr/>
                    <a:lstStyle/>
                    <a:p>
                      <a:r>
                        <a:rPr lang="en-US" dirty="0"/>
                        <a:t>1.6308</a:t>
                      </a:r>
                    </a:p>
                  </a:txBody>
                  <a:tcPr/>
                </a:tc>
                <a:tc>
                  <a:txBody>
                    <a:bodyPr/>
                    <a:lstStyle/>
                    <a:p>
                      <a:r>
                        <a:rPr lang="en-US" dirty="0"/>
                        <a:t>40+4+20=$64</a:t>
                      </a:r>
                    </a:p>
                  </a:txBody>
                  <a:tcPr/>
                </a:tc>
                <a:extLst>
                  <a:ext uri="{0D108BD9-81ED-4DB2-BD59-A6C34878D82A}">
                    <a16:rowId xmlns:a16="http://schemas.microsoft.com/office/drawing/2014/main" val="1843631813"/>
                  </a:ext>
                </a:extLst>
              </a:tr>
              <a:tr h="0">
                <a:tc>
                  <a:txBody>
                    <a:bodyPr/>
                    <a:lstStyle/>
                    <a:p>
                      <a:r>
                        <a:rPr lang="en-US" dirty="0"/>
                        <a:t>128KB</a:t>
                      </a:r>
                    </a:p>
                  </a:txBody>
                  <a:tcPr/>
                </a:tc>
                <a:tc>
                  <a:txBody>
                    <a:bodyPr/>
                    <a:lstStyle/>
                    <a:p>
                      <a:r>
                        <a:rPr lang="en-US" dirty="0"/>
                        <a:t>4</a:t>
                      </a:r>
                    </a:p>
                  </a:txBody>
                  <a:tcPr/>
                </a:tc>
                <a:tc>
                  <a:txBody>
                    <a:bodyPr/>
                    <a:lstStyle/>
                    <a:p>
                      <a:r>
                        <a:rPr lang="en-US" dirty="0"/>
                        <a:t>512KB</a:t>
                      </a:r>
                    </a:p>
                  </a:txBody>
                  <a:tcPr/>
                </a:tc>
                <a:tc>
                  <a:txBody>
                    <a:bodyPr/>
                    <a:lstStyle/>
                    <a:p>
                      <a:r>
                        <a:rPr lang="en-US" dirty="0"/>
                        <a:t>1.6318</a:t>
                      </a:r>
                    </a:p>
                  </a:txBody>
                  <a:tcPr/>
                </a:tc>
                <a:tc>
                  <a:txBody>
                    <a:bodyPr/>
                    <a:lstStyle/>
                    <a:p>
                      <a:r>
                        <a:rPr lang="en-US" dirty="0"/>
                        <a:t>80+8+20=$108</a:t>
                      </a:r>
                    </a:p>
                  </a:txBody>
                  <a:tcPr/>
                </a:tc>
                <a:extLst>
                  <a:ext uri="{0D108BD9-81ED-4DB2-BD59-A6C34878D82A}">
                    <a16:rowId xmlns:a16="http://schemas.microsoft.com/office/drawing/2014/main" val="3077051705"/>
                  </a:ext>
                </a:extLst>
              </a:tr>
            </a:tbl>
          </a:graphicData>
        </a:graphic>
      </p:graphicFrame>
      <p:graphicFrame>
        <p:nvGraphicFramePr>
          <p:cNvPr id="25" name="Chart 24">
            <a:extLst>
              <a:ext uri="{FF2B5EF4-FFF2-40B4-BE49-F238E27FC236}">
                <a16:creationId xmlns:a16="http://schemas.microsoft.com/office/drawing/2014/main" id="{2CDD2AF8-266E-794B-BE6C-4ABAB0DB0B6C}"/>
              </a:ext>
            </a:extLst>
          </p:cNvPr>
          <p:cNvGraphicFramePr>
            <a:graphicFrameLocks/>
          </p:cNvGraphicFramePr>
          <p:nvPr>
            <p:extLst>
              <p:ext uri="{D42A27DB-BD31-4B8C-83A1-F6EECF244321}">
                <p14:modId xmlns:p14="http://schemas.microsoft.com/office/powerpoint/2010/main" val="377250133"/>
              </p:ext>
            </p:extLst>
          </p:nvPr>
        </p:nvGraphicFramePr>
        <p:xfrm>
          <a:off x="7230978" y="1343025"/>
          <a:ext cx="4961021" cy="3414713"/>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ADBC4E0C-8C33-7F4B-9EE1-DF7C91F5A225}"/>
              </a:ext>
            </a:extLst>
          </p:cNvPr>
          <p:cNvSpPr txBox="1"/>
          <p:nvPr/>
        </p:nvSpPr>
        <p:spPr>
          <a:xfrm>
            <a:off x="8780797" y="4997617"/>
            <a:ext cx="2309735" cy="646331"/>
          </a:xfrm>
          <a:prstGeom prst="rect">
            <a:avLst/>
          </a:prstGeom>
          <a:noFill/>
        </p:spPr>
        <p:txBody>
          <a:bodyPr wrap="none" rtlCol="0">
            <a:spAutoFit/>
          </a:bodyPr>
          <a:lstStyle/>
          <a:p>
            <a:r>
              <a:rPr lang="en-US" dirty="0"/>
              <a:t>X-axis-CPI</a:t>
            </a:r>
          </a:p>
          <a:p>
            <a:r>
              <a:rPr lang="en-US" dirty="0"/>
              <a:t>Y-Axis- Cost (in dollars)</a:t>
            </a:r>
          </a:p>
        </p:txBody>
      </p:sp>
    </p:spTree>
    <p:extLst>
      <p:ext uri="{BB962C8B-B14F-4D97-AF65-F5344CB8AC3E}">
        <p14:creationId xmlns:p14="http://schemas.microsoft.com/office/powerpoint/2010/main" val="414161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5A67-B799-124A-BF51-60A0EB3F16BA}"/>
              </a:ext>
            </a:extLst>
          </p:cNvPr>
          <p:cNvSpPr>
            <a:spLocks noGrp="1"/>
          </p:cNvSpPr>
          <p:nvPr>
            <p:ph type="title"/>
          </p:nvPr>
        </p:nvSpPr>
        <p:spPr/>
        <p:txBody>
          <a:bodyPr/>
          <a:lstStyle/>
          <a:p>
            <a:r>
              <a:rPr lang="en-US" b="1" dirty="0"/>
              <a:t>FOR BENCHMARK 470.lbm:</a:t>
            </a:r>
          </a:p>
        </p:txBody>
      </p:sp>
      <p:graphicFrame>
        <p:nvGraphicFramePr>
          <p:cNvPr id="4" name="Table 4">
            <a:extLst>
              <a:ext uri="{FF2B5EF4-FFF2-40B4-BE49-F238E27FC236}">
                <a16:creationId xmlns:a16="http://schemas.microsoft.com/office/drawing/2014/main" id="{EC37E0D3-EE00-004A-B23E-B1A4E37C5817}"/>
              </a:ext>
            </a:extLst>
          </p:cNvPr>
          <p:cNvGraphicFramePr>
            <a:graphicFrameLocks noGrp="1"/>
          </p:cNvGraphicFramePr>
          <p:nvPr>
            <p:ph idx="1"/>
            <p:extLst>
              <p:ext uri="{D42A27DB-BD31-4B8C-83A1-F6EECF244321}">
                <p14:modId xmlns:p14="http://schemas.microsoft.com/office/powerpoint/2010/main" val="1382435634"/>
              </p:ext>
            </p:extLst>
          </p:nvPr>
        </p:nvGraphicFramePr>
        <p:xfrm>
          <a:off x="192505" y="2057791"/>
          <a:ext cx="6858000" cy="3608691"/>
        </p:xfrm>
        <a:graphic>
          <a:graphicData uri="http://schemas.openxmlformats.org/drawingml/2006/table">
            <a:tbl>
              <a:tblPr firstRow="1" bandRow="1">
                <a:tableStyleId>{5C22544A-7EE6-4342-B048-85BDC9FD1C3A}</a:tableStyleId>
              </a:tblPr>
              <a:tblGrid>
                <a:gridCol w="1580198">
                  <a:extLst>
                    <a:ext uri="{9D8B030D-6E8A-4147-A177-3AD203B41FA5}">
                      <a16:colId xmlns:a16="http://schemas.microsoft.com/office/drawing/2014/main" val="3548494960"/>
                    </a:ext>
                  </a:extLst>
                </a:gridCol>
                <a:gridCol w="1295349">
                  <a:extLst>
                    <a:ext uri="{9D8B030D-6E8A-4147-A177-3AD203B41FA5}">
                      <a16:colId xmlns:a16="http://schemas.microsoft.com/office/drawing/2014/main" val="3877470747"/>
                    </a:ext>
                  </a:extLst>
                </a:gridCol>
                <a:gridCol w="1203158">
                  <a:extLst>
                    <a:ext uri="{9D8B030D-6E8A-4147-A177-3AD203B41FA5}">
                      <a16:colId xmlns:a16="http://schemas.microsoft.com/office/drawing/2014/main" val="325384128"/>
                    </a:ext>
                  </a:extLst>
                </a:gridCol>
                <a:gridCol w="1082842">
                  <a:extLst>
                    <a:ext uri="{9D8B030D-6E8A-4147-A177-3AD203B41FA5}">
                      <a16:colId xmlns:a16="http://schemas.microsoft.com/office/drawing/2014/main" val="3241197426"/>
                    </a:ext>
                  </a:extLst>
                </a:gridCol>
                <a:gridCol w="1696453">
                  <a:extLst>
                    <a:ext uri="{9D8B030D-6E8A-4147-A177-3AD203B41FA5}">
                      <a16:colId xmlns:a16="http://schemas.microsoft.com/office/drawing/2014/main" val="2222512123"/>
                    </a:ext>
                  </a:extLst>
                </a:gridCol>
              </a:tblGrid>
              <a:tr h="530821">
                <a:tc>
                  <a:txBody>
                    <a:bodyPr/>
                    <a:lstStyle/>
                    <a:p>
                      <a:r>
                        <a:rPr lang="en-US" dirty="0"/>
                        <a:t>Size of  L1</a:t>
                      </a:r>
                    </a:p>
                  </a:txBody>
                  <a:tcPr/>
                </a:tc>
                <a:tc>
                  <a:txBody>
                    <a:bodyPr/>
                    <a:lstStyle/>
                    <a:p>
                      <a:r>
                        <a:rPr lang="en-US" dirty="0"/>
                        <a:t>ASSOCIATIVITY</a:t>
                      </a:r>
                    </a:p>
                  </a:txBody>
                  <a:tcPr/>
                </a:tc>
                <a:tc>
                  <a:txBody>
                    <a:bodyPr/>
                    <a:lstStyle/>
                    <a:p>
                      <a:r>
                        <a:rPr lang="en-US" dirty="0"/>
                        <a:t>SIZE OF L2</a:t>
                      </a:r>
                    </a:p>
                  </a:txBody>
                  <a:tcPr/>
                </a:tc>
                <a:tc>
                  <a:txBody>
                    <a:bodyPr/>
                    <a:lstStyle/>
                    <a:p>
                      <a:r>
                        <a:rPr lang="en-US" dirty="0"/>
                        <a:t>CPI</a:t>
                      </a:r>
                    </a:p>
                  </a:txBody>
                  <a:tcPr/>
                </a:tc>
                <a:tc>
                  <a:txBody>
                    <a:bodyPr/>
                    <a:lstStyle/>
                    <a:p>
                      <a:r>
                        <a:rPr lang="en-US" dirty="0"/>
                        <a:t>COST</a:t>
                      </a:r>
                    </a:p>
                  </a:txBody>
                  <a:tcPr/>
                </a:tc>
                <a:extLst>
                  <a:ext uri="{0D108BD9-81ED-4DB2-BD59-A6C34878D82A}">
                    <a16:rowId xmlns:a16="http://schemas.microsoft.com/office/drawing/2014/main" val="2536935563"/>
                  </a:ext>
                </a:extLst>
              </a:tr>
              <a:tr h="0">
                <a:tc>
                  <a:txBody>
                    <a:bodyPr/>
                    <a:lstStyle/>
                    <a:p>
                      <a:r>
                        <a:rPr lang="en-US" dirty="0"/>
                        <a:t>64KB</a:t>
                      </a:r>
                    </a:p>
                  </a:txBody>
                  <a:tcPr/>
                </a:tc>
                <a:tc>
                  <a:txBody>
                    <a:bodyPr/>
                    <a:lstStyle/>
                    <a:p>
                      <a:r>
                        <a:rPr lang="en-US" dirty="0"/>
                        <a:t>2</a:t>
                      </a:r>
                    </a:p>
                  </a:txBody>
                  <a:tcPr/>
                </a:tc>
                <a:tc>
                  <a:txBody>
                    <a:bodyPr/>
                    <a:lstStyle/>
                    <a:p>
                      <a:r>
                        <a:rPr lang="en-US" dirty="0"/>
                        <a:t>1MB</a:t>
                      </a:r>
                    </a:p>
                  </a:txBody>
                  <a:tcPr/>
                </a:tc>
                <a:tc>
                  <a:txBody>
                    <a:bodyPr/>
                    <a:lstStyle/>
                    <a:p>
                      <a:r>
                        <a:rPr lang="en-US" dirty="0"/>
                        <a:t>2.5513</a:t>
                      </a:r>
                    </a:p>
                  </a:txBody>
                  <a:tcPr/>
                </a:tc>
                <a:tc>
                  <a:txBody>
                    <a:bodyPr/>
                    <a:lstStyle/>
                    <a:p>
                      <a:r>
                        <a:rPr lang="en-US" dirty="0"/>
                        <a:t>40+4+40=$84</a:t>
                      </a:r>
                    </a:p>
                  </a:txBody>
                  <a:tcPr/>
                </a:tc>
                <a:extLst>
                  <a:ext uri="{0D108BD9-81ED-4DB2-BD59-A6C34878D82A}">
                    <a16:rowId xmlns:a16="http://schemas.microsoft.com/office/drawing/2014/main" val="2654779611"/>
                  </a:ext>
                </a:extLst>
              </a:tr>
              <a:tr h="0">
                <a:tc>
                  <a:txBody>
                    <a:bodyPr/>
                    <a:lstStyle/>
                    <a:p>
                      <a:r>
                        <a:rPr lang="en-US" dirty="0"/>
                        <a:t>128KB</a:t>
                      </a:r>
                    </a:p>
                  </a:txBody>
                  <a:tcPr/>
                </a:tc>
                <a:tc>
                  <a:txBody>
                    <a:bodyPr/>
                    <a:lstStyle/>
                    <a:p>
                      <a:r>
                        <a:rPr lang="en-US" dirty="0"/>
                        <a:t>2</a:t>
                      </a:r>
                    </a:p>
                  </a:txBody>
                  <a:tcPr/>
                </a:tc>
                <a:tc>
                  <a:txBody>
                    <a:bodyPr/>
                    <a:lstStyle/>
                    <a:p>
                      <a:r>
                        <a:rPr lang="en-US" dirty="0"/>
                        <a:t>1MB</a:t>
                      </a:r>
                    </a:p>
                  </a:txBody>
                  <a:tcPr/>
                </a:tc>
                <a:tc>
                  <a:txBody>
                    <a:bodyPr/>
                    <a:lstStyle/>
                    <a:p>
                      <a:r>
                        <a:rPr lang="en-US" dirty="0"/>
                        <a:t>2.5517</a:t>
                      </a:r>
                    </a:p>
                  </a:txBody>
                  <a:tcPr/>
                </a:tc>
                <a:tc>
                  <a:txBody>
                    <a:bodyPr/>
                    <a:lstStyle/>
                    <a:p>
                      <a:r>
                        <a:rPr lang="en-US" dirty="0"/>
                        <a:t>80+4+40=$124</a:t>
                      </a:r>
                    </a:p>
                  </a:txBody>
                  <a:tcPr/>
                </a:tc>
                <a:extLst>
                  <a:ext uri="{0D108BD9-81ED-4DB2-BD59-A6C34878D82A}">
                    <a16:rowId xmlns:a16="http://schemas.microsoft.com/office/drawing/2014/main" val="987499104"/>
                  </a:ext>
                </a:extLst>
              </a:tr>
              <a:tr h="530821">
                <a:tc>
                  <a:txBody>
                    <a:bodyPr/>
                    <a:lstStyle/>
                    <a:p>
                      <a:r>
                        <a:rPr lang="en-US" dirty="0"/>
                        <a:t>64KB</a:t>
                      </a:r>
                    </a:p>
                  </a:txBody>
                  <a:tcPr/>
                </a:tc>
                <a:tc>
                  <a:txBody>
                    <a:bodyPr/>
                    <a:lstStyle/>
                    <a:p>
                      <a:r>
                        <a:rPr lang="en-US" dirty="0"/>
                        <a:t>4</a:t>
                      </a:r>
                    </a:p>
                  </a:txBody>
                  <a:tcPr/>
                </a:tc>
                <a:tc>
                  <a:txBody>
                    <a:bodyPr/>
                    <a:lstStyle/>
                    <a:p>
                      <a:r>
                        <a:rPr lang="en-US" dirty="0"/>
                        <a:t>1MB</a:t>
                      </a:r>
                    </a:p>
                  </a:txBody>
                  <a:tcPr/>
                </a:tc>
                <a:tc>
                  <a:txBody>
                    <a:bodyPr/>
                    <a:lstStyle/>
                    <a:p>
                      <a:r>
                        <a:rPr lang="en-US" dirty="0"/>
                        <a:t>2.5515</a:t>
                      </a:r>
                    </a:p>
                  </a:txBody>
                  <a:tcPr/>
                </a:tc>
                <a:tc>
                  <a:txBody>
                    <a:bodyPr/>
                    <a:lstStyle/>
                    <a:p>
                      <a:r>
                        <a:rPr lang="en-US" dirty="0"/>
                        <a:t>40+8+40=$88</a:t>
                      </a:r>
                    </a:p>
                  </a:txBody>
                  <a:tcPr/>
                </a:tc>
                <a:extLst>
                  <a:ext uri="{0D108BD9-81ED-4DB2-BD59-A6C34878D82A}">
                    <a16:rowId xmlns:a16="http://schemas.microsoft.com/office/drawing/2014/main" val="2379551372"/>
                  </a:ext>
                </a:extLst>
              </a:tr>
              <a:tr h="375349">
                <a:tc>
                  <a:txBody>
                    <a:bodyPr/>
                    <a:lstStyle/>
                    <a:p>
                      <a:r>
                        <a:rPr lang="en-US" dirty="0"/>
                        <a:t>128KB</a:t>
                      </a:r>
                    </a:p>
                  </a:txBody>
                  <a:tcPr/>
                </a:tc>
                <a:tc>
                  <a:txBody>
                    <a:bodyPr/>
                    <a:lstStyle/>
                    <a:p>
                      <a:r>
                        <a:rPr lang="en-US" dirty="0"/>
                        <a:t>4</a:t>
                      </a:r>
                    </a:p>
                  </a:txBody>
                  <a:tcPr/>
                </a:tc>
                <a:tc>
                  <a:txBody>
                    <a:bodyPr/>
                    <a:lstStyle/>
                    <a:p>
                      <a:r>
                        <a:rPr lang="en-US" dirty="0"/>
                        <a:t>1MB</a:t>
                      </a:r>
                    </a:p>
                  </a:txBody>
                  <a:tcPr/>
                </a:tc>
                <a:tc>
                  <a:txBody>
                    <a:bodyPr/>
                    <a:lstStyle/>
                    <a:p>
                      <a:r>
                        <a:rPr lang="en-US" dirty="0"/>
                        <a:t>2.5513</a:t>
                      </a:r>
                    </a:p>
                  </a:txBody>
                  <a:tcPr/>
                </a:tc>
                <a:tc>
                  <a:txBody>
                    <a:bodyPr/>
                    <a:lstStyle/>
                    <a:p>
                      <a:r>
                        <a:rPr lang="en-US" dirty="0"/>
                        <a:t>80+8+40=$128</a:t>
                      </a:r>
                    </a:p>
                  </a:txBody>
                  <a:tcPr/>
                </a:tc>
                <a:extLst>
                  <a:ext uri="{0D108BD9-81ED-4DB2-BD59-A6C34878D82A}">
                    <a16:rowId xmlns:a16="http://schemas.microsoft.com/office/drawing/2014/main" val="1323314833"/>
                  </a:ext>
                </a:extLst>
              </a:tr>
              <a:tr h="400050">
                <a:tc>
                  <a:txBody>
                    <a:bodyPr/>
                    <a:lstStyle/>
                    <a:p>
                      <a:r>
                        <a:rPr lang="en-US" dirty="0"/>
                        <a:t>64KB</a:t>
                      </a:r>
                    </a:p>
                  </a:txBody>
                  <a:tcPr/>
                </a:tc>
                <a:tc>
                  <a:txBody>
                    <a:bodyPr/>
                    <a:lstStyle/>
                    <a:p>
                      <a:r>
                        <a:rPr lang="en-US" dirty="0"/>
                        <a:t>2</a:t>
                      </a:r>
                    </a:p>
                  </a:txBody>
                  <a:tcPr/>
                </a:tc>
                <a:tc>
                  <a:txBody>
                    <a:bodyPr/>
                    <a:lstStyle/>
                    <a:p>
                      <a:r>
                        <a:rPr lang="en-US" dirty="0"/>
                        <a:t>512KB</a:t>
                      </a:r>
                    </a:p>
                  </a:txBody>
                  <a:tcPr/>
                </a:tc>
                <a:tc>
                  <a:txBody>
                    <a:bodyPr/>
                    <a:lstStyle/>
                    <a:p>
                      <a:r>
                        <a:rPr lang="en-US" dirty="0"/>
                        <a:t>2.5524</a:t>
                      </a:r>
                    </a:p>
                  </a:txBody>
                  <a:tcPr/>
                </a:tc>
                <a:tc>
                  <a:txBody>
                    <a:bodyPr/>
                    <a:lstStyle/>
                    <a:p>
                      <a:r>
                        <a:rPr lang="en-US" dirty="0"/>
                        <a:t>40+4+20=$64</a:t>
                      </a:r>
                    </a:p>
                  </a:txBody>
                  <a:tcPr/>
                </a:tc>
                <a:extLst>
                  <a:ext uri="{0D108BD9-81ED-4DB2-BD59-A6C34878D82A}">
                    <a16:rowId xmlns:a16="http://schemas.microsoft.com/office/drawing/2014/main" val="2699644992"/>
                  </a:ext>
                </a:extLst>
              </a:tr>
              <a:tr h="400050">
                <a:tc>
                  <a:txBody>
                    <a:bodyPr/>
                    <a:lstStyle/>
                    <a:p>
                      <a:r>
                        <a:rPr lang="en-US" dirty="0"/>
                        <a:t>128KB</a:t>
                      </a:r>
                    </a:p>
                  </a:txBody>
                  <a:tcPr/>
                </a:tc>
                <a:tc>
                  <a:txBody>
                    <a:bodyPr/>
                    <a:lstStyle/>
                    <a:p>
                      <a:r>
                        <a:rPr lang="en-US" dirty="0"/>
                        <a:t>2</a:t>
                      </a:r>
                    </a:p>
                  </a:txBody>
                  <a:tcPr/>
                </a:tc>
                <a:tc>
                  <a:txBody>
                    <a:bodyPr/>
                    <a:lstStyle/>
                    <a:p>
                      <a:r>
                        <a:rPr lang="en-US" dirty="0"/>
                        <a:t>512KB</a:t>
                      </a:r>
                    </a:p>
                  </a:txBody>
                  <a:tcPr/>
                </a:tc>
                <a:tc>
                  <a:txBody>
                    <a:bodyPr/>
                    <a:lstStyle/>
                    <a:p>
                      <a:r>
                        <a:rPr lang="en-US" dirty="0"/>
                        <a:t>2.5523</a:t>
                      </a:r>
                    </a:p>
                  </a:txBody>
                  <a:tcPr/>
                </a:tc>
                <a:tc>
                  <a:txBody>
                    <a:bodyPr/>
                    <a:lstStyle/>
                    <a:p>
                      <a:r>
                        <a:rPr lang="en-US" dirty="0"/>
                        <a:t>80+4+20=$104</a:t>
                      </a:r>
                    </a:p>
                  </a:txBody>
                  <a:tcPr/>
                </a:tc>
                <a:extLst>
                  <a:ext uri="{0D108BD9-81ED-4DB2-BD59-A6C34878D82A}">
                    <a16:rowId xmlns:a16="http://schemas.microsoft.com/office/drawing/2014/main" val="1165796070"/>
                  </a:ext>
                </a:extLst>
              </a:tr>
              <a:tr h="530821">
                <a:tc>
                  <a:txBody>
                    <a:bodyPr/>
                    <a:lstStyle/>
                    <a:p>
                      <a:r>
                        <a:rPr lang="en-US" dirty="0"/>
                        <a:t>64KB</a:t>
                      </a:r>
                    </a:p>
                  </a:txBody>
                  <a:tcPr/>
                </a:tc>
                <a:tc>
                  <a:txBody>
                    <a:bodyPr/>
                    <a:lstStyle/>
                    <a:p>
                      <a:r>
                        <a:rPr lang="en-US" dirty="0"/>
                        <a:t>4</a:t>
                      </a:r>
                    </a:p>
                  </a:txBody>
                  <a:tcPr/>
                </a:tc>
                <a:tc>
                  <a:txBody>
                    <a:bodyPr/>
                    <a:lstStyle/>
                    <a:p>
                      <a:r>
                        <a:rPr lang="en-US" dirty="0"/>
                        <a:t>512KB</a:t>
                      </a:r>
                    </a:p>
                  </a:txBody>
                  <a:tcPr/>
                </a:tc>
                <a:tc>
                  <a:txBody>
                    <a:bodyPr/>
                    <a:lstStyle/>
                    <a:p>
                      <a:r>
                        <a:rPr lang="en-US" dirty="0"/>
                        <a:t>2.5524</a:t>
                      </a:r>
                    </a:p>
                  </a:txBody>
                  <a:tcPr/>
                </a:tc>
                <a:tc>
                  <a:txBody>
                    <a:bodyPr/>
                    <a:lstStyle/>
                    <a:p>
                      <a:r>
                        <a:rPr lang="en-US" dirty="0"/>
                        <a:t>40+8+20=$68</a:t>
                      </a:r>
                    </a:p>
                  </a:txBody>
                  <a:tcPr/>
                </a:tc>
                <a:extLst>
                  <a:ext uri="{0D108BD9-81ED-4DB2-BD59-A6C34878D82A}">
                    <a16:rowId xmlns:a16="http://schemas.microsoft.com/office/drawing/2014/main" val="4250242398"/>
                  </a:ext>
                </a:extLst>
              </a:tr>
            </a:tbl>
          </a:graphicData>
        </a:graphic>
      </p:graphicFrame>
      <p:graphicFrame>
        <p:nvGraphicFramePr>
          <p:cNvPr id="5" name="Chart 4">
            <a:extLst>
              <a:ext uri="{FF2B5EF4-FFF2-40B4-BE49-F238E27FC236}">
                <a16:creationId xmlns:a16="http://schemas.microsoft.com/office/drawing/2014/main" id="{BC953912-501C-F441-83B1-3E83C3324A6B}"/>
              </a:ext>
            </a:extLst>
          </p:cNvPr>
          <p:cNvGraphicFramePr>
            <a:graphicFrameLocks/>
          </p:cNvGraphicFramePr>
          <p:nvPr>
            <p:extLst>
              <p:ext uri="{D42A27DB-BD31-4B8C-83A1-F6EECF244321}">
                <p14:modId xmlns:p14="http://schemas.microsoft.com/office/powerpoint/2010/main" val="3374828560"/>
              </p:ext>
            </p:extLst>
          </p:nvPr>
        </p:nvGraphicFramePr>
        <p:xfrm>
          <a:off x="7427494" y="1343554"/>
          <a:ext cx="4764505" cy="31682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877C27D-9BAF-2549-AE36-3E0224CE5C57}"/>
              </a:ext>
            </a:extLst>
          </p:cNvPr>
          <p:cNvSpPr txBox="1"/>
          <p:nvPr/>
        </p:nvSpPr>
        <p:spPr>
          <a:xfrm>
            <a:off x="9348537" y="5305926"/>
            <a:ext cx="2309735" cy="646331"/>
          </a:xfrm>
          <a:prstGeom prst="rect">
            <a:avLst/>
          </a:prstGeom>
          <a:noFill/>
        </p:spPr>
        <p:txBody>
          <a:bodyPr wrap="none" rtlCol="0">
            <a:spAutoFit/>
          </a:bodyPr>
          <a:lstStyle/>
          <a:p>
            <a:r>
              <a:rPr lang="en-US" dirty="0"/>
              <a:t>X-axis-CPI</a:t>
            </a:r>
          </a:p>
          <a:p>
            <a:r>
              <a:rPr lang="en-US" dirty="0"/>
              <a:t>Y-Axis- Cost (in dollars)</a:t>
            </a:r>
          </a:p>
        </p:txBody>
      </p:sp>
    </p:spTree>
    <p:extLst>
      <p:ext uri="{BB962C8B-B14F-4D97-AF65-F5344CB8AC3E}">
        <p14:creationId xmlns:p14="http://schemas.microsoft.com/office/powerpoint/2010/main" val="77961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E1FA-70B9-D043-ACA6-A317DE80A70A}"/>
              </a:ext>
            </a:extLst>
          </p:cNvPr>
          <p:cNvSpPr>
            <a:spLocks noGrp="1"/>
          </p:cNvSpPr>
          <p:nvPr>
            <p:ph type="title"/>
          </p:nvPr>
        </p:nvSpPr>
        <p:spPr/>
        <p:txBody>
          <a:bodyPr/>
          <a:lstStyle/>
          <a:p>
            <a:pPr algn="ctr"/>
            <a:r>
              <a:rPr lang="en-US" b="1" u="sng" dirty="0"/>
              <a:t>PART 1 : CACHES AND SETUP</a:t>
            </a:r>
            <a:r>
              <a:rPr lang="en-US" b="1" dirty="0"/>
              <a:t>	</a:t>
            </a:r>
            <a:endParaRPr lang="en-US" dirty="0"/>
          </a:p>
        </p:txBody>
      </p:sp>
      <p:sp>
        <p:nvSpPr>
          <p:cNvPr id="3" name="Content Placeholder 2">
            <a:extLst>
              <a:ext uri="{FF2B5EF4-FFF2-40B4-BE49-F238E27FC236}">
                <a16:creationId xmlns:a16="http://schemas.microsoft.com/office/drawing/2014/main" id="{1C92C8AC-8EE0-7143-BFBE-8F0724E1D303}"/>
              </a:ext>
            </a:extLst>
          </p:cNvPr>
          <p:cNvSpPr>
            <a:spLocks noGrp="1"/>
          </p:cNvSpPr>
          <p:nvPr>
            <p:ph idx="1"/>
          </p:nvPr>
        </p:nvSpPr>
        <p:spPr/>
        <p:txBody>
          <a:bodyPr>
            <a:normAutofit fontScale="70000" lnSpcReduction="20000"/>
          </a:bodyPr>
          <a:lstStyle/>
          <a:p>
            <a:pPr marL="0" indent="0">
              <a:buNone/>
            </a:pPr>
            <a:r>
              <a:rPr lang="en-US" b="1" u="sng" dirty="0"/>
              <a:t>CACHES:</a:t>
            </a:r>
          </a:p>
          <a:p>
            <a:r>
              <a:rPr lang="en-US" dirty="0"/>
              <a:t>A cache is a reserved storage location that collects temporary data to help websites, browsers, and apps load faster.</a:t>
            </a:r>
          </a:p>
          <a:p>
            <a:r>
              <a:rPr lang="en-US" dirty="0"/>
              <a:t>The CPU and hard drive often use a cache, as do web browsers and web servers. </a:t>
            </a:r>
          </a:p>
          <a:p>
            <a:r>
              <a:rPr lang="en-US" dirty="0"/>
              <a:t>A cache is made up of many entries, called a pool.</a:t>
            </a:r>
          </a:p>
          <a:p>
            <a:pPr marL="0" indent="0">
              <a:buNone/>
            </a:pPr>
            <a:r>
              <a:rPr lang="en-US" b="1" u="sng" dirty="0"/>
              <a:t>IMPORTANCE:</a:t>
            </a:r>
          </a:p>
          <a:p>
            <a:pPr marL="0" indent="0">
              <a:buNone/>
            </a:pPr>
            <a:r>
              <a:rPr lang="en-US" dirty="0"/>
              <a:t>Purpose of cache memory - store program instructions and data that are used repeatedly in the operation of programs or information that the CPU is likely to need next. Fast access to the instructions increases the overall speed of the program.</a:t>
            </a:r>
          </a:p>
          <a:p>
            <a:pPr marL="0" indent="0">
              <a:buNone/>
            </a:pPr>
            <a:r>
              <a:rPr lang="en-US" dirty="0"/>
              <a:t>Cache can be used for writing (write cache) and reading (read cache) or a combination of both (hybrid cache)</a:t>
            </a:r>
          </a:p>
          <a:p>
            <a:pPr marL="0" indent="0">
              <a:buNone/>
            </a:pPr>
            <a:r>
              <a:rPr lang="en-US" b="1" u="sng" dirty="0"/>
              <a:t>SETUP:</a:t>
            </a:r>
          </a:p>
          <a:p>
            <a:pPr marL="0" indent="0">
              <a:buNone/>
            </a:pPr>
            <a:r>
              <a:rPr lang="en-US" dirty="0"/>
              <a:t>Gem based simulator for x86 microprocessor running on Ubuntu 18.04 Operating System. On personal laptop</a:t>
            </a:r>
          </a:p>
          <a:p>
            <a:endParaRPr lang="en-US" dirty="0"/>
          </a:p>
        </p:txBody>
      </p:sp>
    </p:spTree>
    <p:extLst>
      <p:ext uri="{BB962C8B-B14F-4D97-AF65-F5344CB8AC3E}">
        <p14:creationId xmlns:p14="http://schemas.microsoft.com/office/powerpoint/2010/main" val="247921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1039-3D38-A94E-9E07-61D4813C8726}"/>
              </a:ext>
            </a:extLst>
          </p:cNvPr>
          <p:cNvSpPr>
            <a:spLocks noGrp="1"/>
          </p:cNvSpPr>
          <p:nvPr>
            <p:ph type="title"/>
          </p:nvPr>
        </p:nvSpPr>
        <p:spPr/>
        <p:txBody>
          <a:bodyPr/>
          <a:lstStyle/>
          <a:p>
            <a:pPr algn="ctr"/>
            <a:r>
              <a:rPr lang="en-US" u="sng" dirty="0"/>
              <a:t>PART 2- FINDIND CPI</a:t>
            </a:r>
            <a:br>
              <a:rPr lang="en-US" u="sng" dirty="0"/>
            </a:br>
            <a:endParaRPr lang="en-US" dirty="0"/>
          </a:p>
        </p:txBody>
      </p:sp>
      <p:pic>
        <p:nvPicPr>
          <p:cNvPr id="12" name="Content Placeholder 11" descr="A picture containing text&#10;&#10;Description automatically generated">
            <a:extLst>
              <a:ext uri="{FF2B5EF4-FFF2-40B4-BE49-F238E27FC236}">
                <a16:creationId xmlns:a16="http://schemas.microsoft.com/office/drawing/2014/main" id="{401A52D2-49B6-1C45-B929-035CDC641B13}"/>
              </a:ext>
            </a:extLst>
          </p:cNvPr>
          <p:cNvPicPr>
            <a:picLocks noGrp="1" noChangeAspect="1"/>
          </p:cNvPicPr>
          <p:nvPr>
            <p:ph idx="1"/>
          </p:nvPr>
        </p:nvPicPr>
        <p:blipFill>
          <a:blip r:embed="rId2"/>
          <a:stretch>
            <a:fillRect/>
          </a:stretch>
        </p:blipFill>
        <p:spPr>
          <a:xfrm>
            <a:off x="1752599" y="2312194"/>
            <a:ext cx="8443053" cy="1116806"/>
          </a:xfrm>
          <a:prstGeom prst="rect">
            <a:avLst/>
          </a:prstGeom>
        </p:spPr>
      </p:pic>
      <p:sp>
        <p:nvSpPr>
          <p:cNvPr id="13" name="TextBox 12">
            <a:extLst>
              <a:ext uri="{FF2B5EF4-FFF2-40B4-BE49-F238E27FC236}">
                <a16:creationId xmlns:a16="http://schemas.microsoft.com/office/drawing/2014/main" id="{C7DD9249-F3ED-0E41-8B6C-C5D932795C5A}"/>
              </a:ext>
            </a:extLst>
          </p:cNvPr>
          <p:cNvSpPr txBox="1"/>
          <p:nvPr/>
        </p:nvSpPr>
        <p:spPr>
          <a:xfrm>
            <a:off x="2071687" y="3686175"/>
            <a:ext cx="5183599" cy="1492716"/>
          </a:xfrm>
          <a:prstGeom prst="rect">
            <a:avLst/>
          </a:prstGeom>
          <a:noFill/>
        </p:spPr>
        <p:txBody>
          <a:bodyPr wrap="none" rtlCol="0">
            <a:spAutoFit/>
          </a:bodyPr>
          <a:lstStyle/>
          <a:p>
            <a:r>
              <a:rPr lang="en-US" dirty="0"/>
              <a:t>Where:</a:t>
            </a:r>
          </a:p>
          <a:p>
            <a:r>
              <a:rPr lang="en-US" dirty="0"/>
              <a:t>L1i_miss_num = miss rate in the L1 instruction cache </a:t>
            </a:r>
          </a:p>
          <a:p>
            <a:r>
              <a:rPr lang="en-US" dirty="0"/>
              <a:t>DL1d_miss_num = miss rate in the L1 data cache</a:t>
            </a:r>
          </a:p>
          <a:p>
            <a:r>
              <a:rPr lang="en-US" dirty="0"/>
              <a:t>L2_miss_num = miss rate in the L2 cache. </a:t>
            </a:r>
          </a:p>
          <a:p>
            <a:r>
              <a:rPr lang="en-US" dirty="0" err="1"/>
              <a:t>Total_inst_num</a:t>
            </a:r>
            <a:r>
              <a:rPr lang="en-US" dirty="0"/>
              <a:t>= Total number of instruction in cache</a:t>
            </a:r>
          </a:p>
          <a:p>
            <a:endParaRPr lang="en-US" sz="100" dirty="0"/>
          </a:p>
        </p:txBody>
      </p:sp>
    </p:spTree>
    <p:extLst>
      <p:ext uri="{BB962C8B-B14F-4D97-AF65-F5344CB8AC3E}">
        <p14:creationId xmlns:p14="http://schemas.microsoft.com/office/powerpoint/2010/main" val="43170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9649-804E-EC4D-A6D4-88966B1F3A85}"/>
              </a:ext>
            </a:extLst>
          </p:cNvPr>
          <p:cNvSpPr>
            <a:spLocks noGrp="1"/>
          </p:cNvSpPr>
          <p:nvPr>
            <p:ph type="title"/>
          </p:nvPr>
        </p:nvSpPr>
        <p:spPr/>
        <p:txBody>
          <a:bodyPr/>
          <a:lstStyle/>
          <a:p>
            <a:pPr algn="ctr"/>
            <a:r>
              <a:rPr lang="en-US" b="1" u="sng" dirty="0"/>
              <a:t>PART 2: CPI CALCULATIONS </a:t>
            </a:r>
            <a:endParaRPr lang="en-US" dirty="0"/>
          </a:p>
        </p:txBody>
      </p:sp>
      <p:sp>
        <p:nvSpPr>
          <p:cNvPr id="3" name="Content Placeholder 2">
            <a:extLst>
              <a:ext uri="{FF2B5EF4-FFF2-40B4-BE49-F238E27FC236}">
                <a16:creationId xmlns:a16="http://schemas.microsoft.com/office/drawing/2014/main" id="{3C5ACB8D-8E08-8547-8C0F-C5607CCFFB0C}"/>
              </a:ext>
            </a:extLst>
          </p:cNvPr>
          <p:cNvSpPr>
            <a:spLocks noGrp="1"/>
          </p:cNvSpPr>
          <p:nvPr>
            <p:ph idx="1"/>
          </p:nvPr>
        </p:nvSpPr>
        <p:spPr>
          <a:pattFill prst="pct5">
            <a:fgClr>
              <a:schemeClr val="accent1"/>
            </a:fgClr>
            <a:bgClr>
              <a:schemeClr val="bg1"/>
            </a:bgClr>
          </a:pattFill>
        </p:spPr>
        <p:txBody>
          <a:bodyPr/>
          <a:lstStyle/>
          <a:p>
            <a:r>
              <a:rPr lang="en-US" dirty="0"/>
              <a:t>IL1 </a:t>
            </a:r>
            <a:r>
              <a:rPr lang="en-US" dirty="0" err="1"/>
              <a:t>miss_num</a:t>
            </a:r>
            <a:r>
              <a:rPr lang="en-US" dirty="0"/>
              <a:t> = </a:t>
            </a:r>
            <a:r>
              <a:rPr lang="en-US" dirty="0" err="1"/>
              <a:t>Icache</a:t>
            </a:r>
            <a:r>
              <a:rPr lang="en-US" dirty="0"/>
              <a:t> x </a:t>
            </a:r>
            <a:r>
              <a:rPr lang="en-US" dirty="0" err="1"/>
              <a:t>Icache_access</a:t>
            </a:r>
            <a:endParaRPr lang="en-US" dirty="0"/>
          </a:p>
          <a:p>
            <a:r>
              <a:rPr lang="en-US" dirty="0"/>
              <a:t>DL1miss_num = </a:t>
            </a:r>
            <a:r>
              <a:rPr lang="en-US" dirty="0" err="1"/>
              <a:t>Dcache</a:t>
            </a:r>
            <a:r>
              <a:rPr lang="en-US" dirty="0"/>
              <a:t> x </a:t>
            </a:r>
            <a:r>
              <a:rPr lang="en-US" dirty="0" err="1"/>
              <a:t>Dcache_access</a:t>
            </a:r>
            <a:endParaRPr lang="en-US" dirty="0"/>
          </a:p>
          <a:p>
            <a:r>
              <a:rPr lang="en-US" dirty="0"/>
              <a:t>L2miss_num = L2 x L2_access</a:t>
            </a:r>
          </a:p>
          <a:p>
            <a:r>
              <a:rPr lang="en-US" dirty="0" err="1"/>
              <a:t>Total_inst_num</a:t>
            </a:r>
            <a:r>
              <a:rPr lang="en-US" dirty="0"/>
              <a:t> = 500000000</a:t>
            </a:r>
          </a:p>
          <a:p>
            <a:pPr marL="0" indent="0">
              <a:buNone/>
            </a:pPr>
            <a:r>
              <a:rPr lang="en-US" dirty="0"/>
              <a:t>By using the following formula,</a:t>
            </a:r>
          </a:p>
          <a:p>
            <a:pPr marL="0" indent="0">
              <a:buNone/>
            </a:pPr>
            <a:r>
              <a:rPr lang="en-US" dirty="0"/>
              <a:t>		CPI = (</a:t>
            </a:r>
            <a:r>
              <a:rPr lang="en-US" dirty="0" err="1"/>
              <a:t>Icache</a:t>
            </a:r>
            <a:r>
              <a:rPr lang="en-US" dirty="0"/>
              <a:t> X </a:t>
            </a:r>
            <a:r>
              <a:rPr lang="en-US" dirty="0" err="1"/>
              <a:t>Icache_access</a:t>
            </a:r>
            <a:r>
              <a:rPr lang="en-US" dirty="0"/>
              <a:t> + </a:t>
            </a:r>
            <a:r>
              <a:rPr lang="en-US" dirty="0" err="1"/>
              <a:t>Dcache</a:t>
            </a:r>
            <a:r>
              <a:rPr lang="en-US" dirty="0"/>
              <a:t> x </a:t>
            </a:r>
            <a:r>
              <a:rPr lang="en-US" dirty="0" err="1"/>
              <a:t>Dcache_acess</a:t>
            </a:r>
            <a:r>
              <a:rPr lang="en-US" dirty="0"/>
              <a:t>) x 			6 + (L2 x L2_access) x 50</a:t>
            </a:r>
          </a:p>
          <a:p>
            <a:pPr marL="0" indent="0">
              <a:buNone/>
            </a:pPr>
            <a:r>
              <a:rPr lang="en-US" dirty="0"/>
              <a:t>					</a:t>
            </a:r>
            <a:r>
              <a:rPr lang="en-US" dirty="0" err="1"/>
              <a:t>Total_Inst_num</a:t>
            </a:r>
            <a:endParaRPr lang="en-US" dirty="0"/>
          </a:p>
          <a:p>
            <a:pPr marL="0" indent="0">
              <a:buNone/>
            </a:pPr>
            <a:endParaRPr lang="en-US" dirty="0"/>
          </a:p>
        </p:txBody>
      </p:sp>
      <p:cxnSp>
        <p:nvCxnSpPr>
          <p:cNvPr id="33" name="Straight Connector 32">
            <a:extLst>
              <a:ext uri="{FF2B5EF4-FFF2-40B4-BE49-F238E27FC236}">
                <a16:creationId xmlns:a16="http://schemas.microsoft.com/office/drawing/2014/main" id="{1E095B61-A1A5-7441-B749-49F6B4998C35}"/>
              </a:ext>
            </a:extLst>
          </p:cNvPr>
          <p:cNvCxnSpPr>
            <a:cxnSpLocks/>
          </p:cNvCxnSpPr>
          <p:nvPr/>
        </p:nvCxnSpPr>
        <p:spPr>
          <a:xfrm>
            <a:off x="3557588" y="5286375"/>
            <a:ext cx="752951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94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69CD-19A6-E64A-B34A-75E437D2F25F}"/>
              </a:ext>
            </a:extLst>
          </p:cNvPr>
          <p:cNvSpPr>
            <a:spLocks noGrp="1"/>
          </p:cNvSpPr>
          <p:nvPr>
            <p:ph type="title"/>
          </p:nvPr>
        </p:nvSpPr>
        <p:spPr/>
        <p:txBody>
          <a:bodyPr/>
          <a:lstStyle/>
          <a:p>
            <a:r>
              <a:rPr lang="en-US" b="1" u="sng" dirty="0"/>
              <a:t>PART 2 : BENCHMARK CALCULATION</a:t>
            </a:r>
          </a:p>
        </p:txBody>
      </p:sp>
      <p:sp>
        <p:nvSpPr>
          <p:cNvPr id="3" name="Content Placeholder 2">
            <a:extLst>
              <a:ext uri="{FF2B5EF4-FFF2-40B4-BE49-F238E27FC236}">
                <a16:creationId xmlns:a16="http://schemas.microsoft.com/office/drawing/2014/main" id="{40DFE11A-3CB8-614F-B310-BBAE912DEC23}"/>
              </a:ext>
            </a:extLst>
          </p:cNvPr>
          <p:cNvSpPr>
            <a:spLocks noGrp="1"/>
          </p:cNvSpPr>
          <p:nvPr>
            <p:ph sz="half" idx="1"/>
          </p:nvPr>
        </p:nvSpPr>
        <p:spPr/>
        <p:txBody>
          <a:bodyPr>
            <a:normAutofit/>
          </a:bodyPr>
          <a:lstStyle/>
          <a:p>
            <a:r>
              <a:rPr lang="en-US" sz="2000" dirty="0"/>
              <a:t>FOR 458.sjeng</a:t>
            </a:r>
          </a:p>
          <a:p>
            <a:r>
              <a:rPr lang="en-US" sz="2000" dirty="0"/>
              <a:t>Cache line size = 32</a:t>
            </a:r>
          </a:p>
          <a:p>
            <a:r>
              <a:rPr lang="en-US" sz="2000" dirty="0"/>
              <a:t>L2size =  1 MB </a:t>
            </a:r>
          </a:p>
          <a:p>
            <a:r>
              <a:rPr lang="en-US" sz="2000" dirty="0"/>
              <a:t>L2 associativity = 1</a:t>
            </a:r>
          </a:p>
          <a:p>
            <a:pPr marL="0" indent="0" algn="ctr">
              <a:buNone/>
            </a:pPr>
            <a:r>
              <a:rPr lang="en-US" sz="2000" dirty="0"/>
              <a:t>CPI =     (0.000025 x 33951661 + 0.234676 x 	24001539) x 6 + (0.999807 x 5633460) x 50</a:t>
            </a:r>
          </a:p>
          <a:p>
            <a:pPr marL="0" indent="0" algn="ctr">
              <a:buNone/>
            </a:pPr>
            <a:r>
              <a:rPr lang="en-US" sz="2000" dirty="0"/>
              <a:t>500000000</a:t>
            </a:r>
          </a:p>
          <a:p>
            <a:pPr marL="0" indent="0">
              <a:buNone/>
            </a:pPr>
            <a:r>
              <a:rPr lang="en-US" sz="2000" b="1" dirty="0"/>
              <a:t>                	CPI = 1.6308</a:t>
            </a:r>
          </a:p>
          <a:p>
            <a:pPr marL="0" indent="0">
              <a:buNone/>
            </a:pPr>
            <a:endParaRPr lang="en-US" sz="2000" dirty="0"/>
          </a:p>
        </p:txBody>
      </p:sp>
      <p:sp>
        <p:nvSpPr>
          <p:cNvPr id="4" name="Content Placeholder 3">
            <a:extLst>
              <a:ext uri="{FF2B5EF4-FFF2-40B4-BE49-F238E27FC236}">
                <a16:creationId xmlns:a16="http://schemas.microsoft.com/office/drawing/2014/main" id="{D1777292-1D5A-744F-B781-13CC6691EDA1}"/>
              </a:ext>
            </a:extLst>
          </p:cNvPr>
          <p:cNvSpPr>
            <a:spLocks noGrp="1"/>
          </p:cNvSpPr>
          <p:nvPr>
            <p:ph sz="half" idx="2"/>
          </p:nvPr>
        </p:nvSpPr>
        <p:spPr/>
        <p:txBody>
          <a:bodyPr>
            <a:normAutofit/>
          </a:bodyPr>
          <a:lstStyle/>
          <a:p>
            <a:r>
              <a:rPr lang="en-US" sz="2000" dirty="0"/>
              <a:t>FOR 470.lbm</a:t>
            </a:r>
          </a:p>
          <a:p>
            <a:r>
              <a:rPr lang="en-US" sz="2000" dirty="0"/>
              <a:t>Cache line size = 32</a:t>
            </a:r>
          </a:p>
          <a:p>
            <a:r>
              <a:rPr lang="en-US" sz="2000" dirty="0"/>
              <a:t>L2 Size = 1MB</a:t>
            </a:r>
          </a:p>
          <a:p>
            <a:r>
              <a:rPr lang="en-US" sz="2000" dirty="0"/>
              <a:t>L1 Size= 256KB</a:t>
            </a:r>
          </a:p>
          <a:p>
            <a:pPr marL="0" indent="0" algn="ctr">
              <a:buNone/>
            </a:pPr>
            <a:r>
              <a:rPr lang="en-US" sz="2000" dirty="0"/>
              <a:t>CPI =     (0.000001 x 740208217+ 0.054277 x 	216142304) x 6 + (0.997169 x 13893985) x 50 </a:t>
            </a:r>
          </a:p>
          <a:p>
            <a:pPr marL="0" indent="0" algn="ctr">
              <a:buNone/>
            </a:pPr>
            <a:r>
              <a:rPr lang="en-US" sz="2000" dirty="0"/>
              <a:t>500000000</a:t>
            </a:r>
          </a:p>
          <a:p>
            <a:pPr marL="0" indent="0" algn="ctr">
              <a:buNone/>
            </a:pPr>
            <a:r>
              <a:rPr lang="en-US" sz="2000" b="1" dirty="0"/>
              <a:t>CPI = 2.5521 </a:t>
            </a:r>
          </a:p>
        </p:txBody>
      </p:sp>
      <p:cxnSp>
        <p:nvCxnSpPr>
          <p:cNvPr id="8" name="Straight Connector 7">
            <a:extLst>
              <a:ext uri="{FF2B5EF4-FFF2-40B4-BE49-F238E27FC236}">
                <a16:creationId xmlns:a16="http://schemas.microsoft.com/office/drawing/2014/main" id="{5B37F16E-8E1F-6944-A92F-A4B5847C6A62}"/>
              </a:ext>
            </a:extLst>
          </p:cNvPr>
          <p:cNvCxnSpPr>
            <a:cxnSpLocks/>
          </p:cNvCxnSpPr>
          <p:nvPr/>
        </p:nvCxnSpPr>
        <p:spPr>
          <a:xfrm>
            <a:off x="1858879" y="4343400"/>
            <a:ext cx="40132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5600F0-B15F-6645-A8EE-519E212019F1}"/>
              </a:ext>
            </a:extLst>
          </p:cNvPr>
          <p:cNvCxnSpPr>
            <a:cxnSpLocks/>
          </p:cNvCxnSpPr>
          <p:nvPr/>
        </p:nvCxnSpPr>
        <p:spPr>
          <a:xfrm>
            <a:off x="7183353" y="4367212"/>
            <a:ext cx="401328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5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CD6C-BD72-8B47-8FA3-52AC3D93CEE9}"/>
              </a:ext>
            </a:extLst>
          </p:cNvPr>
          <p:cNvSpPr>
            <a:spLocks noGrp="1"/>
          </p:cNvSpPr>
          <p:nvPr>
            <p:ph type="title"/>
          </p:nvPr>
        </p:nvSpPr>
        <p:spPr/>
        <p:txBody>
          <a:bodyPr/>
          <a:lstStyle/>
          <a:p>
            <a:pPr algn="ctr"/>
            <a:r>
              <a:rPr lang="en-US" b="1" u="sng" dirty="0"/>
              <a:t>PART 2 : RESULTS FOR MULTIPLE COMBINATIONS:</a:t>
            </a:r>
          </a:p>
        </p:txBody>
      </p:sp>
      <p:pic>
        <p:nvPicPr>
          <p:cNvPr id="5" name="Content Placeholder 4" descr="Table&#10;&#10;Description automatically generated">
            <a:extLst>
              <a:ext uri="{FF2B5EF4-FFF2-40B4-BE49-F238E27FC236}">
                <a16:creationId xmlns:a16="http://schemas.microsoft.com/office/drawing/2014/main" id="{4B176E17-6797-444E-8B98-74650A1438C7}"/>
              </a:ext>
            </a:extLst>
          </p:cNvPr>
          <p:cNvPicPr>
            <a:picLocks noGrp="1" noChangeAspect="1"/>
          </p:cNvPicPr>
          <p:nvPr>
            <p:ph sz="half" idx="1"/>
          </p:nvPr>
        </p:nvPicPr>
        <p:blipFill>
          <a:blip r:embed="rId2"/>
          <a:stretch>
            <a:fillRect/>
          </a:stretch>
        </p:blipFill>
        <p:spPr>
          <a:xfrm>
            <a:off x="-1" y="1985963"/>
            <a:ext cx="6019801" cy="3757612"/>
          </a:xfrm>
        </p:spPr>
      </p:pic>
      <p:pic>
        <p:nvPicPr>
          <p:cNvPr id="6" name="Content Placeholder 4" descr="Table&#10;&#10;Description automatically generated">
            <a:extLst>
              <a:ext uri="{FF2B5EF4-FFF2-40B4-BE49-F238E27FC236}">
                <a16:creationId xmlns:a16="http://schemas.microsoft.com/office/drawing/2014/main" id="{0C681020-0D56-C14F-8B04-7682F0519569}"/>
              </a:ext>
            </a:extLst>
          </p:cNvPr>
          <p:cNvPicPr>
            <a:picLocks noGrp="1" noChangeAspect="1"/>
          </p:cNvPicPr>
          <p:nvPr>
            <p:ph sz="half" idx="2"/>
          </p:nvPr>
        </p:nvPicPr>
        <p:blipFill>
          <a:blip r:embed="rId3"/>
          <a:stretch>
            <a:fillRect/>
          </a:stretch>
        </p:blipFill>
        <p:spPr>
          <a:xfrm>
            <a:off x="6019800" y="1871663"/>
            <a:ext cx="6172200" cy="3986212"/>
          </a:xfrm>
        </p:spPr>
      </p:pic>
      <p:sp>
        <p:nvSpPr>
          <p:cNvPr id="4" name="TextBox 3">
            <a:extLst>
              <a:ext uri="{FF2B5EF4-FFF2-40B4-BE49-F238E27FC236}">
                <a16:creationId xmlns:a16="http://schemas.microsoft.com/office/drawing/2014/main" id="{39493DFC-283A-2044-A2B3-7E0C50184AB1}"/>
              </a:ext>
            </a:extLst>
          </p:cNvPr>
          <p:cNvSpPr txBox="1"/>
          <p:nvPr/>
        </p:nvSpPr>
        <p:spPr>
          <a:xfrm>
            <a:off x="6096000" y="1985963"/>
            <a:ext cx="1386470" cy="369332"/>
          </a:xfrm>
          <a:prstGeom prst="rect">
            <a:avLst/>
          </a:prstGeom>
          <a:noFill/>
        </p:spPr>
        <p:txBody>
          <a:bodyPr wrap="none" rtlCol="0">
            <a:spAutoFit/>
          </a:bodyPr>
          <a:lstStyle/>
          <a:p>
            <a:r>
              <a:rPr lang="en-US" dirty="0"/>
              <a:t>FOR 470.lbm</a:t>
            </a:r>
          </a:p>
        </p:txBody>
      </p:sp>
      <p:sp>
        <p:nvSpPr>
          <p:cNvPr id="7" name="TextBox 6">
            <a:extLst>
              <a:ext uri="{FF2B5EF4-FFF2-40B4-BE49-F238E27FC236}">
                <a16:creationId xmlns:a16="http://schemas.microsoft.com/office/drawing/2014/main" id="{E4EFE852-4D40-C94D-85F9-0153819CCE19}"/>
              </a:ext>
            </a:extLst>
          </p:cNvPr>
          <p:cNvSpPr txBox="1"/>
          <p:nvPr/>
        </p:nvSpPr>
        <p:spPr>
          <a:xfrm>
            <a:off x="171450" y="1985963"/>
            <a:ext cx="1517916" cy="369332"/>
          </a:xfrm>
          <a:prstGeom prst="rect">
            <a:avLst/>
          </a:prstGeom>
          <a:noFill/>
        </p:spPr>
        <p:txBody>
          <a:bodyPr wrap="none" rtlCol="0">
            <a:spAutoFit/>
          </a:bodyPr>
          <a:lstStyle/>
          <a:p>
            <a:r>
              <a:rPr lang="en-US" dirty="0"/>
              <a:t>FOR 458.sjeng</a:t>
            </a:r>
          </a:p>
        </p:txBody>
      </p:sp>
    </p:spTree>
    <p:extLst>
      <p:ext uri="{BB962C8B-B14F-4D97-AF65-F5344CB8AC3E}">
        <p14:creationId xmlns:p14="http://schemas.microsoft.com/office/powerpoint/2010/main" val="181622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DC99-EE47-CD4A-892B-1CA7CCABC532}"/>
              </a:ext>
            </a:extLst>
          </p:cNvPr>
          <p:cNvSpPr>
            <a:spLocks noGrp="1"/>
          </p:cNvSpPr>
          <p:nvPr>
            <p:ph type="title"/>
          </p:nvPr>
        </p:nvSpPr>
        <p:spPr/>
        <p:txBody>
          <a:bodyPr/>
          <a:lstStyle/>
          <a:p>
            <a:r>
              <a:rPr lang="en-US" b="1" u="sng" dirty="0"/>
              <a:t>PART 3: Effect of Cache block size on CPI </a:t>
            </a:r>
            <a:br>
              <a:rPr lang="en-US" dirty="0">
                <a:effectLst/>
              </a:rPr>
            </a:br>
            <a:endParaRPr lang="en-US" dirty="0"/>
          </a:p>
        </p:txBody>
      </p:sp>
      <p:sp>
        <p:nvSpPr>
          <p:cNvPr id="3" name="Content Placeholder 2">
            <a:extLst>
              <a:ext uri="{FF2B5EF4-FFF2-40B4-BE49-F238E27FC236}">
                <a16:creationId xmlns:a16="http://schemas.microsoft.com/office/drawing/2014/main" id="{6B4D06C4-3203-EC4C-A442-37B13E94EAB1}"/>
              </a:ext>
            </a:extLst>
          </p:cNvPr>
          <p:cNvSpPr>
            <a:spLocks noGrp="1"/>
          </p:cNvSpPr>
          <p:nvPr>
            <p:ph idx="1"/>
          </p:nvPr>
        </p:nvSpPr>
        <p:spPr>
          <a:xfrm>
            <a:off x="838200" y="1825625"/>
            <a:ext cx="11220450" cy="4260850"/>
          </a:xfrm>
        </p:spPr>
        <p:txBody>
          <a:bodyPr/>
          <a:lstStyle/>
          <a:p>
            <a:pPr marL="0" indent="0">
              <a:buNone/>
            </a:pPr>
            <a:r>
              <a:rPr lang="en-US" dirty="0"/>
              <a:t>FOR BENCHMARK 470.lbm</a:t>
            </a:r>
          </a:p>
          <a:p>
            <a:r>
              <a:rPr lang="en-US" dirty="0"/>
              <a:t>Gem5 simulation tool was used to vary the cache block size from 32bytes to 256bytes. Below table shows the values.</a:t>
            </a:r>
          </a:p>
          <a:p>
            <a:r>
              <a:rPr lang="en-US" dirty="0"/>
              <a:t> </a:t>
            </a:r>
            <a:endParaRPr lang="en-US" dirty="0">
              <a:effectLst/>
            </a:endParaRPr>
          </a:p>
          <a:p>
            <a:pPr marL="0" indent="0">
              <a:buNone/>
            </a:pPr>
            <a:endParaRPr lang="en-US" dirty="0"/>
          </a:p>
        </p:txBody>
      </p:sp>
      <p:graphicFrame>
        <p:nvGraphicFramePr>
          <p:cNvPr id="6" name="Table 6">
            <a:extLst>
              <a:ext uri="{FF2B5EF4-FFF2-40B4-BE49-F238E27FC236}">
                <a16:creationId xmlns:a16="http://schemas.microsoft.com/office/drawing/2014/main" id="{C0D46224-C217-624D-A3F6-C026BFB7C480}"/>
              </a:ext>
            </a:extLst>
          </p:cNvPr>
          <p:cNvGraphicFramePr>
            <a:graphicFrameLocks noGrp="1"/>
          </p:cNvGraphicFramePr>
          <p:nvPr>
            <p:extLst>
              <p:ext uri="{D42A27DB-BD31-4B8C-83A1-F6EECF244321}">
                <p14:modId xmlns:p14="http://schemas.microsoft.com/office/powerpoint/2010/main" val="2021260701"/>
              </p:ext>
            </p:extLst>
          </p:nvPr>
        </p:nvGraphicFramePr>
        <p:xfrm>
          <a:off x="1366920" y="3535055"/>
          <a:ext cx="10399967" cy="2191975"/>
        </p:xfrm>
        <a:graphic>
          <a:graphicData uri="http://schemas.openxmlformats.org/drawingml/2006/table">
            <a:tbl>
              <a:tblPr firstRow="1" bandRow="1">
                <a:tableStyleId>{5C22544A-7EE6-4342-B048-85BDC9FD1C3A}</a:tableStyleId>
              </a:tblPr>
              <a:tblGrid>
                <a:gridCol w="1299996">
                  <a:extLst>
                    <a:ext uri="{9D8B030D-6E8A-4147-A177-3AD203B41FA5}">
                      <a16:colId xmlns:a16="http://schemas.microsoft.com/office/drawing/2014/main" val="2048188761"/>
                    </a:ext>
                  </a:extLst>
                </a:gridCol>
                <a:gridCol w="1299996">
                  <a:extLst>
                    <a:ext uri="{9D8B030D-6E8A-4147-A177-3AD203B41FA5}">
                      <a16:colId xmlns:a16="http://schemas.microsoft.com/office/drawing/2014/main" val="3549131096"/>
                    </a:ext>
                  </a:extLst>
                </a:gridCol>
                <a:gridCol w="1299996">
                  <a:extLst>
                    <a:ext uri="{9D8B030D-6E8A-4147-A177-3AD203B41FA5}">
                      <a16:colId xmlns:a16="http://schemas.microsoft.com/office/drawing/2014/main" val="1424367102"/>
                    </a:ext>
                  </a:extLst>
                </a:gridCol>
                <a:gridCol w="1300729">
                  <a:extLst>
                    <a:ext uri="{9D8B030D-6E8A-4147-A177-3AD203B41FA5}">
                      <a16:colId xmlns:a16="http://schemas.microsoft.com/office/drawing/2014/main" val="890882965"/>
                    </a:ext>
                  </a:extLst>
                </a:gridCol>
                <a:gridCol w="1299262">
                  <a:extLst>
                    <a:ext uri="{9D8B030D-6E8A-4147-A177-3AD203B41FA5}">
                      <a16:colId xmlns:a16="http://schemas.microsoft.com/office/drawing/2014/main" val="3481308741"/>
                    </a:ext>
                  </a:extLst>
                </a:gridCol>
                <a:gridCol w="1299996">
                  <a:extLst>
                    <a:ext uri="{9D8B030D-6E8A-4147-A177-3AD203B41FA5}">
                      <a16:colId xmlns:a16="http://schemas.microsoft.com/office/drawing/2014/main" val="3909724125"/>
                    </a:ext>
                  </a:extLst>
                </a:gridCol>
                <a:gridCol w="1299996">
                  <a:extLst>
                    <a:ext uri="{9D8B030D-6E8A-4147-A177-3AD203B41FA5}">
                      <a16:colId xmlns:a16="http://schemas.microsoft.com/office/drawing/2014/main" val="441178816"/>
                    </a:ext>
                  </a:extLst>
                </a:gridCol>
                <a:gridCol w="1299996">
                  <a:extLst>
                    <a:ext uri="{9D8B030D-6E8A-4147-A177-3AD203B41FA5}">
                      <a16:colId xmlns:a16="http://schemas.microsoft.com/office/drawing/2014/main" val="2207705633"/>
                    </a:ext>
                  </a:extLst>
                </a:gridCol>
              </a:tblGrid>
              <a:tr h="660739">
                <a:tc>
                  <a:txBody>
                    <a:bodyPr/>
                    <a:lstStyle/>
                    <a:p>
                      <a:r>
                        <a:rPr lang="en-US" dirty="0"/>
                        <a:t>Cache line size</a:t>
                      </a:r>
                    </a:p>
                  </a:txBody>
                  <a:tcPr/>
                </a:tc>
                <a:tc>
                  <a:txBody>
                    <a:bodyPr/>
                    <a:lstStyle/>
                    <a:p>
                      <a:r>
                        <a:rPr lang="en-US" dirty="0" err="1"/>
                        <a:t>D_cache</a:t>
                      </a:r>
                      <a:r>
                        <a:rPr lang="en-US" dirty="0"/>
                        <a:t> miss rate</a:t>
                      </a:r>
                    </a:p>
                  </a:txBody>
                  <a:tcPr/>
                </a:tc>
                <a:tc>
                  <a:txBody>
                    <a:bodyPr/>
                    <a:lstStyle/>
                    <a:p>
                      <a:r>
                        <a:rPr lang="en-US" dirty="0" err="1"/>
                        <a:t>i_cache</a:t>
                      </a:r>
                      <a:r>
                        <a:rPr lang="en-US" dirty="0"/>
                        <a:t> miss rate</a:t>
                      </a:r>
                    </a:p>
                  </a:txBody>
                  <a:tcPr/>
                </a:tc>
                <a:tc>
                  <a:txBody>
                    <a:bodyPr/>
                    <a:lstStyle/>
                    <a:p>
                      <a:r>
                        <a:rPr lang="en-US" dirty="0"/>
                        <a:t>L2 miss rate</a:t>
                      </a:r>
                    </a:p>
                  </a:txBody>
                  <a:tcPr/>
                </a:tc>
                <a:tc>
                  <a:txBody>
                    <a:bodyPr/>
                    <a:lstStyle/>
                    <a:p>
                      <a:r>
                        <a:rPr lang="en-US" dirty="0" err="1"/>
                        <a:t>Dcache</a:t>
                      </a:r>
                      <a:r>
                        <a:rPr lang="en-US" dirty="0"/>
                        <a:t>_</a:t>
                      </a:r>
                    </a:p>
                    <a:p>
                      <a:r>
                        <a:rPr lang="en-US" dirty="0"/>
                        <a:t>access</a:t>
                      </a:r>
                    </a:p>
                  </a:txBody>
                  <a:tcPr/>
                </a:tc>
                <a:tc>
                  <a:txBody>
                    <a:bodyPr/>
                    <a:lstStyle/>
                    <a:p>
                      <a:r>
                        <a:rPr lang="en-US" dirty="0" err="1"/>
                        <a:t>Icache</a:t>
                      </a:r>
                      <a:r>
                        <a:rPr lang="en-US" dirty="0"/>
                        <a:t>_</a:t>
                      </a:r>
                    </a:p>
                    <a:p>
                      <a:r>
                        <a:rPr lang="en-US" dirty="0"/>
                        <a:t>access</a:t>
                      </a:r>
                    </a:p>
                  </a:txBody>
                  <a:tcPr/>
                </a:tc>
                <a:tc>
                  <a:txBody>
                    <a:bodyPr/>
                    <a:lstStyle/>
                    <a:p>
                      <a:r>
                        <a:rPr lang="en-US" dirty="0"/>
                        <a:t>L2_access</a:t>
                      </a:r>
                    </a:p>
                  </a:txBody>
                  <a:tcPr/>
                </a:tc>
                <a:tc>
                  <a:txBody>
                    <a:bodyPr/>
                    <a:lstStyle/>
                    <a:p>
                      <a:r>
                        <a:rPr lang="en-US" dirty="0"/>
                        <a:t>CPI</a:t>
                      </a:r>
                    </a:p>
                  </a:txBody>
                  <a:tcPr/>
                </a:tc>
                <a:extLst>
                  <a:ext uri="{0D108BD9-81ED-4DB2-BD59-A6C34878D82A}">
                    <a16:rowId xmlns:a16="http://schemas.microsoft.com/office/drawing/2014/main" val="4161605390"/>
                  </a:ext>
                </a:extLst>
              </a:tr>
              <a:tr h="382809">
                <a:tc>
                  <a:txBody>
                    <a:bodyPr/>
                    <a:lstStyle/>
                    <a:p>
                      <a:r>
                        <a:rPr lang="en-US" dirty="0"/>
                        <a:t>32</a:t>
                      </a:r>
                    </a:p>
                  </a:txBody>
                  <a:tcPr/>
                </a:tc>
                <a:tc>
                  <a:txBody>
                    <a:bodyPr/>
                    <a:lstStyle/>
                    <a:p>
                      <a:r>
                        <a:rPr lang="en-US" dirty="0"/>
                        <a:t>0.064146</a:t>
                      </a:r>
                    </a:p>
                  </a:txBody>
                  <a:tcPr/>
                </a:tc>
                <a:tc>
                  <a:txBody>
                    <a:bodyPr/>
                    <a:lstStyle/>
                    <a:p>
                      <a:r>
                        <a:rPr lang="en-US" dirty="0"/>
                        <a:t>0.000001</a:t>
                      </a:r>
                    </a:p>
                  </a:txBody>
                  <a:tcPr/>
                </a:tc>
                <a:tc>
                  <a:txBody>
                    <a:bodyPr/>
                    <a:lstStyle/>
                    <a:p>
                      <a:r>
                        <a:rPr lang="en-US" dirty="0"/>
                        <a:t>0.998775</a:t>
                      </a:r>
                    </a:p>
                  </a:txBody>
                  <a:tcPr/>
                </a:tc>
                <a:tc>
                  <a:txBody>
                    <a:bodyPr/>
                    <a:lstStyle/>
                    <a:p>
                      <a:r>
                        <a:rPr lang="en-US" dirty="0"/>
                        <a:t>216142304</a:t>
                      </a:r>
                    </a:p>
                  </a:txBody>
                  <a:tcPr/>
                </a:tc>
                <a:tc>
                  <a:txBody>
                    <a:bodyPr/>
                    <a:lstStyle/>
                    <a:p>
                      <a:r>
                        <a:rPr lang="en-US" dirty="0"/>
                        <a:t>740208217</a:t>
                      </a:r>
                    </a:p>
                  </a:txBody>
                  <a:tcPr/>
                </a:tc>
                <a:tc>
                  <a:txBody>
                    <a:bodyPr/>
                    <a:lstStyle/>
                    <a:p>
                      <a:r>
                        <a:rPr lang="en-US" dirty="0"/>
                        <a:t>13865599</a:t>
                      </a:r>
                    </a:p>
                  </a:txBody>
                  <a:tcPr/>
                </a:tc>
                <a:tc>
                  <a:txBody>
                    <a:bodyPr/>
                    <a:lstStyle/>
                    <a:p>
                      <a:r>
                        <a:rPr lang="en-US" dirty="0"/>
                        <a:t>2.5512</a:t>
                      </a:r>
                    </a:p>
                  </a:txBody>
                  <a:tcPr/>
                </a:tc>
                <a:extLst>
                  <a:ext uri="{0D108BD9-81ED-4DB2-BD59-A6C34878D82A}">
                    <a16:rowId xmlns:a16="http://schemas.microsoft.com/office/drawing/2014/main" val="1810950529"/>
                  </a:ext>
                </a:extLst>
              </a:tr>
              <a:tr h="382809">
                <a:tc>
                  <a:txBody>
                    <a:bodyPr/>
                    <a:lstStyle/>
                    <a:p>
                      <a:r>
                        <a:rPr lang="en-US" dirty="0"/>
                        <a:t>64</a:t>
                      </a:r>
                    </a:p>
                  </a:txBody>
                  <a:tcPr/>
                </a:tc>
                <a:tc>
                  <a:txBody>
                    <a:bodyPr/>
                    <a:lstStyle/>
                    <a:p>
                      <a:r>
                        <a:rPr lang="en-US" dirty="0"/>
                        <a:t>0.033141</a:t>
                      </a:r>
                    </a:p>
                  </a:txBody>
                  <a:tcPr/>
                </a:tc>
                <a:tc>
                  <a:txBody>
                    <a:bodyPr/>
                    <a:lstStyle/>
                    <a:p>
                      <a:r>
                        <a:rPr lang="en-US" dirty="0"/>
                        <a:t>0.000001</a:t>
                      </a:r>
                    </a:p>
                  </a:txBody>
                  <a:tcPr/>
                </a:tc>
                <a:tc>
                  <a:txBody>
                    <a:bodyPr/>
                    <a:lstStyle/>
                    <a:p>
                      <a:r>
                        <a:rPr lang="en-US" dirty="0"/>
                        <a:t>0.997791</a:t>
                      </a:r>
                    </a:p>
                  </a:txBody>
                  <a:tcPr/>
                </a:tc>
                <a:tc>
                  <a:txBody>
                    <a:bodyPr/>
                    <a:lstStyle/>
                    <a:p>
                      <a:r>
                        <a:rPr lang="en-US" dirty="0"/>
                        <a:t>216142294</a:t>
                      </a:r>
                    </a:p>
                  </a:txBody>
                  <a:tcPr/>
                </a:tc>
                <a:tc>
                  <a:txBody>
                    <a:bodyPr/>
                    <a:lstStyle/>
                    <a:p>
                      <a:r>
                        <a:rPr lang="en-US" dirty="0"/>
                        <a:t>740208217</a:t>
                      </a:r>
                    </a:p>
                  </a:txBody>
                  <a:tcPr/>
                </a:tc>
                <a:tc>
                  <a:txBody>
                    <a:bodyPr/>
                    <a:lstStyle/>
                    <a:p>
                      <a:r>
                        <a:rPr lang="en-US" dirty="0"/>
                        <a:t>7163710</a:t>
                      </a:r>
                    </a:p>
                  </a:txBody>
                  <a:tcPr/>
                </a:tc>
                <a:tc>
                  <a:txBody>
                    <a:bodyPr/>
                    <a:lstStyle/>
                    <a:p>
                      <a:r>
                        <a:rPr lang="en-US" dirty="0"/>
                        <a:t>1.8007</a:t>
                      </a:r>
                    </a:p>
                  </a:txBody>
                  <a:tcPr/>
                </a:tc>
                <a:extLst>
                  <a:ext uri="{0D108BD9-81ED-4DB2-BD59-A6C34878D82A}">
                    <a16:rowId xmlns:a16="http://schemas.microsoft.com/office/drawing/2014/main" val="1592996564"/>
                  </a:ext>
                </a:extLst>
              </a:tr>
              <a:tr h="382809">
                <a:tc>
                  <a:txBody>
                    <a:bodyPr/>
                    <a:lstStyle/>
                    <a:p>
                      <a:r>
                        <a:rPr lang="en-US" dirty="0"/>
                        <a:t>128</a:t>
                      </a:r>
                    </a:p>
                  </a:txBody>
                  <a:tcPr/>
                </a:tc>
                <a:tc>
                  <a:txBody>
                    <a:bodyPr/>
                    <a:lstStyle/>
                    <a:p>
                      <a:r>
                        <a:rPr lang="en-US" dirty="0"/>
                        <a:t>0.017602</a:t>
                      </a:r>
                    </a:p>
                  </a:txBody>
                  <a:tcPr/>
                </a:tc>
                <a:tc>
                  <a:txBody>
                    <a:bodyPr/>
                    <a:lstStyle/>
                    <a:p>
                      <a:r>
                        <a:rPr lang="en-US" dirty="0"/>
                        <a:t>0.000000</a:t>
                      </a:r>
                    </a:p>
                  </a:txBody>
                  <a:tcPr/>
                </a:tc>
                <a:tc>
                  <a:txBody>
                    <a:bodyPr/>
                    <a:lstStyle/>
                    <a:p>
                      <a:r>
                        <a:rPr lang="en-US" dirty="0"/>
                        <a:t>0.998076</a:t>
                      </a:r>
                    </a:p>
                  </a:txBody>
                  <a:tcPr/>
                </a:tc>
                <a:tc>
                  <a:txBody>
                    <a:bodyPr/>
                    <a:lstStyle/>
                    <a:p>
                      <a:r>
                        <a:rPr lang="en-US" dirty="0"/>
                        <a:t>216142288</a:t>
                      </a:r>
                    </a:p>
                  </a:txBody>
                  <a:tcPr/>
                </a:tc>
                <a:tc>
                  <a:txBody>
                    <a:bodyPr/>
                    <a:lstStyle/>
                    <a:p>
                      <a:r>
                        <a:rPr lang="en-US" dirty="0"/>
                        <a:t>740208217</a:t>
                      </a:r>
                    </a:p>
                  </a:txBody>
                  <a:tcPr/>
                </a:tc>
                <a:tc>
                  <a:txBody>
                    <a:bodyPr/>
                    <a:lstStyle/>
                    <a:p>
                      <a:r>
                        <a:rPr lang="en-US" dirty="0"/>
                        <a:t>3804879</a:t>
                      </a:r>
                    </a:p>
                  </a:txBody>
                  <a:tcPr/>
                </a:tc>
                <a:tc>
                  <a:txBody>
                    <a:bodyPr/>
                    <a:lstStyle/>
                    <a:p>
                      <a:r>
                        <a:rPr lang="en-US" dirty="0"/>
                        <a:t>1.4254</a:t>
                      </a:r>
                    </a:p>
                  </a:txBody>
                  <a:tcPr/>
                </a:tc>
                <a:extLst>
                  <a:ext uri="{0D108BD9-81ED-4DB2-BD59-A6C34878D82A}">
                    <a16:rowId xmlns:a16="http://schemas.microsoft.com/office/drawing/2014/main" val="4176788494"/>
                  </a:ext>
                </a:extLst>
              </a:tr>
              <a:tr h="382809">
                <a:tc>
                  <a:txBody>
                    <a:bodyPr/>
                    <a:lstStyle/>
                    <a:p>
                      <a:r>
                        <a:rPr lang="en-US" dirty="0"/>
                        <a:t>256</a:t>
                      </a:r>
                    </a:p>
                  </a:txBody>
                  <a:tcPr/>
                </a:tc>
                <a:tc>
                  <a:txBody>
                    <a:bodyPr/>
                    <a:lstStyle/>
                    <a:p>
                      <a:r>
                        <a:rPr lang="en-US" dirty="0"/>
                        <a:t>0.009105</a:t>
                      </a:r>
                    </a:p>
                  </a:txBody>
                  <a:tcPr/>
                </a:tc>
                <a:tc>
                  <a:txBody>
                    <a:bodyPr/>
                    <a:lstStyle/>
                    <a:p>
                      <a:r>
                        <a:rPr lang="en-US" dirty="0"/>
                        <a:t>0.000000</a:t>
                      </a:r>
                    </a:p>
                  </a:txBody>
                  <a:tcPr/>
                </a:tc>
                <a:tc>
                  <a:txBody>
                    <a:bodyPr/>
                    <a:lstStyle/>
                    <a:p>
                      <a:r>
                        <a:rPr lang="en-US" dirty="0"/>
                        <a:t>0.997908</a:t>
                      </a:r>
                    </a:p>
                  </a:txBody>
                  <a:tcPr/>
                </a:tc>
                <a:tc>
                  <a:txBody>
                    <a:bodyPr/>
                    <a:lstStyle/>
                    <a:p>
                      <a:r>
                        <a:rPr lang="en-US" dirty="0"/>
                        <a:t>216142285</a:t>
                      </a:r>
                    </a:p>
                  </a:txBody>
                  <a:tcPr/>
                </a:tc>
                <a:tc>
                  <a:txBody>
                    <a:bodyPr/>
                    <a:lstStyle/>
                    <a:p>
                      <a:r>
                        <a:rPr lang="en-US" dirty="0"/>
                        <a:t>740208217</a:t>
                      </a:r>
                    </a:p>
                  </a:txBody>
                  <a:tcPr/>
                </a:tc>
                <a:tc>
                  <a:txBody>
                    <a:bodyPr/>
                    <a:lstStyle/>
                    <a:p>
                      <a:r>
                        <a:rPr lang="en-US" dirty="0"/>
                        <a:t>1968241</a:t>
                      </a:r>
                    </a:p>
                  </a:txBody>
                  <a:tcPr/>
                </a:tc>
                <a:tc>
                  <a:txBody>
                    <a:bodyPr/>
                    <a:lstStyle/>
                    <a:p>
                      <a:r>
                        <a:rPr lang="en-US" dirty="0"/>
                        <a:t>1.2200</a:t>
                      </a:r>
                    </a:p>
                  </a:txBody>
                  <a:tcPr/>
                </a:tc>
                <a:extLst>
                  <a:ext uri="{0D108BD9-81ED-4DB2-BD59-A6C34878D82A}">
                    <a16:rowId xmlns:a16="http://schemas.microsoft.com/office/drawing/2014/main" val="3689502030"/>
                  </a:ext>
                </a:extLst>
              </a:tr>
            </a:tbl>
          </a:graphicData>
        </a:graphic>
      </p:graphicFrame>
      <p:sp>
        <p:nvSpPr>
          <p:cNvPr id="7" name="TextBox 6">
            <a:extLst>
              <a:ext uri="{FF2B5EF4-FFF2-40B4-BE49-F238E27FC236}">
                <a16:creationId xmlns:a16="http://schemas.microsoft.com/office/drawing/2014/main" id="{47A8D1BD-BC27-EA47-8D85-DF34B759CCDB}"/>
              </a:ext>
            </a:extLst>
          </p:cNvPr>
          <p:cNvSpPr txBox="1"/>
          <p:nvPr/>
        </p:nvSpPr>
        <p:spPr>
          <a:xfrm>
            <a:off x="942976" y="5896866"/>
            <a:ext cx="10751148" cy="400110"/>
          </a:xfrm>
          <a:prstGeom prst="rect">
            <a:avLst/>
          </a:prstGeom>
          <a:noFill/>
        </p:spPr>
        <p:txBody>
          <a:bodyPr wrap="none" rtlCol="0">
            <a:spAutoFit/>
          </a:bodyPr>
          <a:lstStyle/>
          <a:p>
            <a:r>
              <a:rPr lang="en-US" sz="2000" b="1" u="sng" dirty="0"/>
              <a:t>The optimal configuration  for lowest CPI is for cache line size = 256, L2 Size= 1 MB , L1 Size = 128 KB</a:t>
            </a:r>
          </a:p>
        </p:txBody>
      </p:sp>
    </p:spTree>
    <p:extLst>
      <p:ext uri="{BB962C8B-B14F-4D97-AF65-F5344CB8AC3E}">
        <p14:creationId xmlns:p14="http://schemas.microsoft.com/office/powerpoint/2010/main" val="322582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8C2FB-31B9-AA41-8930-31A405942DF7}"/>
              </a:ext>
            </a:extLst>
          </p:cNvPr>
          <p:cNvSpPr>
            <a:spLocks noGrp="1"/>
          </p:cNvSpPr>
          <p:nvPr>
            <p:ph type="title"/>
          </p:nvPr>
        </p:nvSpPr>
        <p:spPr>
          <a:xfrm>
            <a:off x="643467" y="321734"/>
            <a:ext cx="10905066" cy="1135737"/>
          </a:xfrm>
        </p:spPr>
        <p:txBody>
          <a:bodyPr>
            <a:normAutofit/>
          </a:bodyPr>
          <a:lstStyle/>
          <a:p>
            <a:r>
              <a:rPr lang="en-US" sz="3600" b="1" u="sng" dirty="0"/>
              <a:t>PART 3: Effect of Cache block size on CPI (Contd..)</a:t>
            </a:r>
            <a:endParaRPr lang="en-US" sz="3600" dirty="0"/>
          </a:p>
        </p:txBody>
      </p:sp>
      <p:sp>
        <p:nvSpPr>
          <p:cNvPr id="18"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643E18C-1F68-7E4C-904C-ED94E527055E}"/>
              </a:ext>
            </a:extLst>
          </p:cNvPr>
          <p:cNvGraphicFramePr>
            <a:graphicFrameLocks noGrp="1"/>
          </p:cNvGraphicFramePr>
          <p:nvPr>
            <p:ph idx="1"/>
            <p:extLst>
              <p:ext uri="{D42A27DB-BD31-4B8C-83A1-F6EECF244321}">
                <p14:modId xmlns:p14="http://schemas.microsoft.com/office/powerpoint/2010/main" val="2761010984"/>
              </p:ext>
            </p:extLst>
          </p:nvPr>
        </p:nvGraphicFramePr>
        <p:xfrm>
          <a:off x="553453" y="2381340"/>
          <a:ext cx="5871409" cy="367762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00A22C9-58E1-3442-8F52-8F1AF0F3BE23}"/>
              </a:ext>
            </a:extLst>
          </p:cNvPr>
          <p:cNvSpPr txBox="1"/>
          <p:nvPr/>
        </p:nvSpPr>
        <p:spPr>
          <a:xfrm>
            <a:off x="1515979" y="1612232"/>
            <a:ext cx="3023905" cy="646331"/>
          </a:xfrm>
          <a:prstGeom prst="rect">
            <a:avLst/>
          </a:prstGeom>
          <a:noFill/>
        </p:spPr>
        <p:txBody>
          <a:bodyPr wrap="none" rtlCol="0">
            <a:spAutoFit/>
          </a:bodyPr>
          <a:lstStyle/>
          <a:p>
            <a:r>
              <a:rPr lang="en-US" dirty="0"/>
              <a:t>X-axis-Cache line size(in bytes)</a:t>
            </a:r>
          </a:p>
          <a:p>
            <a:r>
              <a:rPr lang="en-US" dirty="0"/>
              <a:t>Y-axis - CPI</a:t>
            </a:r>
          </a:p>
        </p:txBody>
      </p:sp>
      <p:sp>
        <p:nvSpPr>
          <p:cNvPr id="6" name="TextBox 5">
            <a:extLst>
              <a:ext uri="{FF2B5EF4-FFF2-40B4-BE49-F238E27FC236}">
                <a16:creationId xmlns:a16="http://schemas.microsoft.com/office/drawing/2014/main" id="{DD52BF0F-AB71-4748-93B4-655E23520A84}"/>
              </a:ext>
            </a:extLst>
          </p:cNvPr>
          <p:cNvSpPr txBox="1"/>
          <p:nvPr/>
        </p:nvSpPr>
        <p:spPr>
          <a:xfrm>
            <a:off x="7823661" y="3081785"/>
            <a:ext cx="3814886" cy="1969770"/>
          </a:xfrm>
          <a:prstGeom prst="rect">
            <a:avLst/>
          </a:prstGeom>
          <a:noFill/>
        </p:spPr>
        <p:txBody>
          <a:bodyPr wrap="square" rtlCol="0">
            <a:spAutoFit/>
          </a:bodyPr>
          <a:lstStyle/>
          <a:p>
            <a:r>
              <a:rPr lang="en-US" sz="3200" b="1" dirty="0"/>
              <a:t>.</a:t>
            </a:r>
            <a:r>
              <a:rPr lang="en-US" dirty="0"/>
              <a:t>As it can be seen from the graph, the cache block size reduces the CPI until an extent. </a:t>
            </a:r>
            <a:endParaRPr lang="en-US" dirty="0">
              <a:effectLst/>
            </a:endParaRPr>
          </a:p>
          <a:p>
            <a:r>
              <a:rPr lang="en-US" dirty="0"/>
              <a:t>• Beyond a certain point, increasing block size doesn’t add value. </a:t>
            </a:r>
            <a:endParaRPr lang="en-US" dirty="0">
              <a:effectLst/>
            </a:endParaRPr>
          </a:p>
          <a:p>
            <a:endParaRPr lang="en-US" dirty="0"/>
          </a:p>
        </p:txBody>
      </p:sp>
    </p:spTree>
    <p:extLst>
      <p:ext uri="{BB962C8B-B14F-4D97-AF65-F5344CB8AC3E}">
        <p14:creationId xmlns:p14="http://schemas.microsoft.com/office/powerpoint/2010/main" val="390827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3B8F-86D1-DE46-9685-C328B7D801ED}"/>
              </a:ext>
            </a:extLst>
          </p:cNvPr>
          <p:cNvSpPr>
            <a:spLocks noGrp="1"/>
          </p:cNvSpPr>
          <p:nvPr>
            <p:ph type="title"/>
          </p:nvPr>
        </p:nvSpPr>
        <p:spPr/>
        <p:txBody>
          <a:bodyPr/>
          <a:lstStyle/>
          <a:p>
            <a:r>
              <a:rPr lang="en-US" b="1" u="sng" dirty="0"/>
              <a:t>PART 3: Effect of Cache block size on CPI (Contd..)</a:t>
            </a:r>
            <a:endParaRPr lang="en-US" dirty="0"/>
          </a:p>
        </p:txBody>
      </p:sp>
      <p:sp>
        <p:nvSpPr>
          <p:cNvPr id="3" name="Content Placeholder 2">
            <a:extLst>
              <a:ext uri="{FF2B5EF4-FFF2-40B4-BE49-F238E27FC236}">
                <a16:creationId xmlns:a16="http://schemas.microsoft.com/office/drawing/2014/main" id="{7C628697-57F8-DD42-B83D-01F931569DA6}"/>
              </a:ext>
            </a:extLst>
          </p:cNvPr>
          <p:cNvSpPr>
            <a:spLocks noGrp="1"/>
          </p:cNvSpPr>
          <p:nvPr>
            <p:ph idx="1"/>
          </p:nvPr>
        </p:nvSpPr>
        <p:spPr/>
        <p:txBody>
          <a:bodyPr/>
          <a:lstStyle/>
          <a:p>
            <a:pPr marL="0" indent="0">
              <a:buNone/>
            </a:pPr>
            <a:r>
              <a:rPr lang="en-US" dirty="0"/>
              <a:t>FOR BENCHMARK 458.sjeng:</a:t>
            </a:r>
          </a:p>
          <a:p>
            <a:endParaRPr lang="en-US" dirty="0"/>
          </a:p>
          <a:p>
            <a:endParaRPr lang="en-US" dirty="0"/>
          </a:p>
        </p:txBody>
      </p:sp>
      <p:graphicFrame>
        <p:nvGraphicFramePr>
          <p:cNvPr id="4" name="Table 4">
            <a:extLst>
              <a:ext uri="{FF2B5EF4-FFF2-40B4-BE49-F238E27FC236}">
                <a16:creationId xmlns:a16="http://schemas.microsoft.com/office/drawing/2014/main" id="{BB397011-4387-1F48-82EC-48651EBECB9C}"/>
              </a:ext>
            </a:extLst>
          </p:cNvPr>
          <p:cNvGraphicFramePr>
            <a:graphicFrameLocks noGrp="1"/>
          </p:cNvGraphicFramePr>
          <p:nvPr>
            <p:extLst>
              <p:ext uri="{D42A27DB-BD31-4B8C-83A1-F6EECF244321}">
                <p14:modId xmlns:p14="http://schemas.microsoft.com/office/powerpoint/2010/main" val="1103454534"/>
              </p:ext>
            </p:extLst>
          </p:nvPr>
        </p:nvGraphicFramePr>
        <p:xfrm>
          <a:off x="1863557" y="2740971"/>
          <a:ext cx="8952832" cy="2123440"/>
        </p:xfrm>
        <a:graphic>
          <a:graphicData uri="http://schemas.openxmlformats.org/drawingml/2006/table">
            <a:tbl>
              <a:tblPr firstRow="1" bandRow="1">
                <a:tableStyleId>{5C22544A-7EE6-4342-B048-85BDC9FD1C3A}</a:tableStyleId>
              </a:tblPr>
              <a:tblGrid>
                <a:gridCol w="1119104">
                  <a:extLst>
                    <a:ext uri="{9D8B030D-6E8A-4147-A177-3AD203B41FA5}">
                      <a16:colId xmlns:a16="http://schemas.microsoft.com/office/drawing/2014/main" val="2243421725"/>
                    </a:ext>
                  </a:extLst>
                </a:gridCol>
                <a:gridCol w="1119104">
                  <a:extLst>
                    <a:ext uri="{9D8B030D-6E8A-4147-A177-3AD203B41FA5}">
                      <a16:colId xmlns:a16="http://schemas.microsoft.com/office/drawing/2014/main" val="3547393675"/>
                    </a:ext>
                  </a:extLst>
                </a:gridCol>
                <a:gridCol w="1119104">
                  <a:extLst>
                    <a:ext uri="{9D8B030D-6E8A-4147-A177-3AD203B41FA5}">
                      <a16:colId xmlns:a16="http://schemas.microsoft.com/office/drawing/2014/main" val="197324802"/>
                    </a:ext>
                  </a:extLst>
                </a:gridCol>
                <a:gridCol w="1119104">
                  <a:extLst>
                    <a:ext uri="{9D8B030D-6E8A-4147-A177-3AD203B41FA5}">
                      <a16:colId xmlns:a16="http://schemas.microsoft.com/office/drawing/2014/main" val="1338625062"/>
                    </a:ext>
                  </a:extLst>
                </a:gridCol>
                <a:gridCol w="1119104">
                  <a:extLst>
                    <a:ext uri="{9D8B030D-6E8A-4147-A177-3AD203B41FA5}">
                      <a16:colId xmlns:a16="http://schemas.microsoft.com/office/drawing/2014/main" val="373537242"/>
                    </a:ext>
                  </a:extLst>
                </a:gridCol>
                <a:gridCol w="1119104">
                  <a:extLst>
                    <a:ext uri="{9D8B030D-6E8A-4147-A177-3AD203B41FA5}">
                      <a16:colId xmlns:a16="http://schemas.microsoft.com/office/drawing/2014/main" val="693816487"/>
                    </a:ext>
                  </a:extLst>
                </a:gridCol>
                <a:gridCol w="1119104">
                  <a:extLst>
                    <a:ext uri="{9D8B030D-6E8A-4147-A177-3AD203B41FA5}">
                      <a16:colId xmlns:a16="http://schemas.microsoft.com/office/drawing/2014/main" val="4276779655"/>
                    </a:ext>
                  </a:extLst>
                </a:gridCol>
                <a:gridCol w="1119104">
                  <a:extLst>
                    <a:ext uri="{9D8B030D-6E8A-4147-A177-3AD203B41FA5}">
                      <a16:colId xmlns:a16="http://schemas.microsoft.com/office/drawing/2014/main" val="314679637"/>
                    </a:ext>
                  </a:extLst>
                </a:gridCol>
              </a:tblGrid>
              <a:tr h="370840">
                <a:tc>
                  <a:txBody>
                    <a:bodyPr/>
                    <a:lstStyle/>
                    <a:p>
                      <a:r>
                        <a:rPr lang="en-US" dirty="0"/>
                        <a:t>Cache line size</a:t>
                      </a:r>
                    </a:p>
                  </a:txBody>
                  <a:tcPr/>
                </a:tc>
                <a:tc>
                  <a:txBody>
                    <a:bodyPr/>
                    <a:lstStyle/>
                    <a:p>
                      <a:r>
                        <a:rPr lang="en-US" dirty="0" err="1"/>
                        <a:t>D_cache</a:t>
                      </a:r>
                      <a:r>
                        <a:rPr lang="en-US" dirty="0"/>
                        <a:t> miss rate</a:t>
                      </a:r>
                    </a:p>
                  </a:txBody>
                  <a:tcPr/>
                </a:tc>
                <a:tc>
                  <a:txBody>
                    <a:bodyPr/>
                    <a:lstStyle/>
                    <a:p>
                      <a:r>
                        <a:rPr lang="en-US" dirty="0" err="1"/>
                        <a:t>I_cache</a:t>
                      </a:r>
                      <a:r>
                        <a:rPr lang="en-US" dirty="0"/>
                        <a:t> miss frate</a:t>
                      </a:r>
                    </a:p>
                  </a:txBody>
                  <a:tcPr/>
                </a:tc>
                <a:tc>
                  <a:txBody>
                    <a:bodyPr/>
                    <a:lstStyle/>
                    <a:p>
                      <a:r>
                        <a:rPr lang="en-US" dirty="0"/>
                        <a:t>L2 miss rate</a:t>
                      </a:r>
                    </a:p>
                  </a:txBody>
                  <a:tcPr/>
                </a:tc>
                <a:tc>
                  <a:txBody>
                    <a:bodyPr/>
                    <a:lstStyle/>
                    <a:p>
                      <a:r>
                        <a:rPr lang="en-US" dirty="0" err="1"/>
                        <a:t>Dcache</a:t>
                      </a:r>
                      <a:r>
                        <a:rPr lang="en-US" dirty="0"/>
                        <a:t>_</a:t>
                      </a:r>
                    </a:p>
                    <a:p>
                      <a:r>
                        <a:rPr lang="en-US" dirty="0"/>
                        <a:t>access</a:t>
                      </a:r>
                    </a:p>
                  </a:txBody>
                  <a:tcPr/>
                </a:tc>
                <a:tc>
                  <a:txBody>
                    <a:bodyPr/>
                    <a:lstStyle/>
                    <a:p>
                      <a:r>
                        <a:rPr lang="en-US" dirty="0" err="1"/>
                        <a:t>Icache</a:t>
                      </a:r>
                      <a:r>
                        <a:rPr lang="en-US" dirty="0"/>
                        <a:t>_</a:t>
                      </a:r>
                    </a:p>
                    <a:p>
                      <a:r>
                        <a:rPr lang="en-US" dirty="0"/>
                        <a:t>access</a:t>
                      </a:r>
                    </a:p>
                  </a:txBody>
                  <a:tcPr/>
                </a:tc>
                <a:tc>
                  <a:txBody>
                    <a:bodyPr/>
                    <a:lstStyle/>
                    <a:p>
                      <a:r>
                        <a:rPr lang="en-US" dirty="0"/>
                        <a:t>L2_access</a:t>
                      </a:r>
                    </a:p>
                  </a:txBody>
                  <a:tcPr/>
                </a:tc>
                <a:tc>
                  <a:txBody>
                    <a:bodyPr/>
                    <a:lstStyle/>
                    <a:p>
                      <a:r>
                        <a:rPr lang="en-US" dirty="0"/>
                        <a:t>CPI</a:t>
                      </a:r>
                    </a:p>
                  </a:txBody>
                  <a:tcPr/>
                </a:tc>
                <a:extLst>
                  <a:ext uri="{0D108BD9-81ED-4DB2-BD59-A6C34878D82A}">
                    <a16:rowId xmlns:a16="http://schemas.microsoft.com/office/drawing/2014/main" val="228771249"/>
                  </a:ext>
                </a:extLst>
              </a:tr>
              <a:tr h="370840">
                <a:tc>
                  <a:txBody>
                    <a:bodyPr/>
                    <a:lstStyle/>
                    <a:p>
                      <a:r>
                        <a:rPr lang="en-US" dirty="0"/>
                        <a:t>32</a:t>
                      </a:r>
                    </a:p>
                  </a:txBody>
                  <a:tcPr/>
                </a:tc>
                <a:tc>
                  <a:txBody>
                    <a:bodyPr/>
                    <a:lstStyle/>
                    <a:p>
                      <a:r>
                        <a:rPr lang="en-US" dirty="0"/>
                        <a:t>0.234676</a:t>
                      </a:r>
                    </a:p>
                  </a:txBody>
                  <a:tcPr/>
                </a:tc>
                <a:tc>
                  <a:txBody>
                    <a:bodyPr/>
                    <a:lstStyle/>
                    <a:p>
                      <a:r>
                        <a:rPr lang="en-US" dirty="0"/>
                        <a:t>0.000024</a:t>
                      </a:r>
                    </a:p>
                  </a:txBody>
                  <a:tcPr/>
                </a:tc>
                <a:tc>
                  <a:txBody>
                    <a:bodyPr/>
                    <a:lstStyle/>
                    <a:p>
                      <a:r>
                        <a:rPr lang="en-US" dirty="0"/>
                        <a:t>0.999807</a:t>
                      </a:r>
                    </a:p>
                  </a:txBody>
                  <a:tcPr/>
                </a:tc>
                <a:tc>
                  <a:txBody>
                    <a:bodyPr/>
                    <a:lstStyle/>
                    <a:p>
                      <a:r>
                        <a:rPr lang="en-US" dirty="0"/>
                        <a:t>24001539</a:t>
                      </a:r>
                    </a:p>
                  </a:txBody>
                  <a:tcPr/>
                </a:tc>
                <a:tc>
                  <a:txBody>
                    <a:bodyPr/>
                    <a:lstStyle/>
                    <a:p>
                      <a:r>
                        <a:rPr lang="en-US" dirty="0"/>
                        <a:t>33951661</a:t>
                      </a:r>
                    </a:p>
                  </a:txBody>
                  <a:tcPr/>
                </a:tc>
                <a:tc>
                  <a:txBody>
                    <a:bodyPr/>
                    <a:lstStyle/>
                    <a:p>
                      <a:r>
                        <a:rPr lang="en-US" dirty="0"/>
                        <a:t>5633460</a:t>
                      </a:r>
                    </a:p>
                  </a:txBody>
                  <a:tcPr/>
                </a:tc>
                <a:tc>
                  <a:txBody>
                    <a:bodyPr/>
                    <a:lstStyle/>
                    <a:p>
                      <a:r>
                        <a:rPr lang="en-US" dirty="0"/>
                        <a:t>1.6308</a:t>
                      </a:r>
                    </a:p>
                  </a:txBody>
                  <a:tcPr/>
                </a:tc>
                <a:extLst>
                  <a:ext uri="{0D108BD9-81ED-4DB2-BD59-A6C34878D82A}">
                    <a16:rowId xmlns:a16="http://schemas.microsoft.com/office/drawing/2014/main" val="254518665"/>
                  </a:ext>
                </a:extLst>
              </a:tr>
              <a:tr h="370840">
                <a:tc>
                  <a:txBody>
                    <a:bodyPr/>
                    <a:lstStyle/>
                    <a:p>
                      <a:r>
                        <a:rPr lang="en-US" dirty="0"/>
                        <a:t>64</a:t>
                      </a:r>
                    </a:p>
                  </a:txBody>
                  <a:tcPr/>
                </a:tc>
                <a:tc>
                  <a:txBody>
                    <a:bodyPr/>
                    <a:lstStyle/>
                    <a:p>
                      <a:r>
                        <a:rPr lang="en-US" dirty="0"/>
                        <a:t>0.117325</a:t>
                      </a:r>
                    </a:p>
                  </a:txBody>
                  <a:tcPr/>
                </a:tc>
                <a:tc>
                  <a:txBody>
                    <a:bodyPr/>
                    <a:lstStyle/>
                    <a:p>
                      <a:r>
                        <a:rPr lang="en-US" dirty="0"/>
                        <a:t>0.000015</a:t>
                      </a:r>
                    </a:p>
                  </a:txBody>
                  <a:tcPr/>
                </a:tc>
                <a:tc>
                  <a:txBody>
                    <a:bodyPr/>
                    <a:lstStyle/>
                    <a:p>
                      <a:r>
                        <a:rPr lang="en-US" dirty="0"/>
                        <a:t>0.999990</a:t>
                      </a:r>
                    </a:p>
                  </a:txBody>
                  <a:tcPr/>
                </a:tc>
                <a:tc>
                  <a:txBody>
                    <a:bodyPr/>
                    <a:lstStyle/>
                    <a:p>
                      <a:r>
                        <a:rPr lang="en-US" dirty="0"/>
                        <a:t>24001533</a:t>
                      </a:r>
                    </a:p>
                  </a:txBody>
                  <a:tcPr/>
                </a:tc>
                <a:tc>
                  <a:txBody>
                    <a:bodyPr/>
                    <a:lstStyle/>
                    <a:p>
                      <a:r>
                        <a:rPr lang="en-US" dirty="0"/>
                        <a:t>33951661</a:t>
                      </a:r>
                    </a:p>
                  </a:txBody>
                  <a:tcPr/>
                </a:tc>
                <a:tc>
                  <a:txBody>
                    <a:bodyPr/>
                    <a:lstStyle/>
                    <a:p>
                      <a:r>
                        <a:rPr lang="en-US" dirty="0"/>
                        <a:t>2816502</a:t>
                      </a:r>
                    </a:p>
                  </a:txBody>
                  <a:tcPr/>
                </a:tc>
                <a:tc>
                  <a:txBody>
                    <a:bodyPr/>
                    <a:lstStyle/>
                    <a:p>
                      <a:r>
                        <a:rPr lang="en-US" dirty="0"/>
                        <a:t>1.3154</a:t>
                      </a:r>
                    </a:p>
                  </a:txBody>
                  <a:tcPr/>
                </a:tc>
                <a:extLst>
                  <a:ext uri="{0D108BD9-81ED-4DB2-BD59-A6C34878D82A}">
                    <a16:rowId xmlns:a16="http://schemas.microsoft.com/office/drawing/2014/main" val="2229817577"/>
                  </a:ext>
                </a:extLst>
              </a:tr>
              <a:tr h="370840">
                <a:tc>
                  <a:txBody>
                    <a:bodyPr/>
                    <a:lstStyle/>
                    <a:p>
                      <a:r>
                        <a:rPr lang="en-US" dirty="0"/>
                        <a:t>128</a:t>
                      </a:r>
                    </a:p>
                  </a:txBody>
                  <a:tcPr/>
                </a:tc>
                <a:tc>
                  <a:txBody>
                    <a:bodyPr/>
                    <a:lstStyle/>
                    <a:p>
                      <a:r>
                        <a:rPr lang="en-US" dirty="0"/>
                        <a:t>0.058668</a:t>
                      </a:r>
                    </a:p>
                  </a:txBody>
                  <a:tcPr/>
                </a:tc>
                <a:tc>
                  <a:txBody>
                    <a:bodyPr/>
                    <a:lstStyle/>
                    <a:p>
                      <a:r>
                        <a:rPr lang="en-US" dirty="0"/>
                        <a:t>0.00010</a:t>
                      </a:r>
                    </a:p>
                  </a:txBody>
                  <a:tcPr/>
                </a:tc>
                <a:tc>
                  <a:txBody>
                    <a:bodyPr/>
                    <a:lstStyle/>
                    <a:p>
                      <a:r>
                        <a:rPr lang="en-US" dirty="0"/>
                        <a:t>0.999998</a:t>
                      </a:r>
                    </a:p>
                  </a:txBody>
                  <a:tcPr/>
                </a:tc>
                <a:tc>
                  <a:txBody>
                    <a:bodyPr/>
                    <a:lstStyle/>
                    <a:p>
                      <a:r>
                        <a:rPr lang="en-US" dirty="0"/>
                        <a:t>24001532</a:t>
                      </a:r>
                    </a:p>
                  </a:txBody>
                  <a:tcPr/>
                </a:tc>
                <a:tc>
                  <a:txBody>
                    <a:bodyPr/>
                    <a:lstStyle/>
                    <a:p>
                      <a:r>
                        <a:rPr lang="en-US" dirty="0"/>
                        <a:t>33951661</a:t>
                      </a:r>
                    </a:p>
                  </a:txBody>
                  <a:tcPr/>
                </a:tc>
                <a:tc>
                  <a:txBody>
                    <a:bodyPr/>
                    <a:lstStyle/>
                    <a:p>
                      <a:r>
                        <a:rPr lang="en-US" dirty="0"/>
                        <a:t>1408446</a:t>
                      </a:r>
                    </a:p>
                  </a:txBody>
                  <a:tcPr/>
                </a:tc>
                <a:tc>
                  <a:txBody>
                    <a:bodyPr/>
                    <a:lstStyle/>
                    <a:p>
                      <a:r>
                        <a:rPr lang="en-US" dirty="0"/>
                        <a:t>1.1577</a:t>
                      </a:r>
                    </a:p>
                  </a:txBody>
                  <a:tcPr/>
                </a:tc>
                <a:extLst>
                  <a:ext uri="{0D108BD9-81ED-4DB2-BD59-A6C34878D82A}">
                    <a16:rowId xmlns:a16="http://schemas.microsoft.com/office/drawing/2014/main" val="1674771885"/>
                  </a:ext>
                </a:extLst>
              </a:tr>
              <a:tr h="370840">
                <a:tc>
                  <a:txBody>
                    <a:bodyPr/>
                    <a:lstStyle/>
                    <a:p>
                      <a:r>
                        <a:rPr lang="en-US" dirty="0"/>
                        <a:t>256</a:t>
                      </a:r>
                    </a:p>
                  </a:txBody>
                  <a:tcPr/>
                </a:tc>
                <a:tc>
                  <a:txBody>
                    <a:bodyPr/>
                    <a:lstStyle/>
                    <a:p>
                      <a:r>
                        <a:rPr lang="en-US" dirty="0"/>
                        <a:t>0.029338</a:t>
                      </a:r>
                    </a:p>
                  </a:txBody>
                  <a:tcPr/>
                </a:tc>
                <a:tc>
                  <a:txBody>
                    <a:bodyPr/>
                    <a:lstStyle/>
                    <a:p>
                      <a:r>
                        <a:rPr lang="en-US" dirty="0"/>
                        <a:t>0.000006</a:t>
                      </a:r>
                    </a:p>
                  </a:txBody>
                  <a:tcPr/>
                </a:tc>
                <a:tc>
                  <a:txBody>
                    <a:bodyPr/>
                    <a:lstStyle/>
                    <a:p>
                      <a:r>
                        <a:rPr lang="en-US" dirty="0"/>
                        <a:t>0.999970</a:t>
                      </a:r>
                    </a:p>
                  </a:txBody>
                  <a:tcPr/>
                </a:tc>
                <a:tc>
                  <a:txBody>
                    <a:bodyPr/>
                    <a:lstStyle/>
                    <a:p>
                      <a:r>
                        <a:rPr lang="en-US" dirty="0"/>
                        <a:t>24001532</a:t>
                      </a:r>
                    </a:p>
                  </a:txBody>
                  <a:tcPr/>
                </a:tc>
                <a:tc>
                  <a:txBody>
                    <a:bodyPr/>
                    <a:lstStyle/>
                    <a:p>
                      <a:r>
                        <a:rPr lang="en-US" dirty="0"/>
                        <a:t>33951661</a:t>
                      </a:r>
                    </a:p>
                  </a:txBody>
                  <a:tcPr/>
                </a:tc>
                <a:tc>
                  <a:txBody>
                    <a:bodyPr/>
                    <a:lstStyle/>
                    <a:p>
                      <a:r>
                        <a:rPr lang="en-US" dirty="0"/>
                        <a:t>704375</a:t>
                      </a:r>
                    </a:p>
                  </a:txBody>
                  <a:tcPr/>
                </a:tc>
                <a:tc>
                  <a:txBody>
                    <a:bodyPr/>
                    <a:lstStyle/>
                    <a:p>
                      <a:r>
                        <a:rPr lang="en-US" dirty="0"/>
                        <a:t>1.0788</a:t>
                      </a:r>
                    </a:p>
                  </a:txBody>
                  <a:tcPr/>
                </a:tc>
                <a:extLst>
                  <a:ext uri="{0D108BD9-81ED-4DB2-BD59-A6C34878D82A}">
                    <a16:rowId xmlns:a16="http://schemas.microsoft.com/office/drawing/2014/main" val="4229069469"/>
                  </a:ext>
                </a:extLst>
              </a:tr>
            </a:tbl>
          </a:graphicData>
        </a:graphic>
      </p:graphicFrame>
      <p:sp>
        <p:nvSpPr>
          <p:cNvPr id="6" name="TextBox 5">
            <a:extLst>
              <a:ext uri="{FF2B5EF4-FFF2-40B4-BE49-F238E27FC236}">
                <a16:creationId xmlns:a16="http://schemas.microsoft.com/office/drawing/2014/main" id="{E8EC4542-6BA0-7F44-89BA-67C3F4489F54}"/>
              </a:ext>
            </a:extLst>
          </p:cNvPr>
          <p:cNvSpPr txBox="1"/>
          <p:nvPr/>
        </p:nvSpPr>
        <p:spPr>
          <a:xfrm>
            <a:off x="1885950" y="5357813"/>
            <a:ext cx="10037812" cy="400110"/>
          </a:xfrm>
          <a:prstGeom prst="rect">
            <a:avLst/>
          </a:prstGeom>
          <a:noFill/>
        </p:spPr>
        <p:txBody>
          <a:bodyPr wrap="none" rtlCol="0">
            <a:spAutoFit/>
          </a:bodyPr>
          <a:lstStyle/>
          <a:p>
            <a:r>
              <a:rPr lang="en-US" sz="2000" b="1" u="sng" dirty="0"/>
              <a:t>The optimal configuration for lowest CPI for cache line size=256, L2 Size= 1M, L1 Size= 128KB </a:t>
            </a:r>
          </a:p>
        </p:txBody>
      </p:sp>
    </p:spTree>
    <p:extLst>
      <p:ext uri="{BB962C8B-B14F-4D97-AF65-F5344CB8AC3E}">
        <p14:creationId xmlns:p14="http://schemas.microsoft.com/office/powerpoint/2010/main" val="9556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1328</Words>
  <Application>Microsoft Macintosh PowerPoint</Application>
  <PresentationFormat>Widescreen</PresentationFormat>
  <Paragraphs>304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COMPUTER ARCHITECTURE PROJECT: 2</vt:lpstr>
      <vt:lpstr>PART 1 : CACHES AND SETUP </vt:lpstr>
      <vt:lpstr>PART 2- FINDIND CPI </vt:lpstr>
      <vt:lpstr>PART 2: CPI CALCULATIONS </vt:lpstr>
      <vt:lpstr>PART 2 : BENCHMARK CALCULATION</vt:lpstr>
      <vt:lpstr>PART 2 : RESULTS FOR MULTIPLE COMBINATIONS:</vt:lpstr>
      <vt:lpstr>PART 3: Effect of Cache block size on CPI  </vt:lpstr>
      <vt:lpstr>PART 3: Effect of Cache block size on CPI (Contd..)</vt:lpstr>
      <vt:lpstr>PART 3: Effect of Cache block size on CPI (Contd..)</vt:lpstr>
      <vt:lpstr>PART 3: Effect of Cache block size on CPI (Contd..)  </vt:lpstr>
      <vt:lpstr>PART3: Effect of Associativity on CPI </vt:lpstr>
      <vt:lpstr>PART 3: Effect of Associativity on CPI (Contd..)  </vt:lpstr>
      <vt:lpstr>PART 4 : Defining a cost function  </vt:lpstr>
      <vt:lpstr>Part 4 – Defining a cost function (Contd..)  </vt:lpstr>
      <vt:lpstr>PART 4: Defining cost function(contd..)</vt:lpstr>
      <vt:lpstr>PART 5: CPI vs COST </vt:lpstr>
      <vt:lpstr>PART 5 : CPI vs COST (Contd..) F0R BENCHMARK 458.sjeng:</vt:lpstr>
      <vt:lpstr>FOR BENCHMARK 470.lbm: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PROJECT#2</dc:title>
  <dc:creator>., Mehak</dc:creator>
  <cp:lastModifiedBy>Kumane, Arpita Anil</cp:lastModifiedBy>
  <cp:revision>12</cp:revision>
  <dcterms:created xsi:type="dcterms:W3CDTF">2021-11-28T17:14:39Z</dcterms:created>
  <dcterms:modified xsi:type="dcterms:W3CDTF">2021-11-29T03:59:09Z</dcterms:modified>
</cp:coreProperties>
</file>