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A555D2-91E0-42AD-A227-FE538C91B74A}" type="datetimeFigureOut">
              <a:rPr lang="en-IN" smtClean="0"/>
              <a:t>20-04-2020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903AD-E6BE-4EDD-92B7-9555F5D66463}" type="slidenum">
              <a:rPr lang="en-IN" smtClean="0"/>
              <a:t>‹#›</a:t>
            </a:fld>
            <a:endParaRPr lang="en-IN"/>
          </a:p>
        </p:txBody>
      </p:sp>
    </p:spTree>
    <p:extLst>
      <p:ext uri="{BB962C8B-B14F-4D97-AF65-F5344CB8AC3E}">
        <p14:creationId xmlns:p14="http://schemas.microsoft.com/office/powerpoint/2010/main" val="2964763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D39F5C-7A5D-47E8-8DCA-187D1498E23F}" type="datetimeFigureOut">
              <a:rPr lang="en-IN" smtClean="0"/>
              <a:t>19-04-2020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D78D40-DA17-48BF-95D5-B203967366AA}" type="slidenum">
              <a:rPr lang="en-IN" smtClean="0"/>
              <a:t>‹#›</a:t>
            </a:fld>
            <a:endParaRPr lang="en-IN"/>
          </a:p>
        </p:txBody>
      </p:sp>
    </p:spTree>
    <p:extLst>
      <p:ext uri="{BB962C8B-B14F-4D97-AF65-F5344CB8AC3E}">
        <p14:creationId xmlns:p14="http://schemas.microsoft.com/office/powerpoint/2010/main" val="3954556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D39F5C-7A5D-47E8-8DCA-187D1498E23F}" type="datetimeFigureOut">
              <a:rPr lang="en-IN" smtClean="0"/>
              <a:t>19-04-2020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D78D40-DA17-48BF-95D5-B203967366AA}" type="slidenum">
              <a:rPr lang="en-IN" smtClean="0"/>
              <a:t>‹#›</a:t>
            </a:fld>
            <a:endParaRPr lang="en-IN"/>
          </a:p>
        </p:txBody>
      </p:sp>
    </p:spTree>
    <p:extLst>
      <p:ext uri="{BB962C8B-B14F-4D97-AF65-F5344CB8AC3E}">
        <p14:creationId xmlns:p14="http://schemas.microsoft.com/office/powerpoint/2010/main" val="1570621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D39F5C-7A5D-47E8-8DCA-187D1498E23F}" type="datetimeFigureOut">
              <a:rPr lang="en-IN" smtClean="0"/>
              <a:t>19-04-2020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D78D40-DA17-48BF-95D5-B203967366AA}" type="slidenum">
              <a:rPr lang="en-IN" smtClean="0"/>
              <a:t>‹#›</a:t>
            </a:fld>
            <a:endParaRPr lang="en-IN"/>
          </a:p>
        </p:txBody>
      </p:sp>
    </p:spTree>
    <p:extLst>
      <p:ext uri="{BB962C8B-B14F-4D97-AF65-F5344CB8AC3E}">
        <p14:creationId xmlns:p14="http://schemas.microsoft.com/office/powerpoint/2010/main" val="1994219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D39F5C-7A5D-47E8-8DCA-187D1498E23F}" type="datetimeFigureOut">
              <a:rPr lang="en-IN" smtClean="0"/>
              <a:t>19-04-2020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D78D40-DA17-48BF-95D5-B203967366A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18448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D39F5C-7A5D-47E8-8DCA-187D1498E23F}" type="datetimeFigureOut">
              <a:rPr lang="en-IN" smtClean="0"/>
              <a:t>19-04-2020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D78D40-DA17-48BF-95D5-B203967366AA}" type="slidenum">
              <a:rPr lang="en-IN" smtClean="0"/>
              <a:t>‹#›</a:t>
            </a:fld>
            <a:endParaRPr lang="en-IN"/>
          </a:p>
        </p:txBody>
      </p:sp>
    </p:spTree>
    <p:extLst>
      <p:ext uri="{BB962C8B-B14F-4D97-AF65-F5344CB8AC3E}">
        <p14:creationId xmlns:p14="http://schemas.microsoft.com/office/powerpoint/2010/main" val="2912892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8D39F5C-7A5D-47E8-8DCA-187D1498E23F}" type="datetimeFigureOut">
              <a:rPr lang="en-IN" smtClean="0"/>
              <a:t>19-04-2020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D78D40-DA17-48BF-95D5-B203967366AA}" type="slidenum">
              <a:rPr lang="en-IN" smtClean="0"/>
              <a:t>‹#›</a:t>
            </a:fld>
            <a:endParaRPr lang="en-IN"/>
          </a:p>
        </p:txBody>
      </p:sp>
    </p:spTree>
    <p:extLst>
      <p:ext uri="{BB962C8B-B14F-4D97-AF65-F5344CB8AC3E}">
        <p14:creationId xmlns:p14="http://schemas.microsoft.com/office/powerpoint/2010/main" val="2362575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8D39F5C-7A5D-47E8-8DCA-187D1498E23F}" type="datetimeFigureOut">
              <a:rPr lang="en-IN" smtClean="0"/>
              <a:t>19-04-2020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D78D40-DA17-48BF-95D5-B203967366AA}" type="slidenum">
              <a:rPr lang="en-IN" smtClean="0"/>
              <a:t>‹#›</a:t>
            </a:fld>
            <a:endParaRPr lang="en-IN"/>
          </a:p>
        </p:txBody>
      </p:sp>
    </p:spTree>
    <p:extLst>
      <p:ext uri="{BB962C8B-B14F-4D97-AF65-F5344CB8AC3E}">
        <p14:creationId xmlns:p14="http://schemas.microsoft.com/office/powerpoint/2010/main" val="798932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D39F5C-7A5D-47E8-8DCA-187D1498E23F}" type="datetimeFigureOut">
              <a:rPr lang="en-IN" smtClean="0"/>
              <a:t>19-04-2020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D78D40-DA17-48BF-95D5-B203967366AA}" type="slidenum">
              <a:rPr lang="en-IN" smtClean="0"/>
              <a:t>‹#›</a:t>
            </a:fld>
            <a:endParaRPr lang="en-IN"/>
          </a:p>
        </p:txBody>
      </p:sp>
    </p:spTree>
    <p:extLst>
      <p:ext uri="{BB962C8B-B14F-4D97-AF65-F5344CB8AC3E}">
        <p14:creationId xmlns:p14="http://schemas.microsoft.com/office/powerpoint/2010/main" val="16970489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D39F5C-7A5D-47E8-8DCA-187D1498E23F}" type="datetimeFigureOut">
              <a:rPr lang="en-IN" smtClean="0"/>
              <a:t>19-04-2020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D78D40-DA17-48BF-95D5-B203967366AA}" type="slidenum">
              <a:rPr lang="en-IN" smtClean="0"/>
              <a:t>‹#›</a:t>
            </a:fld>
            <a:endParaRPr lang="en-IN"/>
          </a:p>
        </p:txBody>
      </p:sp>
    </p:spTree>
    <p:extLst>
      <p:ext uri="{BB962C8B-B14F-4D97-AF65-F5344CB8AC3E}">
        <p14:creationId xmlns:p14="http://schemas.microsoft.com/office/powerpoint/2010/main" val="292099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8D39F5C-7A5D-47E8-8DCA-187D1498E23F}" type="datetimeFigureOut">
              <a:rPr lang="en-IN" smtClean="0"/>
              <a:t>19-04-2020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D78D40-DA17-48BF-95D5-B203967366AA}" type="slidenum">
              <a:rPr lang="en-IN" smtClean="0"/>
              <a:t>‹#›</a:t>
            </a:fld>
            <a:endParaRPr lang="en-IN"/>
          </a:p>
        </p:txBody>
      </p:sp>
    </p:spTree>
    <p:extLst>
      <p:ext uri="{BB962C8B-B14F-4D97-AF65-F5344CB8AC3E}">
        <p14:creationId xmlns:p14="http://schemas.microsoft.com/office/powerpoint/2010/main" val="145022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D39F5C-7A5D-47E8-8DCA-187D1498E23F}" type="datetimeFigureOut">
              <a:rPr lang="en-IN" smtClean="0"/>
              <a:t>19-04-2020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D78D40-DA17-48BF-95D5-B203967366AA}" type="slidenum">
              <a:rPr lang="en-IN" smtClean="0"/>
              <a:t>‹#›</a:t>
            </a:fld>
            <a:endParaRPr lang="en-IN"/>
          </a:p>
        </p:txBody>
      </p:sp>
    </p:spTree>
    <p:extLst>
      <p:ext uri="{BB962C8B-B14F-4D97-AF65-F5344CB8AC3E}">
        <p14:creationId xmlns:p14="http://schemas.microsoft.com/office/powerpoint/2010/main" val="2377044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D39F5C-7A5D-47E8-8DCA-187D1498E23F}" type="datetimeFigureOut">
              <a:rPr lang="en-IN" smtClean="0"/>
              <a:t>19-04-2020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D78D40-DA17-48BF-95D5-B203967366AA}" type="slidenum">
              <a:rPr lang="en-IN" smtClean="0"/>
              <a:t>‹#›</a:t>
            </a:fld>
            <a:endParaRPr lang="en-IN"/>
          </a:p>
        </p:txBody>
      </p:sp>
    </p:spTree>
    <p:extLst>
      <p:ext uri="{BB962C8B-B14F-4D97-AF65-F5344CB8AC3E}">
        <p14:creationId xmlns:p14="http://schemas.microsoft.com/office/powerpoint/2010/main" val="1415716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D39F5C-7A5D-47E8-8DCA-187D1498E23F}" type="datetimeFigureOut">
              <a:rPr lang="en-IN" smtClean="0"/>
              <a:t>19-04-2020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D78D40-DA17-48BF-95D5-B203967366AA}" type="slidenum">
              <a:rPr lang="en-IN" smtClean="0"/>
              <a:t>‹#›</a:t>
            </a:fld>
            <a:endParaRPr lang="en-IN"/>
          </a:p>
        </p:txBody>
      </p:sp>
    </p:spTree>
    <p:extLst>
      <p:ext uri="{BB962C8B-B14F-4D97-AF65-F5344CB8AC3E}">
        <p14:creationId xmlns:p14="http://schemas.microsoft.com/office/powerpoint/2010/main" val="2685360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8D39F5C-7A5D-47E8-8DCA-187D1498E23F}" type="datetimeFigureOut">
              <a:rPr lang="en-IN" smtClean="0"/>
              <a:t>19-04-2020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3D78D40-DA17-48BF-95D5-B203967366AA}" type="slidenum">
              <a:rPr lang="en-IN" smtClean="0"/>
              <a:t>‹#›</a:t>
            </a:fld>
            <a:endParaRPr lang="en-IN"/>
          </a:p>
        </p:txBody>
      </p:sp>
    </p:spTree>
    <p:extLst>
      <p:ext uri="{BB962C8B-B14F-4D97-AF65-F5344CB8AC3E}">
        <p14:creationId xmlns:p14="http://schemas.microsoft.com/office/powerpoint/2010/main" val="304362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8D39F5C-7A5D-47E8-8DCA-187D1498E23F}" type="datetimeFigureOut">
              <a:rPr lang="en-IN" smtClean="0"/>
              <a:t>19-04-2020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3D78D40-DA17-48BF-95D5-B203967366AA}" type="slidenum">
              <a:rPr lang="en-IN" smtClean="0"/>
              <a:t>‹#›</a:t>
            </a:fld>
            <a:endParaRPr lang="en-IN"/>
          </a:p>
        </p:txBody>
      </p:sp>
    </p:spTree>
    <p:extLst>
      <p:ext uri="{BB962C8B-B14F-4D97-AF65-F5344CB8AC3E}">
        <p14:creationId xmlns:p14="http://schemas.microsoft.com/office/powerpoint/2010/main" val="2598543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8D39F5C-7A5D-47E8-8DCA-187D1498E23F}" type="datetimeFigureOut">
              <a:rPr lang="en-IN" smtClean="0"/>
              <a:t>19-04-2020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3D78D40-DA17-48BF-95D5-B203967366AA}" type="slidenum">
              <a:rPr lang="en-IN" smtClean="0"/>
              <a:t>‹#›</a:t>
            </a:fld>
            <a:endParaRPr lang="en-IN"/>
          </a:p>
        </p:txBody>
      </p:sp>
    </p:spTree>
    <p:extLst>
      <p:ext uri="{BB962C8B-B14F-4D97-AF65-F5344CB8AC3E}">
        <p14:creationId xmlns:p14="http://schemas.microsoft.com/office/powerpoint/2010/main" val="2850836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D39F5C-7A5D-47E8-8DCA-187D1498E23F}" type="datetimeFigureOut">
              <a:rPr lang="en-IN" smtClean="0"/>
              <a:t>19-04-2020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D78D40-DA17-48BF-95D5-B203967366AA}" type="slidenum">
              <a:rPr lang="en-IN" smtClean="0"/>
              <a:t>‹#›</a:t>
            </a:fld>
            <a:endParaRPr lang="en-IN"/>
          </a:p>
        </p:txBody>
      </p:sp>
    </p:spTree>
    <p:extLst>
      <p:ext uri="{BB962C8B-B14F-4D97-AF65-F5344CB8AC3E}">
        <p14:creationId xmlns:p14="http://schemas.microsoft.com/office/powerpoint/2010/main" val="1744838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8D39F5C-7A5D-47E8-8DCA-187D1498E23F}" type="datetimeFigureOut">
              <a:rPr lang="en-IN" smtClean="0"/>
              <a:t>19-04-2020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3D78D40-DA17-48BF-95D5-B203967366AA}" type="slidenum">
              <a:rPr lang="en-IN" smtClean="0"/>
              <a:t>‹#›</a:t>
            </a:fld>
            <a:endParaRPr lang="en-IN"/>
          </a:p>
        </p:txBody>
      </p:sp>
    </p:spTree>
    <p:extLst>
      <p:ext uri="{BB962C8B-B14F-4D97-AF65-F5344CB8AC3E}">
        <p14:creationId xmlns:p14="http://schemas.microsoft.com/office/powerpoint/2010/main" val="20463443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geeksforgeeks.org/python-introduction-matplotlib/" TargetMode="External"/><Relationship Id="rId2" Type="http://schemas.openxmlformats.org/officeDocument/2006/relationships/hyperlink" Target="https://jakevdp.github.io/PythonDataScienceHandbook/04.00-introduction-to-matplotlib.html" TargetMode="External"/><Relationship Id="rId1" Type="http://schemas.openxmlformats.org/officeDocument/2006/relationships/slideLayout" Target="../slideLayouts/slideLayout6.xml"/><Relationship Id="rId5" Type="http://schemas.openxmlformats.org/officeDocument/2006/relationships/hyperlink" Target="https://matplotlib.org/tutorials/introductory/pyplot.html" TargetMode="External"/><Relationship Id="rId4" Type="http://schemas.openxmlformats.org/officeDocument/2006/relationships/hyperlink" Target="https://www.youtube.com/watch?v=zYdHr-LxsJ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DF1E3C-76F4-4D93-BA04-31E28F9810DB}"/>
              </a:ext>
            </a:extLst>
          </p:cNvPr>
          <p:cNvSpPr>
            <a:spLocks noGrp="1"/>
          </p:cNvSpPr>
          <p:nvPr>
            <p:ph type="title"/>
          </p:nvPr>
        </p:nvSpPr>
        <p:spPr>
          <a:xfrm>
            <a:off x="838200" y="1749287"/>
            <a:ext cx="10515600" cy="2252870"/>
          </a:xfrm>
        </p:spPr>
        <p:txBody>
          <a:bodyPr>
            <a:normAutofit/>
          </a:bodyPr>
          <a:lstStyle/>
          <a:p>
            <a:r>
              <a:rPr lang="en-IN" sz="6000" u="sng" dirty="0">
                <a:latin typeface="Times New Roman" panose="02020603050405020304" pitchFamily="18" charset="0"/>
                <a:cs typeface="Times New Roman" panose="02020603050405020304" pitchFamily="18" charset="0"/>
              </a:rPr>
              <a:t>Matplotlib and Seaborn modules</a:t>
            </a:r>
          </a:p>
        </p:txBody>
      </p:sp>
      <p:sp>
        <p:nvSpPr>
          <p:cNvPr id="6" name="Footer Placeholder 5">
            <a:extLst>
              <a:ext uri="{FF2B5EF4-FFF2-40B4-BE49-F238E27FC236}">
                <a16:creationId xmlns:a16="http://schemas.microsoft.com/office/drawing/2014/main" id="{834349FC-F7E4-4151-8056-A46423F98B84}"/>
              </a:ext>
            </a:extLst>
          </p:cNvPr>
          <p:cNvSpPr>
            <a:spLocks noGrp="1"/>
          </p:cNvSpPr>
          <p:nvPr>
            <p:ph type="ftr" sz="quarter" idx="11"/>
          </p:nvPr>
        </p:nvSpPr>
        <p:spPr/>
        <p:txBody>
          <a:bodyPr/>
          <a:lstStyle/>
          <a:p>
            <a:r>
              <a:rPr lang="en-IN"/>
              <a:t>1</a:t>
            </a:r>
          </a:p>
        </p:txBody>
      </p:sp>
    </p:spTree>
    <p:extLst>
      <p:ext uri="{BB962C8B-B14F-4D97-AF65-F5344CB8AC3E}">
        <p14:creationId xmlns:p14="http://schemas.microsoft.com/office/powerpoint/2010/main" val="1082567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1792F5-B4D1-43B0-9A89-CEC6680AAC2D}"/>
              </a:ext>
            </a:extLst>
          </p:cNvPr>
          <p:cNvSpPr>
            <a:spLocks noGrp="1"/>
          </p:cNvSpPr>
          <p:nvPr>
            <p:ph type="title"/>
          </p:nvPr>
        </p:nvSpPr>
        <p:spPr>
          <a:xfrm>
            <a:off x="755374" y="452718"/>
            <a:ext cx="9295460" cy="1243560"/>
          </a:xfrm>
        </p:spPr>
        <p:txBody>
          <a:bodyPr/>
          <a:lstStyle/>
          <a:p>
            <a:r>
              <a:rPr lang="en-IN" u="sng" dirty="0"/>
              <a:t>Python Matplotlib – Histogram</a:t>
            </a:r>
          </a:p>
        </p:txBody>
      </p:sp>
      <p:sp>
        <p:nvSpPr>
          <p:cNvPr id="4" name="Content Placeholder 3">
            <a:extLst>
              <a:ext uri="{FF2B5EF4-FFF2-40B4-BE49-F238E27FC236}">
                <a16:creationId xmlns:a16="http://schemas.microsoft.com/office/drawing/2014/main" id="{0A3A3ABB-B968-4954-8CB7-F5B563384D3E}"/>
              </a:ext>
            </a:extLst>
          </p:cNvPr>
          <p:cNvSpPr>
            <a:spLocks noGrp="1"/>
          </p:cNvSpPr>
          <p:nvPr>
            <p:ph idx="1"/>
          </p:nvPr>
        </p:nvSpPr>
        <p:spPr>
          <a:xfrm>
            <a:off x="755373" y="1364974"/>
            <a:ext cx="10018643" cy="5040308"/>
          </a:xfrm>
        </p:spPr>
        <p:txBody>
          <a:bodyPr>
            <a:normAutofit fontScale="85000" lnSpcReduction="10000"/>
          </a:bodyPr>
          <a:lstStyle/>
          <a:p>
            <a:r>
              <a:rPr lang="en-US" dirty="0"/>
              <a:t>Histograms are useful when you have arrays or a very long list. Let’s consider an example where I have to plot the age of population with respect to bin. Now, bin refers to the range of values that are divided into series of intervals. Bins are usually created of the same size. In the below code, I have created the bins in the interval of 10 which means the first bin contains elements from 0 to 9, then 10 to 19 and so on.</a:t>
            </a:r>
          </a:p>
          <a:p>
            <a:pPr marL="0" indent="0">
              <a:buNone/>
            </a:pPr>
            <a:r>
              <a:rPr lang="en-US" dirty="0"/>
              <a:t>EX:</a:t>
            </a:r>
          </a:p>
          <a:p>
            <a:pPr marL="0" indent="0">
              <a:buNone/>
            </a:pPr>
            <a:r>
              <a:rPr lang="en-US" dirty="0"/>
              <a:t> import </a:t>
            </a:r>
            <a:r>
              <a:rPr lang="en-US" dirty="0" err="1"/>
              <a:t>matplotlib.pyplot</a:t>
            </a:r>
            <a:r>
              <a:rPr lang="en-US" dirty="0"/>
              <a:t> as </a:t>
            </a:r>
            <a:r>
              <a:rPr lang="en-US" dirty="0" err="1"/>
              <a:t>plt</a:t>
            </a:r>
            <a:endParaRPr lang="en-US" dirty="0"/>
          </a:p>
          <a:p>
            <a:pPr marL="0" indent="0">
              <a:buNone/>
            </a:pPr>
            <a:r>
              <a:rPr lang="en-US" dirty="0" err="1"/>
              <a:t>population_age</a:t>
            </a:r>
            <a:r>
              <a:rPr lang="en-US" dirty="0"/>
              <a:t> = [22,55,62,45,21,22,34,42,42,4,2,102,95,85,55,110,120,70,65,55,111,115,80,75,65,54,44,43,42,48]</a:t>
            </a:r>
          </a:p>
          <a:p>
            <a:pPr marL="0" indent="0">
              <a:buNone/>
            </a:pPr>
            <a:r>
              <a:rPr lang="en-US" dirty="0"/>
              <a:t>bins = [0,10,20,30,40,50,60,70,80,90,100]</a:t>
            </a:r>
          </a:p>
          <a:p>
            <a:pPr marL="0" indent="0">
              <a:buNone/>
            </a:pPr>
            <a:r>
              <a:rPr lang="en-US" dirty="0" err="1"/>
              <a:t>plt.hist</a:t>
            </a:r>
            <a:r>
              <a:rPr lang="en-US" dirty="0"/>
              <a:t>(</a:t>
            </a:r>
            <a:r>
              <a:rPr lang="en-US" dirty="0" err="1"/>
              <a:t>population_age</a:t>
            </a:r>
            <a:r>
              <a:rPr lang="en-US" dirty="0"/>
              <a:t>, bins, </a:t>
            </a:r>
            <a:r>
              <a:rPr lang="en-US" dirty="0" err="1"/>
              <a:t>histtype</a:t>
            </a:r>
            <a:r>
              <a:rPr lang="en-US" dirty="0"/>
              <a:t>='bar', </a:t>
            </a:r>
            <a:r>
              <a:rPr lang="en-US" dirty="0" err="1"/>
              <a:t>rwidth</a:t>
            </a:r>
            <a:r>
              <a:rPr lang="en-US" dirty="0"/>
              <a:t>=0.8)</a:t>
            </a:r>
          </a:p>
          <a:p>
            <a:pPr marL="0" indent="0">
              <a:buNone/>
            </a:pPr>
            <a:r>
              <a:rPr lang="en-US" dirty="0" err="1"/>
              <a:t>plt.xlabel</a:t>
            </a:r>
            <a:r>
              <a:rPr lang="en-US" dirty="0"/>
              <a:t>('age groups')</a:t>
            </a:r>
          </a:p>
          <a:p>
            <a:pPr marL="0" indent="0">
              <a:buNone/>
            </a:pPr>
            <a:r>
              <a:rPr lang="en-US" dirty="0" err="1"/>
              <a:t>plt.ylabel</a:t>
            </a:r>
            <a:r>
              <a:rPr lang="en-US" dirty="0"/>
              <a:t>('Number of people')</a:t>
            </a:r>
          </a:p>
          <a:p>
            <a:pPr marL="0" indent="0">
              <a:buNone/>
            </a:pPr>
            <a:r>
              <a:rPr lang="en-US" dirty="0" err="1"/>
              <a:t>plt.title</a:t>
            </a:r>
            <a:r>
              <a:rPr lang="en-US" dirty="0"/>
              <a:t>('Histogram')</a:t>
            </a:r>
          </a:p>
          <a:p>
            <a:pPr marL="0" indent="0">
              <a:buNone/>
            </a:pPr>
            <a:r>
              <a:rPr lang="en-US" dirty="0" err="1"/>
              <a:t>plt.show</a:t>
            </a:r>
            <a:r>
              <a:rPr lang="en-US" dirty="0"/>
              <a:t>()</a:t>
            </a:r>
            <a:endParaRPr lang="en-IN" dirty="0"/>
          </a:p>
        </p:txBody>
      </p:sp>
      <p:sp>
        <p:nvSpPr>
          <p:cNvPr id="5" name="Footer Placeholder 4">
            <a:extLst>
              <a:ext uri="{FF2B5EF4-FFF2-40B4-BE49-F238E27FC236}">
                <a16:creationId xmlns:a16="http://schemas.microsoft.com/office/drawing/2014/main" id="{F7CFBEF9-6EF4-4CF0-84F3-BB8DE6A80242}"/>
              </a:ext>
            </a:extLst>
          </p:cNvPr>
          <p:cNvSpPr>
            <a:spLocks noGrp="1"/>
          </p:cNvSpPr>
          <p:nvPr>
            <p:ph type="ftr" sz="quarter" idx="11"/>
          </p:nvPr>
        </p:nvSpPr>
        <p:spPr/>
        <p:txBody>
          <a:bodyPr/>
          <a:lstStyle/>
          <a:p>
            <a:r>
              <a:rPr lang="en-IN"/>
              <a:t>10</a:t>
            </a:r>
          </a:p>
        </p:txBody>
      </p:sp>
    </p:spTree>
    <p:extLst>
      <p:ext uri="{BB962C8B-B14F-4D97-AF65-F5344CB8AC3E}">
        <p14:creationId xmlns:p14="http://schemas.microsoft.com/office/powerpoint/2010/main" val="2748880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DA5970-F4AE-4786-A081-729AC8469F17}"/>
              </a:ext>
            </a:extLst>
          </p:cNvPr>
          <p:cNvPicPr>
            <a:picLocks noChangeAspect="1"/>
          </p:cNvPicPr>
          <p:nvPr/>
        </p:nvPicPr>
        <p:blipFill>
          <a:blip r:embed="rId2"/>
          <a:stretch>
            <a:fillRect/>
          </a:stretch>
        </p:blipFill>
        <p:spPr>
          <a:xfrm>
            <a:off x="2216840" y="0"/>
            <a:ext cx="7758320" cy="6589753"/>
          </a:xfrm>
          <a:prstGeom prst="rect">
            <a:avLst/>
          </a:prstGeom>
        </p:spPr>
      </p:pic>
      <p:sp>
        <p:nvSpPr>
          <p:cNvPr id="3" name="Footer Placeholder 2">
            <a:extLst>
              <a:ext uri="{FF2B5EF4-FFF2-40B4-BE49-F238E27FC236}">
                <a16:creationId xmlns:a16="http://schemas.microsoft.com/office/drawing/2014/main" id="{72C2BB6A-25E5-43F1-9485-E40F1A97BDC0}"/>
              </a:ext>
            </a:extLst>
          </p:cNvPr>
          <p:cNvSpPr>
            <a:spLocks noGrp="1"/>
          </p:cNvSpPr>
          <p:nvPr>
            <p:ph type="ftr" sz="quarter" idx="11"/>
          </p:nvPr>
        </p:nvSpPr>
        <p:spPr/>
        <p:txBody>
          <a:bodyPr/>
          <a:lstStyle/>
          <a:p>
            <a:r>
              <a:rPr lang="en-IN"/>
              <a:t>11</a:t>
            </a:r>
          </a:p>
        </p:txBody>
      </p:sp>
    </p:spTree>
    <p:extLst>
      <p:ext uri="{BB962C8B-B14F-4D97-AF65-F5344CB8AC3E}">
        <p14:creationId xmlns:p14="http://schemas.microsoft.com/office/powerpoint/2010/main" val="3343482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2B3EB-90E4-4003-82F9-33189954D932}"/>
              </a:ext>
            </a:extLst>
          </p:cNvPr>
          <p:cNvSpPr>
            <a:spLocks noGrp="1"/>
          </p:cNvSpPr>
          <p:nvPr>
            <p:ph type="title"/>
          </p:nvPr>
        </p:nvSpPr>
        <p:spPr>
          <a:xfrm>
            <a:off x="645131" y="452718"/>
            <a:ext cx="9405704" cy="1058030"/>
          </a:xfrm>
        </p:spPr>
        <p:txBody>
          <a:bodyPr/>
          <a:lstStyle/>
          <a:p>
            <a:r>
              <a:rPr lang="en-IN" u="sng" dirty="0"/>
              <a:t>Python Matplotlib : Scatter Plot</a:t>
            </a:r>
          </a:p>
        </p:txBody>
      </p:sp>
      <p:sp>
        <p:nvSpPr>
          <p:cNvPr id="3" name="Content Placeholder 2">
            <a:extLst>
              <a:ext uri="{FF2B5EF4-FFF2-40B4-BE49-F238E27FC236}">
                <a16:creationId xmlns:a16="http://schemas.microsoft.com/office/drawing/2014/main" id="{267F4201-3AEE-43DE-A0BD-29779B372E68}"/>
              </a:ext>
            </a:extLst>
          </p:cNvPr>
          <p:cNvSpPr>
            <a:spLocks noGrp="1"/>
          </p:cNvSpPr>
          <p:nvPr>
            <p:ph idx="1"/>
          </p:nvPr>
        </p:nvSpPr>
        <p:spPr>
          <a:xfrm>
            <a:off x="344557" y="1232452"/>
            <a:ext cx="11542643" cy="5314122"/>
          </a:xfrm>
        </p:spPr>
        <p:txBody>
          <a:bodyPr>
            <a:normAutofit fontScale="85000" lnSpcReduction="20000"/>
          </a:bodyPr>
          <a:lstStyle/>
          <a:p>
            <a:r>
              <a:rPr lang="en-US" dirty="0"/>
              <a:t>Usually we need scatter plots in order to compare variables, for example, how much one variable is affected by another variable to build a relation out of it. The data is displayed as a collection of points, each having the value of one variable which determines the position on the horizontal axis and the value of other variable determines the position on the vertical axis.</a:t>
            </a:r>
          </a:p>
          <a:p>
            <a:pPr marL="0" indent="0">
              <a:buNone/>
            </a:pPr>
            <a:r>
              <a:rPr lang="en-US" dirty="0"/>
              <a:t>Ex:</a:t>
            </a:r>
          </a:p>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x = [1,1.5,2,2.5,3,3.5,3.6]</a:t>
            </a:r>
          </a:p>
          <a:p>
            <a:pPr marL="0" indent="0">
              <a:buNone/>
            </a:pPr>
            <a:r>
              <a:rPr lang="en-US" dirty="0"/>
              <a:t>y = [7.5,8,8.5,9,9.5,10,10.5]</a:t>
            </a:r>
          </a:p>
          <a:p>
            <a:pPr marL="0" indent="0">
              <a:buNone/>
            </a:pPr>
            <a:r>
              <a:rPr lang="en-US" dirty="0"/>
              <a:t> x1=[8,8.5,9,9.5,10,10.5,11]</a:t>
            </a:r>
          </a:p>
          <a:p>
            <a:pPr marL="0" indent="0">
              <a:buNone/>
            </a:pPr>
            <a:r>
              <a:rPr lang="en-US" dirty="0"/>
              <a:t>y1=[3,3.5,3.7,4,4.5,5,5.2]</a:t>
            </a:r>
          </a:p>
          <a:p>
            <a:pPr marL="0" indent="0">
              <a:buNone/>
            </a:pPr>
            <a:r>
              <a:rPr lang="en-US" dirty="0"/>
              <a:t> </a:t>
            </a:r>
            <a:r>
              <a:rPr lang="en-US" dirty="0" err="1"/>
              <a:t>plt.scatter</a:t>
            </a:r>
            <a:r>
              <a:rPr lang="en-US" dirty="0"/>
              <a:t>(</a:t>
            </a:r>
            <a:r>
              <a:rPr lang="en-US" dirty="0" err="1"/>
              <a:t>x,y</a:t>
            </a:r>
            <a:r>
              <a:rPr lang="en-US" dirty="0"/>
              <a:t>, label='high income low </a:t>
            </a:r>
            <a:r>
              <a:rPr lang="en-US" dirty="0" err="1"/>
              <a:t>saving',color</a:t>
            </a:r>
            <a:r>
              <a:rPr lang="en-US" dirty="0"/>
              <a:t>='r')</a:t>
            </a:r>
          </a:p>
          <a:p>
            <a:pPr marL="0" indent="0">
              <a:buNone/>
            </a:pPr>
            <a:r>
              <a:rPr lang="en-US" dirty="0" err="1"/>
              <a:t>plt.scatter</a:t>
            </a:r>
            <a:r>
              <a:rPr lang="en-US" dirty="0"/>
              <a:t>(x1,y1,label='low income high </a:t>
            </a:r>
            <a:r>
              <a:rPr lang="en-US" dirty="0" err="1"/>
              <a:t>savings',color</a:t>
            </a:r>
            <a:r>
              <a:rPr lang="en-US" dirty="0"/>
              <a:t>='b')</a:t>
            </a:r>
          </a:p>
          <a:p>
            <a:pPr marL="0" indent="0">
              <a:buNone/>
            </a:pPr>
            <a:r>
              <a:rPr lang="en-US" dirty="0" err="1"/>
              <a:t>plt.xlabel</a:t>
            </a:r>
            <a:r>
              <a:rPr lang="en-US" dirty="0"/>
              <a:t>('saving*100')</a:t>
            </a:r>
          </a:p>
          <a:p>
            <a:pPr marL="0" indent="0">
              <a:buNone/>
            </a:pPr>
            <a:r>
              <a:rPr lang="en-US" dirty="0" err="1"/>
              <a:t>plt.ylabel</a:t>
            </a:r>
            <a:r>
              <a:rPr lang="en-US" dirty="0"/>
              <a:t>('income*1000')</a:t>
            </a:r>
          </a:p>
          <a:p>
            <a:pPr marL="0" indent="0">
              <a:buNone/>
            </a:pPr>
            <a:r>
              <a:rPr lang="en-US" dirty="0" err="1"/>
              <a:t>plt.title</a:t>
            </a:r>
            <a:r>
              <a:rPr lang="en-US" dirty="0"/>
              <a:t>('Scatter Plot')</a:t>
            </a:r>
          </a:p>
          <a:p>
            <a:pPr marL="0" indent="0">
              <a:buNone/>
            </a:pPr>
            <a:r>
              <a:rPr lang="en-US" dirty="0" err="1"/>
              <a:t>plt.legend</a:t>
            </a:r>
            <a:r>
              <a:rPr lang="en-US" dirty="0"/>
              <a:t>()</a:t>
            </a:r>
          </a:p>
          <a:p>
            <a:pPr marL="0" indent="0">
              <a:buNone/>
            </a:pPr>
            <a:r>
              <a:rPr lang="en-US" dirty="0" err="1"/>
              <a:t>plt.show</a:t>
            </a:r>
            <a:r>
              <a:rPr lang="en-US" dirty="0"/>
              <a:t>()</a:t>
            </a:r>
            <a:endParaRPr lang="en-IN" dirty="0"/>
          </a:p>
          <a:p>
            <a:endParaRPr lang="en-US" dirty="0"/>
          </a:p>
        </p:txBody>
      </p:sp>
      <p:sp>
        <p:nvSpPr>
          <p:cNvPr id="5" name="Footer Placeholder 4">
            <a:extLst>
              <a:ext uri="{FF2B5EF4-FFF2-40B4-BE49-F238E27FC236}">
                <a16:creationId xmlns:a16="http://schemas.microsoft.com/office/drawing/2014/main" id="{595A78E2-5A7B-4CE8-B938-EE320BE89F62}"/>
              </a:ext>
            </a:extLst>
          </p:cNvPr>
          <p:cNvSpPr>
            <a:spLocks noGrp="1"/>
          </p:cNvSpPr>
          <p:nvPr>
            <p:ph type="ftr" sz="quarter" idx="11"/>
          </p:nvPr>
        </p:nvSpPr>
        <p:spPr/>
        <p:txBody>
          <a:bodyPr/>
          <a:lstStyle/>
          <a:p>
            <a:r>
              <a:rPr lang="en-IN"/>
              <a:t>12</a:t>
            </a:r>
          </a:p>
        </p:txBody>
      </p:sp>
    </p:spTree>
    <p:extLst>
      <p:ext uri="{BB962C8B-B14F-4D97-AF65-F5344CB8AC3E}">
        <p14:creationId xmlns:p14="http://schemas.microsoft.com/office/powerpoint/2010/main" val="1921357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22B07B-463A-4637-8935-5BBB477B7AC3}"/>
              </a:ext>
            </a:extLst>
          </p:cNvPr>
          <p:cNvPicPr>
            <a:picLocks noChangeAspect="1"/>
          </p:cNvPicPr>
          <p:nvPr/>
        </p:nvPicPr>
        <p:blipFill>
          <a:blip r:embed="rId2"/>
          <a:stretch>
            <a:fillRect/>
          </a:stretch>
        </p:blipFill>
        <p:spPr>
          <a:xfrm>
            <a:off x="1749287" y="1245243"/>
            <a:ext cx="8839199" cy="5490265"/>
          </a:xfrm>
          <a:prstGeom prst="rect">
            <a:avLst/>
          </a:prstGeom>
        </p:spPr>
      </p:pic>
      <p:sp>
        <p:nvSpPr>
          <p:cNvPr id="5" name="Rectangle 4">
            <a:extLst>
              <a:ext uri="{FF2B5EF4-FFF2-40B4-BE49-F238E27FC236}">
                <a16:creationId xmlns:a16="http://schemas.microsoft.com/office/drawing/2014/main" id="{8AB0296E-84FF-4530-B0B6-4A9EF9AEC14A}"/>
              </a:ext>
            </a:extLst>
          </p:cNvPr>
          <p:cNvSpPr/>
          <p:nvPr/>
        </p:nvSpPr>
        <p:spPr>
          <a:xfrm>
            <a:off x="636104" y="122492"/>
            <a:ext cx="9952381" cy="923330"/>
          </a:xfrm>
          <a:prstGeom prst="rect">
            <a:avLst/>
          </a:prstGeom>
        </p:spPr>
        <p:txBody>
          <a:bodyPr wrap="square">
            <a:spAutoFit/>
          </a:bodyPr>
          <a:lstStyle/>
          <a:p>
            <a:r>
              <a:rPr lang="en-IN" dirty="0"/>
              <a:t>As you can see in the above graph, I have plotted two scatter plots based on the inputs specified in the above code. The data is displayed as a collection of points having ‘high income low salary’ and ‘low income high salary’.</a:t>
            </a:r>
          </a:p>
        </p:txBody>
      </p:sp>
      <p:sp>
        <p:nvSpPr>
          <p:cNvPr id="6" name="Footer Placeholder 5">
            <a:extLst>
              <a:ext uri="{FF2B5EF4-FFF2-40B4-BE49-F238E27FC236}">
                <a16:creationId xmlns:a16="http://schemas.microsoft.com/office/drawing/2014/main" id="{C0279589-4329-4E88-9794-6BF776271783}"/>
              </a:ext>
            </a:extLst>
          </p:cNvPr>
          <p:cNvSpPr>
            <a:spLocks noGrp="1"/>
          </p:cNvSpPr>
          <p:nvPr>
            <p:ph type="ftr" sz="quarter" idx="11"/>
          </p:nvPr>
        </p:nvSpPr>
        <p:spPr/>
        <p:txBody>
          <a:bodyPr/>
          <a:lstStyle/>
          <a:p>
            <a:r>
              <a:rPr lang="en-IN"/>
              <a:t>13</a:t>
            </a:r>
          </a:p>
        </p:txBody>
      </p:sp>
    </p:spTree>
    <p:extLst>
      <p:ext uri="{BB962C8B-B14F-4D97-AF65-F5344CB8AC3E}">
        <p14:creationId xmlns:p14="http://schemas.microsoft.com/office/powerpoint/2010/main" val="1947191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F18C7-98A9-4B40-9BAC-CE9194C20697}"/>
              </a:ext>
            </a:extLst>
          </p:cNvPr>
          <p:cNvSpPr>
            <a:spLocks noGrp="1"/>
          </p:cNvSpPr>
          <p:nvPr>
            <p:ph type="title"/>
          </p:nvPr>
        </p:nvSpPr>
        <p:spPr/>
        <p:txBody>
          <a:bodyPr/>
          <a:lstStyle/>
          <a:p>
            <a:r>
              <a:rPr lang="en-US" u="sng" dirty="0"/>
              <a:t>Python Matplotlib : Area Plot</a:t>
            </a:r>
            <a:br>
              <a:rPr lang="en-US" dirty="0"/>
            </a:br>
            <a:endParaRPr lang="en-IN" dirty="0"/>
          </a:p>
        </p:txBody>
      </p:sp>
      <p:sp>
        <p:nvSpPr>
          <p:cNvPr id="3" name="Content Placeholder 2">
            <a:extLst>
              <a:ext uri="{FF2B5EF4-FFF2-40B4-BE49-F238E27FC236}">
                <a16:creationId xmlns:a16="http://schemas.microsoft.com/office/drawing/2014/main" id="{E1718F05-8F35-4E52-8D76-36A816F28FC4}"/>
              </a:ext>
            </a:extLst>
          </p:cNvPr>
          <p:cNvSpPr>
            <a:spLocks noGrp="1"/>
          </p:cNvSpPr>
          <p:nvPr>
            <p:ph idx="1"/>
          </p:nvPr>
        </p:nvSpPr>
        <p:spPr>
          <a:xfrm>
            <a:off x="198783" y="1272208"/>
            <a:ext cx="11635407" cy="5585791"/>
          </a:xfrm>
        </p:spPr>
        <p:txBody>
          <a:bodyPr>
            <a:normAutofit fontScale="55000" lnSpcReduction="20000"/>
          </a:bodyPr>
          <a:lstStyle/>
          <a:p>
            <a:r>
              <a:rPr lang="en-US" sz="2900" dirty="0"/>
              <a:t>Area plots are pretty much similar to the line plot. They are also known as stack plots. These plots can be used to track changes over time for two or more related groups that make up one whole category. For example, let’s compile the work done during a day into categories, say sleeping, eating, working and playing. Consider the below code: </a:t>
            </a:r>
          </a:p>
          <a:p>
            <a:pPr marL="0" indent="0">
              <a:buNone/>
            </a:pPr>
            <a:endParaRPr lang="en-IN" sz="2900" dirty="0"/>
          </a:p>
          <a:p>
            <a:pPr marL="0" indent="0">
              <a:buNone/>
            </a:pPr>
            <a:endParaRPr lang="en-IN" sz="1900" dirty="0"/>
          </a:p>
          <a:p>
            <a:pPr marL="0" indent="0">
              <a:buNone/>
            </a:pPr>
            <a:r>
              <a:rPr lang="en-IN" sz="1900" dirty="0"/>
              <a:t>import </a:t>
            </a:r>
            <a:r>
              <a:rPr lang="en-IN" sz="1900" dirty="0" err="1"/>
              <a:t>matplotlib.pyplot</a:t>
            </a:r>
            <a:r>
              <a:rPr lang="en-IN" sz="1900" dirty="0"/>
              <a:t> as </a:t>
            </a:r>
            <a:r>
              <a:rPr lang="en-IN" sz="1900" dirty="0" err="1"/>
              <a:t>plt</a:t>
            </a:r>
            <a:endParaRPr lang="en-IN" sz="1900" dirty="0"/>
          </a:p>
          <a:p>
            <a:pPr marL="0" indent="0">
              <a:buNone/>
            </a:pPr>
            <a:r>
              <a:rPr lang="en-IN" sz="1900" dirty="0"/>
              <a:t>days = [1,2,3,4,5]</a:t>
            </a:r>
          </a:p>
          <a:p>
            <a:pPr marL="0" indent="0">
              <a:buNone/>
            </a:pPr>
            <a:r>
              <a:rPr lang="en-IN" sz="1900" dirty="0"/>
              <a:t>sleeping =[7,8,6,11,7]</a:t>
            </a:r>
          </a:p>
          <a:p>
            <a:pPr marL="0" indent="0">
              <a:buNone/>
            </a:pPr>
            <a:r>
              <a:rPr lang="en-IN" sz="1900" dirty="0"/>
              <a:t> eating = [2,3,4,3,2]</a:t>
            </a:r>
          </a:p>
          <a:p>
            <a:pPr marL="0" indent="0">
              <a:buNone/>
            </a:pPr>
            <a:r>
              <a:rPr lang="en-IN" sz="1900" dirty="0"/>
              <a:t> working =[7,8,7,2,2]</a:t>
            </a:r>
          </a:p>
          <a:p>
            <a:pPr marL="0" indent="0">
              <a:buNone/>
            </a:pPr>
            <a:r>
              <a:rPr lang="en-IN" sz="1900" dirty="0"/>
              <a:t> playing = [8,5,7,8,13]</a:t>
            </a:r>
          </a:p>
          <a:p>
            <a:pPr marL="0" indent="0">
              <a:buNone/>
            </a:pPr>
            <a:r>
              <a:rPr lang="en-IN" sz="1900" dirty="0"/>
              <a:t> </a:t>
            </a:r>
            <a:r>
              <a:rPr lang="en-IN" sz="1900" dirty="0" err="1"/>
              <a:t>plt.plot</a:t>
            </a:r>
            <a:r>
              <a:rPr lang="en-IN" sz="1900" dirty="0"/>
              <a:t>([],[],</a:t>
            </a:r>
            <a:r>
              <a:rPr lang="en-IN" sz="1900" dirty="0" err="1"/>
              <a:t>color</a:t>
            </a:r>
            <a:r>
              <a:rPr lang="en-IN" sz="1900" dirty="0"/>
              <a:t>='m', label='Sleeping', linewidth=5)</a:t>
            </a:r>
          </a:p>
          <a:p>
            <a:pPr marL="0" indent="0">
              <a:buNone/>
            </a:pPr>
            <a:r>
              <a:rPr lang="en-IN" sz="1900" dirty="0"/>
              <a:t> </a:t>
            </a:r>
            <a:r>
              <a:rPr lang="en-IN" sz="1900" dirty="0" err="1"/>
              <a:t>plt.plot</a:t>
            </a:r>
            <a:r>
              <a:rPr lang="en-IN" sz="1900" dirty="0"/>
              <a:t>([],[],</a:t>
            </a:r>
            <a:r>
              <a:rPr lang="en-IN" sz="1900" dirty="0" err="1"/>
              <a:t>color</a:t>
            </a:r>
            <a:r>
              <a:rPr lang="en-IN" sz="1900" dirty="0"/>
              <a:t>='c', label='Eating', linewidth=5)</a:t>
            </a:r>
          </a:p>
          <a:p>
            <a:pPr marL="0" indent="0">
              <a:buNone/>
            </a:pPr>
            <a:r>
              <a:rPr lang="en-IN" sz="1900" dirty="0"/>
              <a:t> </a:t>
            </a:r>
            <a:r>
              <a:rPr lang="en-IN" sz="1900" dirty="0" err="1"/>
              <a:t>plt.plot</a:t>
            </a:r>
            <a:r>
              <a:rPr lang="en-IN" sz="1900" dirty="0"/>
              <a:t>([],[],</a:t>
            </a:r>
            <a:r>
              <a:rPr lang="en-IN" sz="1900" dirty="0" err="1"/>
              <a:t>color</a:t>
            </a:r>
            <a:r>
              <a:rPr lang="en-IN" sz="1900" dirty="0"/>
              <a:t>='r', label='Working', linewidth=5)</a:t>
            </a:r>
          </a:p>
          <a:p>
            <a:pPr marL="0" indent="0">
              <a:buNone/>
            </a:pPr>
            <a:r>
              <a:rPr lang="en-IN" sz="1900" dirty="0"/>
              <a:t> </a:t>
            </a:r>
            <a:r>
              <a:rPr lang="en-IN" sz="1900" dirty="0" err="1"/>
              <a:t>plt.plot</a:t>
            </a:r>
            <a:r>
              <a:rPr lang="en-IN" sz="1900" dirty="0"/>
              <a:t>([],[],</a:t>
            </a:r>
            <a:r>
              <a:rPr lang="en-IN" sz="1900" dirty="0" err="1"/>
              <a:t>color</a:t>
            </a:r>
            <a:r>
              <a:rPr lang="en-IN" sz="1900" dirty="0"/>
              <a:t>='k', label='Playing', linewidth=5)</a:t>
            </a:r>
          </a:p>
          <a:p>
            <a:pPr marL="0" indent="0">
              <a:buNone/>
            </a:pPr>
            <a:r>
              <a:rPr lang="en-IN" sz="1900" dirty="0"/>
              <a:t> </a:t>
            </a:r>
            <a:r>
              <a:rPr lang="en-IN" sz="1900" dirty="0" err="1"/>
              <a:t>plt.stackplot</a:t>
            </a:r>
            <a:r>
              <a:rPr lang="en-IN" sz="1900" dirty="0"/>
              <a:t>(days, </a:t>
            </a:r>
            <a:r>
              <a:rPr lang="en-IN" sz="1900" dirty="0" err="1"/>
              <a:t>sleeping,eating,working,playing</a:t>
            </a:r>
            <a:r>
              <a:rPr lang="en-IN" sz="1900" dirty="0"/>
              <a:t>, </a:t>
            </a:r>
            <a:r>
              <a:rPr lang="en-IN" sz="1900" dirty="0" err="1"/>
              <a:t>colors</a:t>
            </a:r>
            <a:r>
              <a:rPr lang="en-IN" sz="1900" dirty="0"/>
              <a:t>=['</a:t>
            </a:r>
            <a:r>
              <a:rPr lang="en-IN" sz="1900" dirty="0" err="1"/>
              <a:t>m','c','r','k</a:t>
            </a:r>
            <a:r>
              <a:rPr lang="en-IN" sz="1900" dirty="0"/>
              <a:t>'])</a:t>
            </a:r>
          </a:p>
          <a:p>
            <a:pPr marL="0" indent="0">
              <a:buNone/>
            </a:pPr>
            <a:r>
              <a:rPr lang="en-IN" sz="1900" dirty="0"/>
              <a:t> </a:t>
            </a:r>
            <a:r>
              <a:rPr lang="en-IN" sz="1900" dirty="0" err="1"/>
              <a:t>plt.xlabel</a:t>
            </a:r>
            <a:r>
              <a:rPr lang="en-IN" sz="1900" dirty="0"/>
              <a:t>('x')</a:t>
            </a:r>
          </a:p>
          <a:p>
            <a:pPr marL="0" indent="0">
              <a:buNone/>
            </a:pPr>
            <a:r>
              <a:rPr lang="en-IN" sz="1900" dirty="0"/>
              <a:t> </a:t>
            </a:r>
            <a:r>
              <a:rPr lang="en-IN" sz="1900" dirty="0" err="1"/>
              <a:t>plt.ylabel</a:t>
            </a:r>
            <a:r>
              <a:rPr lang="en-IN" sz="1900" dirty="0"/>
              <a:t>('y')</a:t>
            </a:r>
          </a:p>
          <a:p>
            <a:pPr marL="0" indent="0">
              <a:buNone/>
            </a:pPr>
            <a:r>
              <a:rPr lang="en-IN" sz="1900" dirty="0"/>
              <a:t> </a:t>
            </a:r>
            <a:r>
              <a:rPr lang="en-IN" sz="1900" dirty="0" err="1"/>
              <a:t>plt.title</a:t>
            </a:r>
            <a:r>
              <a:rPr lang="en-IN" sz="1900" dirty="0"/>
              <a:t>('Stack Plot')</a:t>
            </a:r>
          </a:p>
          <a:p>
            <a:pPr marL="0" indent="0">
              <a:buNone/>
            </a:pPr>
            <a:r>
              <a:rPr lang="en-IN" sz="1900" dirty="0"/>
              <a:t> </a:t>
            </a:r>
            <a:r>
              <a:rPr lang="en-IN" sz="1900" dirty="0" err="1"/>
              <a:t>plt.legend</a:t>
            </a:r>
            <a:r>
              <a:rPr lang="en-IN" sz="1900" dirty="0"/>
              <a:t>()</a:t>
            </a:r>
          </a:p>
          <a:p>
            <a:pPr marL="0" indent="0">
              <a:buNone/>
            </a:pPr>
            <a:r>
              <a:rPr lang="en-IN" sz="1900" dirty="0"/>
              <a:t> </a:t>
            </a:r>
            <a:r>
              <a:rPr lang="en-IN" sz="1900" dirty="0" err="1"/>
              <a:t>plt.show</a:t>
            </a:r>
            <a:r>
              <a:rPr lang="en-IN" sz="1900" dirty="0"/>
              <a:t>()</a:t>
            </a:r>
          </a:p>
        </p:txBody>
      </p:sp>
      <p:sp>
        <p:nvSpPr>
          <p:cNvPr id="4" name="Footer Placeholder 3">
            <a:extLst>
              <a:ext uri="{FF2B5EF4-FFF2-40B4-BE49-F238E27FC236}">
                <a16:creationId xmlns:a16="http://schemas.microsoft.com/office/drawing/2014/main" id="{C1CF0D32-B012-45AE-BE36-3276EF021B22}"/>
              </a:ext>
            </a:extLst>
          </p:cNvPr>
          <p:cNvSpPr>
            <a:spLocks noGrp="1"/>
          </p:cNvSpPr>
          <p:nvPr>
            <p:ph type="ftr" sz="quarter" idx="11"/>
          </p:nvPr>
        </p:nvSpPr>
        <p:spPr/>
        <p:txBody>
          <a:bodyPr/>
          <a:lstStyle/>
          <a:p>
            <a:r>
              <a:rPr lang="en-IN"/>
              <a:t>14</a:t>
            </a:r>
          </a:p>
        </p:txBody>
      </p:sp>
    </p:spTree>
    <p:extLst>
      <p:ext uri="{BB962C8B-B14F-4D97-AF65-F5344CB8AC3E}">
        <p14:creationId xmlns:p14="http://schemas.microsoft.com/office/powerpoint/2010/main" val="3548066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D72C0F-C27A-472D-A080-B63D03DACB61}"/>
              </a:ext>
            </a:extLst>
          </p:cNvPr>
          <p:cNvPicPr>
            <a:picLocks noChangeAspect="1"/>
          </p:cNvPicPr>
          <p:nvPr/>
        </p:nvPicPr>
        <p:blipFill>
          <a:blip r:embed="rId2"/>
          <a:stretch>
            <a:fillRect/>
          </a:stretch>
        </p:blipFill>
        <p:spPr>
          <a:xfrm>
            <a:off x="755373" y="1"/>
            <a:ext cx="10482470" cy="5049078"/>
          </a:xfrm>
          <a:prstGeom prst="rect">
            <a:avLst/>
          </a:prstGeom>
        </p:spPr>
      </p:pic>
      <p:sp>
        <p:nvSpPr>
          <p:cNvPr id="5" name="Rectangle 4">
            <a:extLst>
              <a:ext uri="{FF2B5EF4-FFF2-40B4-BE49-F238E27FC236}">
                <a16:creationId xmlns:a16="http://schemas.microsoft.com/office/drawing/2014/main" id="{7823DB38-2476-40E7-B474-20E180EF28CD}"/>
              </a:ext>
            </a:extLst>
          </p:cNvPr>
          <p:cNvSpPr/>
          <p:nvPr/>
        </p:nvSpPr>
        <p:spPr>
          <a:xfrm>
            <a:off x="172278" y="5605814"/>
            <a:ext cx="11608905" cy="923330"/>
          </a:xfrm>
          <a:prstGeom prst="rect">
            <a:avLst/>
          </a:prstGeom>
        </p:spPr>
        <p:txBody>
          <a:bodyPr wrap="square">
            <a:spAutoFit/>
          </a:bodyPr>
          <a:lstStyle/>
          <a:p>
            <a:r>
              <a:rPr lang="en-IN" dirty="0"/>
              <a:t>As we can see in the above image, we have time spent based on the categories. Therefore, area plot or stack plot is used to show trends over time, among different attributes. Next, let us move to our last yet most frequently used plot – Pie chart.</a:t>
            </a:r>
          </a:p>
        </p:txBody>
      </p:sp>
      <p:sp>
        <p:nvSpPr>
          <p:cNvPr id="6" name="Footer Placeholder 5">
            <a:extLst>
              <a:ext uri="{FF2B5EF4-FFF2-40B4-BE49-F238E27FC236}">
                <a16:creationId xmlns:a16="http://schemas.microsoft.com/office/drawing/2014/main" id="{5318DF21-56F4-4A46-8E45-4573C095B193}"/>
              </a:ext>
            </a:extLst>
          </p:cNvPr>
          <p:cNvSpPr>
            <a:spLocks noGrp="1"/>
          </p:cNvSpPr>
          <p:nvPr>
            <p:ph type="ftr" sz="quarter" idx="11"/>
          </p:nvPr>
        </p:nvSpPr>
        <p:spPr/>
        <p:txBody>
          <a:bodyPr/>
          <a:lstStyle/>
          <a:p>
            <a:r>
              <a:rPr lang="en-IN"/>
              <a:t>15</a:t>
            </a:r>
          </a:p>
        </p:txBody>
      </p:sp>
    </p:spTree>
    <p:extLst>
      <p:ext uri="{BB962C8B-B14F-4D97-AF65-F5344CB8AC3E}">
        <p14:creationId xmlns:p14="http://schemas.microsoft.com/office/powerpoint/2010/main" val="1602828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2FF0E-F677-4864-8728-107B4FB9D9C5}"/>
              </a:ext>
            </a:extLst>
          </p:cNvPr>
          <p:cNvSpPr>
            <a:spLocks noGrp="1"/>
          </p:cNvSpPr>
          <p:nvPr>
            <p:ph type="title"/>
          </p:nvPr>
        </p:nvSpPr>
        <p:spPr/>
        <p:txBody>
          <a:bodyPr/>
          <a:lstStyle/>
          <a:p>
            <a:r>
              <a:rPr lang="en-IN" u="sng" dirty="0"/>
              <a:t>Python Matplotlib : Pie Chart</a:t>
            </a:r>
          </a:p>
        </p:txBody>
      </p:sp>
      <p:sp>
        <p:nvSpPr>
          <p:cNvPr id="3" name="Content Placeholder 2">
            <a:extLst>
              <a:ext uri="{FF2B5EF4-FFF2-40B4-BE49-F238E27FC236}">
                <a16:creationId xmlns:a16="http://schemas.microsoft.com/office/drawing/2014/main" id="{01182484-973A-4106-9CDA-3B14E851C850}"/>
              </a:ext>
            </a:extLst>
          </p:cNvPr>
          <p:cNvSpPr>
            <a:spLocks noGrp="1"/>
          </p:cNvSpPr>
          <p:nvPr>
            <p:ph idx="1"/>
          </p:nvPr>
        </p:nvSpPr>
        <p:spPr>
          <a:xfrm>
            <a:off x="437322" y="1351722"/>
            <a:ext cx="11108567" cy="5506278"/>
          </a:xfrm>
        </p:spPr>
        <p:txBody>
          <a:bodyPr>
            <a:normAutofit/>
          </a:bodyPr>
          <a:lstStyle/>
          <a:p>
            <a:r>
              <a:rPr lang="en-US" sz="2400" dirty="0"/>
              <a:t>A pie chart refers to a circular graph which is broken down into segments i.e. slices of pie. It is basically used to show the percentage or proportional data where each slice of pie represents a category. Let’s have a look at the below example:</a:t>
            </a:r>
          </a:p>
          <a:p>
            <a:pPr marL="0" indent="0">
              <a:buNone/>
            </a:pPr>
            <a:r>
              <a:rPr lang="en-IN" sz="3200" dirty="0"/>
              <a:t> </a:t>
            </a:r>
          </a:p>
          <a:p>
            <a:pPr marL="0" indent="0">
              <a:buNone/>
            </a:pPr>
            <a:endParaRPr lang="en-IN" dirty="0"/>
          </a:p>
        </p:txBody>
      </p:sp>
      <p:sp>
        <p:nvSpPr>
          <p:cNvPr id="4" name="Rectangle 3">
            <a:extLst>
              <a:ext uri="{FF2B5EF4-FFF2-40B4-BE49-F238E27FC236}">
                <a16:creationId xmlns:a16="http://schemas.microsoft.com/office/drawing/2014/main" id="{72C01C4C-BC01-45D1-B76D-29A58FC28A53}"/>
              </a:ext>
            </a:extLst>
          </p:cNvPr>
          <p:cNvSpPr/>
          <p:nvPr/>
        </p:nvSpPr>
        <p:spPr>
          <a:xfrm>
            <a:off x="6268278" y="2782957"/>
            <a:ext cx="4850296" cy="37238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chemeClr val="bg1"/>
                </a:solidFill>
              </a:rPr>
              <a:t>plt.pie</a:t>
            </a:r>
            <a:r>
              <a:rPr lang="en-IN" dirty="0">
                <a:solidFill>
                  <a:schemeClr val="bg1"/>
                </a:solidFill>
              </a:rPr>
              <a:t>(slices,</a:t>
            </a:r>
          </a:p>
          <a:p>
            <a:r>
              <a:rPr lang="en-IN" dirty="0">
                <a:solidFill>
                  <a:schemeClr val="bg1"/>
                </a:solidFill>
              </a:rPr>
              <a:t>  labels=activities,</a:t>
            </a:r>
          </a:p>
          <a:p>
            <a:r>
              <a:rPr lang="en-IN" dirty="0">
                <a:solidFill>
                  <a:schemeClr val="bg1"/>
                </a:solidFill>
              </a:rPr>
              <a:t>  </a:t>
            </a:r>
            <a:r>
              <a:rPr lang="en-IN" dirty="0" err="1">
                <a:solidFill>
                  <a:schemeClr val="bg1"/>
                </a:solidFill>
              </a:rPr>
              <a:t>colors</a:t>
            </a:r>
            <a:r>
              <a:rPr lang="en-IN" dirty="0">
                <a:solidFill>
                  <a:schemeClr val="bg1"/>
                </a:solidFill>
              </a:rPr>
              <a:t>=cols,</a:t>
            </a:r>
          </a:p>
          <a:p>
            <a:r>
              <a:rPr lang="en-IN" dirty="0">
                <a:solidFill>
                  <a:schemeClr val="bg1"/>
                </a:solidFill>
              </a:rPr>
              <a:t>  </a:t>
            </a:r>
            <a:r>
              <a:rPr lang="en-IN" dirty="0" err="1">
                <a:solidFill>
                  <a:schemeClr val="bg1"/>
                </a:solidFill>
              </a:rPr>
              <a:t>startangle</a:t>
            </a:r>
            <a:r>
              <a:rPr lang="en-IN" dirty="0">
                <a:solidFill>
                  <a:schemeClr val="bg1"/>
                </a:solidFill>
              </a:rPr>
              <a:t>=90,</a:t>
            </a:r>
          </a:p>
          <a:p>
            <a:r>
              <a:rPr lang="en-IN" dirty="0">
                <a:solidFill>
                  <a:schemeClr val="bg1"/>
                </a:solidFill>
              </a:rPr>
              <a:t>  shadow= True,</a:t>
            </a:r>
          </a:p>
          <a:p>
            <a:r>
              <a:rPr lang="en-IN" dirty="0">
                <a:solidFill>
                  <a:schemeClr val="bg1"/>
                </a:solidFill>
              </a:rPr>
              <a:t>  explode=(0,0.1,0,0),</a:t>
            </a:r>
          </a:p>
          <a:p>
            <a:r>
              <a:rPr lang="en-IN" dirty="0">
                <a:solidFill>
                  <a:schemeClr val="bg1"/>
                </a:solidFill>
              </a:rPr>
              <a:t>  </a:t>
            </a:r>
            <a:r>
              <a:rPr lang="en-IN" dirty="0" err="1">
                <a:solidFill>
                  <a:schemeClr val="bg1"/>
                </a:solidFill>
              </a:rPr>
              <a:t>autopct</a:t>
            </a:r>
            <a:r>
              <a:rPr lang="en-IN" dirty="0">
                <a:solidFill>
                  <a:schemeClr val="bg1"/>
                </a:solidFill>
              </a:rPr>
              <a:t>='%1.1f%%')</a:t>
            </a:r>
          </a:p>
          <a:p>
            <a:r>
              <a:rPr lang="en-IN" dirty="0">
                <a:solidFill>
                  <a:schemeClr val="bg1"/>
                </a:solidFill>
              </a:rPr>
              <a:t> </a:t>
            </a:r>
          </a:p>
          <a:p>
            <a:r>
              <a:rPr lang="en-IN" dirty="0" err="1">
                <a:solidFill>
                  <a:schemeClr val="bg1"/>
                </a:solidFill>
              </a:rPr>
              <a:t>plt.title</a:t>
            </a:r>
            <a:r>
              <a:rPr lang="en-IN" dirty="0">
                <a:solidFill>
                  <a:schemeClr val="bg1"/>
                </a:solidFill>
              </a:rPr>
              <a:t>('Pie Plot')</a:t>
            </a:r>
          </a:p>
          <a:p>
            <a:r>
              <a:rPr lang="en-IN" dirty="0" err="1">
                <a:solidFill>
                  <a:schemeClr val="bg1"/>
                </a:solidFill>
              </a:rPr>
              <a:t>plt.show</a:t>
            </a:r>
            <a:r>
              <a:rPr lang="en-IN" dirty="0">
                <a:solidFill>
                  <a:schemeClr val="bg1"/>
                </a:solidFill>
              </a:rPr>
              <a:t>()</a:t>
            </a:r>
          </a:p>
        </p:txBody>
      </p:sp>
      <p:sp>
        <p:nvSpPr>
          <p:cNvPr id="6" name="Rectangle 5">
            <a:extLst>
              <a:ext uri="{FF2B5EF4-FFF2-40B4-BE49-F238E27FC236}">
                <a16:creationId xmlns:a16="http://schemas.microsoft.com/office/drawing/2014/main" id="{90676F67-7A83-485E-A79E-AE41763B8D59}"/>
              </a:ext>
            </a:extLst>
          </p:cNvPr>
          <p:cNvSpPr/>
          <p:nvPr/>
        </p:nvSpPr>
        <p:spPr>
          <a:xfrm>
            <a:off x="646111" y="2915479"/>
            <a:ext cx="5277612" cy="35913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a:t>import </a:t>
            </a:r>
            <a:r>
              <a:rPr lang="en-IN" dirty="0" err="1"/>
              <a:t>matplotlib.pyplot</a:t>
            </a:r>
            <a:r>
              <a:rPr lang="en-IN" dirty="0"/>
              <a:t> as </a:t>
            </a:r>
            <a:r>
              <a:rPr lang="en-IN" dirty="0" err="1"/>
              <a:t>plt</a:t>
            </a:r>
            <a:r>
              <a:rPr lang="en-IN" dirty="0"/>
              <a:t>                                                              </a:t>
            </a:r>
          </a:p>
          <a:p>
            <a:r>
              <a:rPr lang="en-IN" dirty="0"/>
              <a:t> </a:t>
            </a:r>
          </a:p>
          <a:p>
            <a:r>
              <a:rPr lang="en-IN" dirty="0"/>
              <a:t>days = [1,2,3,4,5]</a:t>
            </a:r>
          </a:p>
          <a:p>
            <a:r>
              <a:rPr lang="en-IN" dirty="0"/>
              <a:t> </a:t>
            </a:r>
          </a:p>
          <a:p>
            <a:r>
              <a:rPr lang="en-IN" dirty="0"/>
              <a:t>sleeping =[7,8,6,11,7]</a:t>
            </a:r>
          </a:p>
          <a:p>
            <a:r>
              <a:rPr lang="en-IN" dirty="0"/>
              <a:t>eating = [2,3,4,3,2]</a:t>
            </a:r>
          </a:p>
          <a:p>
            <a:r>
              <a:rPr lang="en-IN" dirty="0"/>
              <a:t>working =[7,8,7,2,2]</a:t>
            </a:r>
          </a:p>
          <a:p>
            <a:r>
              <a:rPr lang="en-IN" dirty="0"/>
              <a:t>playing = [8,5,7,8,13]</a:t>
            </a:r>
          </a:p>
          <a:p>
            <a:r>
              <a:rPr lang="en-IN" dirty="0"/>
              <a:t>slices = [7,2,2,13]</a:t>
            </a:r>
          </a:p>
          <a:p>
            <a:r>
              <a:rPr lang="en-IN" dirty="0"/>
              <a:t>activities = ['</a:t>
            </a:r>
            <a:r>
              <a:rPr lang="en-IN" dirty="0" err="1"/>
              <a:t>sleeping','eating','working','playing</a:t>
            </a:r>
            <a:r>
              <a:rPr lang="en-IN" dirty="0"/>
              <a:t>']</a:t>
            </a:r>
          </a:p>
          <a:p>
            <a:r>
              <a:rPr lang="en-IN" dirty="0"/>
              <a:t>cols = ['</a:t>
            </a:r>
            <a:r>
              <a:rPr lang="en-IN" dirty="0" err="1"/>
              <a:t>c','m','r','b</a:t>
            </a:r>
            <a:r>
              <a:rPr lang="en-IN" dirty="0"/>
              <a:t>']</a:t>
            </a:r>
          </a:p>
        </p:txBody>
      </p:sp>
      <p:sp>
        <p:nvSpPr>
          <p:cNvPr id="7" name="Footer Placeholder 6">
            <a:extLst>
              <a:ext uri="{FF2B5EF4-FFF2-40B4-BE49-F238E27FC236}">
                <a16:creationId xmlns:a16="http://schemas.microsoft.com/office/drawing/2014/main" id="{816E1FFD-1FA9-4409-B726-1AB9FBFF6AD5}"/>
              </a:ext>
            </a:extLst>
          </p:cNvPr>
          <p:cNvSpPr>
            <a:spLocks noGrp="1"/>
          </p:cNvSpPr>
          <p:nvPr>
            <p:ph type="ftr" sz="quarter" idx="11"/>
          </p:nvPr>
        </p:nvSpPr>
        <p:spPr/>
        <p:txBody>
          <a:bodyPr/>
          <a:lstStyle/>
          <a:p>
            <a:r>
              <a:rPr lang="en-IN"/>
              <a:t>16</a:t>
            </a:r>
          </a:p>
        </p:txBody>
      </p:sp>
    </p:spTree>
    <p:extLst>
      <p:ext uri="{BB962C8B-B14F-4D97-AF65-F5344CB8AC3E}">
        <p14:creationId xmlns:p14="http://schemas.microsoft.com/office/powerpoint/2010/main" val="736703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724905-21D6-4CAC-9706-855FC6EFBD72}"/>
              </a:ext>
            </a:extLst>
          </p:cNvPr>
          <p:cNvPicPr>
            <a:picLocks noChangeAspect="1"/>
          </p:cNvPicPr>
          <p:nvPr/>
        </p:nvPicPr>
        <p:blipFill>
          <a:blip r:embed="rId2"/>
          <a:stretch>
            <a:fillRect/>
          </a:stretch>
        </p:blipFill>
        <p:spPr>
          <a:xfrm>
            <a:off x="265043" y="140231"/>
            <a:ext cx="11701670" cy="5071743"/>
          </a:xfrm>
          <a:prstGeom prst="rect">
            <a:avLst/>
          </a:prstGeom>
        </p:spPr>
      </p:pic>
      <p:sp>
        <p:nvSpPr>
          <p:cNvPr id="5" name="Rectangle 4">
            <a:extLst>
              <a:ext uri="{FF2B5EF4-FFF2-40B4-BE49-F238E27FC236}">
                <a16:creationId xmlns:a16="http://schemas.microsoft.com/office/drawing/2014/main" id="{A48E4845-C0F2-4FEC-917E-1DDEEC163835}"/>
              </a:ext>
            </a:extLst>
          </p:cNvPr>
          <p:cNvSpPr/>
          <p:nvPr/>
        </p:nvSpPr>
        <p:spPr>
          <a:xfrm>
            <a:off x="265043" y="5240441"/>
            <a:ext cx="11701670" cy="1477328"/>
          </a:xfrm>
          <a:prstGeom prst="rect">
            <a:avLst/>
          </a:prstGeom>
        </p:spPr>
        <p:txBody>
          <a:bodyPr wrap="square">
            <a:spAutoFit/>
          </a:bodyPr>
          <a:lstStyle/>
          <a:p>
            <a:r>
              <a:rPr lang="en-IN" dirty="0"/>
              <a:t>In the above pie chart, I have divided the circle into 4 sectors or slices which represents the respective category (playing, sleeping, eating and working) along with the percentage they hold. Now, if you have noticed these slices arts are really useful as you don’t have to be the one who calculates the percentage or the </a:t>
            </a:r>
            <a:r>
              <a:rPr lang="en-IN" dirty="0" err="1"/>
              <a:t>sadds</a:t>
            </a:r>
            <a:r>
              <a:rPr lang="en-IN" dirty="0"/>
              <a:t> up to 24 hrs, but the calculation of pie slices is done automatically for you. In this way, pie </a:t>
            </a:r>
            <a:r>
              <a:rPr lang="en-IN" dirty="0" err="1"/>
              <a:t>chlice</a:t>
            </a:r>
            <a:r>
              <a:rPr lang="en-IN" dirty="0"/>
              <a:t> of the pie.</a:t>
            </a:r>
          </a:p>
        </p:txBody>
      </p:sp>
      <p:sp>
        <p:nvSpPr>
          <p:cNvPr id="6" name="Footer Placeholder 5">
            <a:extLst>
              <a:ext uri="{FF2B5EF4-FFF2-40B4-BE49-F238E27FC236}">
                <a16:creationId xmlns:a16="http://schemas.microsoft.com/office/drawing/2014/main" id="{6182CC4D-60E4-40F4-8FBA-185FB98F8E6C}"/>
              </a:ext>
            </a:extLst>
          </p:cNvPr>
          <p:cNvSpPr>
            <a:spLocks noGrp="1"/>
          </p:cNvSpPr>
          <p:nvPr>
            <p:ph type="ftr" sz="quarter" idx="11"/>
          </p:nvPr>
        </p:nvSpPr>
        <p:spPr/>
        <p:txBody>
          <a:bodyPr/>
          <a:lstStyle/>
          <a:p>
            <a:r>
              <a:rPr lang="en-IN"/>
              <a:t>17</a:t>
            </a:r>
          </a:p>
        </p:txBody>
      </p:sp>
    </p:spTree>
    <p:extLst>
      <p:ext uri="{BB962C8B-B14F-4D97-AF65-F5344CB8AC3E}">
        <p14:creationId xmlns:p14="http://schemas.microsoft.com/office/powerpoint/2010/main" val="659830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F3DD-0F72-4504-B3B4-4A4BACC8C29F}"/>
              </a:ext>
            </a:extLst>
          </p:cNvPr>
          <p:cNvSpPr>
            <a:spLocks noGrp="1"/>
          </p:cNvSpPr>
          <p:nvPr>
            <p:ph type="title"/>
          </p:nvPr>
        </p:nvSpPr>
        <p:spPr>
          <a:xfrm>
            <a:off x="646111" y="452718"/>
            <a:ext cx="10323442" cy="1376082"/>
          </a:xfrm>
        </p:spPr>
        <p:txBody>
          <a:bodyPr/>
          <a:lstStyle/>
          <a:p>
            <a:r>
              <a:rPr lang="en-IN" u="sng" dirty="0"/>
              <a:t>Few Important Functions</a:t>
            </a:r>
          </a:p>
        </p:txBody>
      </p:sp>
      <p:sp>
        <p:nvSpPr>
          <p:cNvPr id="3" name="Content Placeholder 2">
            <a:extLst>
              <a:ext uri="{FF2B5EF4-FFF2-40B4-BE49-F238E27FC236}">
                <a16:creationId xmlns:a16="http://schemas.microsoft.com/office/drawing/2014/main" id="{35069FB4-EE47-4B11-97EF-5BFD132A3A31}"/>
              </a:ext>
            </a:extLst>
          </p:cNvPr>
          <p:cNvSpPr>
            <a:spLocks noGrp="1"/>
          </p:cNvSpPr>
          <p:nvPr>
            <p:ph idx="1"/>
          </p:nvPr>
        </p:nvSpPr>
        <p:spPr>
          <a:xfrm>
            <a:off x="530088" y="2067339"/>
            <a:ext cx="10323442" cy="4181060"/>
          </a:xfrm>
        </p:spPr>
        <p:txBody>
          <a:bodyPr/>
          <a:lstStyle/>
          <a:p>
            <a:r>
              <a:rPr lang="en-US" dirty="0"/>
              <a:t>If you are using Matplotlib from within a script, the function </a:t>
            </a:r>
            <a:r>
              <a:rPr lang="en-US" dirty="0" err="1"/>
              <a:t>plt.show</a:t>
            </a:r>
            <a:r>
              <a:rPr lang="en-US" dirty="0"/>
              <a:t>() is your friend. </a:t>
            </a:r>
            <a:r>
              <a:rPr lang="en-US" dirty="0" err="1"/>
              <a:t>plt.show</a:t>
            </a:r>
            <a:r>
              <a:rPr lang="en-US" dirty="0"/>
              <a:t>() starts an event loop, looks for all currently active figure objects, and opens one or more interactive windows that display your figure or figures.</a:t>
            </a:r>
          </a:p>
          <a:p>
            <a:r>
              <a:rPr lang="en-US" dirty="0"/>
              <a:t>the </a:t>
            </a:r>
            <a:r>
              <a:rPr lang="en-US" dirty="0" err="1"/>
              <a:t>plt.show</a:t>
            </a:r>
            <a:r>
              <a:rPr lang="en-US" dirty="0"/>
              <a:t>() command should be used only once per Python session, and is most often seen at the very end of the script. Multiple show() commands can lead to unpredictable backend-dependent behavior, and should mostly be avoided.</a:t>
            </a:r>
          </a:p>
          <a:p>
            <a:r>
              <a:rPr lang="en-US" dirty="0" err="1"/>
              <a:t>plt.title</a:t>
            </a:r>
            <a:r>
              <a:rPr lang="en-US" dirty="0"/>
              <a:t>() command is used to provide title to your plot.</a:t>
            </a:r>
          </a:p>
          <a:p>
            <a:pPr marL="0" indent="0">
              <a:buNone/>
            </a:pPr>
            <a:endParaRPr lang="en-IN" dirty="0"/>
          </a:p>
        </p:txBody>
      </p:sp>
      <p:sp>
        <p:nvSpPr>
          <p:cNvPr id="6" name="Footer Placeholder 5">
            <a:extLst>
              <a:ext uri="{FF2B5EF4-FFF2-40B4-BE49-F238E27FC236}">
                <a16:creationId xmlns:a16="http://schemas.microsoft.com/office/drawing/2014/main" id="{5891DA44-09C4-4E54-AD26-24B4CD49C1C5}"/>
              </a:ext>
            </a:extLst>
          </p:cNvPr>
          <p:cNvSpPr>
            <a:spLocks noGrp="1"/>
          </p:cNvSpPr>
          <p:nvPr>
            <p:ph type="ftr" sz="quarter" idx="11"/>
          </p:nvPr>
        </p:nvSpPr>
        <p:spPr/>
        <p:txBody>
          <a:bodyPr/>
          <a:lstStyle/>
          <a:p>
            <a:r>
              <a:rPr lang="en-IN"/>
              <a:t>18</a:t>
            </a:r>
          </a:p>
        </p:txBody>
      </p:sp>
    </p:spTree>
    <p:extLst>
      <p:ext uri="{BB962C8B-B14F-4D97-AF65-F5344CB8AC3E}">
        <p14:creationId xmlns:p14="http://schemas.microsoft.com/office/powerpoint/2010/main" val="981943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911703-EE2C-43A5-B4EA-1626E0FA3112}"/>
              </a:ext>
            </a:extLst>
          </p:cNvPr>
          <p:cNvSpPr>
            <a:spLocks noGrp="1"/>
          </p:cNvSpPr>
          <p:nvPr>
            <p:ph type="title"/>
          </p:nvPr>
        </p:nvSpPr>
        <p:spPr>
          <a:xfrm>
            <a:off x="646111" y="452718"/>
            <a:ext cx="9404723" cy="6001091"/>
          </a:xfrm>
        </p:spPr>
        <p:txBody>
          <a:bodyPr/>
          <a:lstStyle/>
          <a:p>
            <a:r>
              <a:rPr lang="en-IN" b="1" u="sng" dirty="0"/>
              <a:t>References </a:t>
            </a:r>
            <a:br>
              <a:rPr lang="en-IN" b="1" u="sng" dirty="0"/>
            </a:br>
            <a:br>
              <a:rPr lang="en-IN" b="1" u="sng" dirty="0"/>
            </a:br>
            <a:r>
              <a:rPr lang="en-IN" sz="2000" dirty="0">
                <a:hlinkClick r:id="rId2"/>
              </a:rPr>
              <a:t>https://jakevdp.github.io/PythonDataScienceHandbook/04.00-introduction-to-matplotlib.html</a:t>
            </a:r>
            <a:br>
              <a:rPr lang="en-IN" sz="2000" dirty="0"/>
            </a:br>
            <a:br>
              <a:rPr lang="en-IN" sz="2000" dirty="0"/>
            </a:br>
            <a:r>
              <a:rPr lang="en-IN" sz="2000" dirty="0">
                <a:hlinkClick r:id="rId3"/>
              </a:rPr>
              <a:t>https://www.geeksforgeeks.org/python-introduction-matplotlib/</a:t>
            </a:r>
            <a:br>
              <a:rPr lang="en-IN" sz="2000" dirty="0"/>
            </a:br>
            <a:br>
              <a:rPr lang="en-IN" sz="2000" dirty="0"/>
            </a:br>
            <a:r>
              <a:rPr lang="en-IN" sz="2000" dirty="0">
                <a:hlinkClick r:id="rId4"/>
              </a:rPr>
              <a:t>https://www.youtube.com/watch?v=zYdHr-LxsJ0</a:t>
            </a:r>
            <a:br>
              <a:rPr lang="en-IN" sz="2000" dirty="0"/>
            </a:br>
            <a:br>
              <a:rPr lang="en-IN" sz="2000" dirty="0"/>
            </a:br>
            <a:r>
              <a:rPr lang="en-IN" sz="2000" dirty="0">
                <a:hlinkClick r:id="rId5"/>
              </a:rPr>
              <a:t>https://matplotlib.org/tutorials/introductory/pyplot.html</a:t>
            </a:r>
            <a:endParaRPr lang="en-IN" sz="2000" b="1" u="sng" dirty="0"/>
          </a:p>
        </p:txBody>
      </p:sp>
      <p:sp>
        <p:nvSpPr>
          <p:cNvPr id="7" name="Footer Placeholder 6">
            <a:extLst>
              <a:ext uri="{FF2B5EF4-FFF2-40B4-BE49-F238E27FC236}">
                <a16:creationId xmlns:a16="http://schemas.microsoft.com/office/drawing/2014/main" id="{BCBCBB09-2E31-45FF-B42C-5ECEBD43F965}"/>
              </a:ext>
            </a:extLst>
          </p:cNvPr>
          <p:cNvSpPr>
            <a:spLocks noGrp="1"/>
          </p:cNvSpPr>
          <p:nvPr>
            <p:ph type="ftr" sz="quarter" idx="11"/>
          </p:nvPr>
        </p:nvSpPr>
        <p:spPr/>
        <p:txBody>
          <a:bodyPr/>
          <a:lstStyle/>
          <a:p>
            <a:r>
              <a:rPr lang="en-IN"/>
              <a:t>19</a:t>
            </a:r>
          </a:p>
        </p:txBody>
      </p:sp>
    </p:spTree>
    <p:extLst>
      <p:ext uri="{BB962C8B-B14F-4D97-AF65-F5344CB8AC3E}">
        <p14:creationId xmlns:p14="http://schemas.microsoft.com/office/powerpoint/2010/main" val="2244409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AE647E-A058-45FA-8D7A-7E63F1634442}"/>
              </a:ext>
            </a:extLst>
          </p:cNvPr>
          <p:cNvSpPr>
            <a:spLocks noGrp="1"/>
          </p:cNvSpPr>
          <p:nvPr>
            <p:ph type="title"/>
          </p:nvPr>
        </p:nvSpPr>
        <p:spPr/>
        <p:txBody>
          <a:bodyPr/>
          <a:lstStyle/>
          <a:p>
            <a:r>
              <a:rPr lang="en-IN" u="sng" dirty="0"/>
              <a:t>What is MATPLOTLIB?</a:t>
            </a:r>
          </a:p>
        </p:txBody>
      </p:sp>
      <p:sp>
        <p:nvSpPr>
          <p:cNvPr id="4" name="Content Placeholder 3">
            <a:extLst>
              <a:ext uri="{FF2B5EF4-FFF2-40B4-BE49-F238E27FC236}">
                <a16:creationId xmlns:a16="http://schemas.microsoft.com/office/drawing/2014/main" id="{B652DE2B-0BB0-4395-9F33-0C745C098B1C}"/>
              </a:ext>
            </a:extLst>
          </p:cNvPr>
          <p:cNvSpPr>
            <a:spLocks noGrp="1"/>
          </p:cNvSpPr>
          <p:nvPr>
            <p:ph idx="1"/>
          </p:nvPr>
        </p:nvSpPr>
        <p:spPr>
          <a:xfrm>
            <a:off x="463826" y="1364974"/>
            <a:ext cx="9586027" cy="5261113"/>
          </a:xfrm>
        </p:spPr>
        <p:txBody>
          <a:bodyPr/>
          <a:lstStyle/>
          <a:p>
            <a:pPr marL="0" indent="0">
              <a:buNone/>
            </a:pPr>
            <a:r>
              <a:rPr lang="en-US" dirty="0"/>
              <a:t>Matplotlib is a data visualization library used for 2D graphics in python programming language. It can be used in python scripts, shell, web application servers and other graphical user interface toolkits.</a:t>
            </a:r>
          </a:p>
          <a:p>
            <a:pPr marL="0" indent="0">
              <a:buNone/>
            </a:pPr>
            <a:r>
              <a:rPr lang="en-US" dirty="0"/>
              <a:t>Before we start using this library, we need to install this library into our system by typing the below commands into our systems.</a:t>
            </a:r>
          </a:p>
          <a:p>
            <a:pPr marL="0" indent="0">
              <a:buNone/>
            </a:pPr>
            <a:endParaRPr lang="en-US" dirty="0"/>
          </a:p>
          <a:p>
            <a:pPr marL="0" indent="0">
              <a:buNone/>
            </a:pPr>
            <a:r>
              <a:rPr lang="en-US" dirty="0"/>
              <a:t>Importing the library</a:t>
            </a:r>
          </a:p>
          <a:p>
            <a:pPr marL="0" indent="0">
              <a:buNone/>
            </a:pPr>
            <a:r>
              <a:rPr lang="en-US" dirty="0"/>
              <a:t>To get matplotlib up and running in our environment, we need to import it.</a:t>
            </a:r>
          </a:p>
        </p:txBody>
      </p:sp>
      <p:sp>
        <p:nvSpPr>
          <p:cNvPr id="5" name="Rectangle 4">
            <a:extLst>
              <a:ext uri="{FF2B5EF4-FFF2-40B4-BE49-F238E27FC236}">
                <a16:creationId xmlns:a16="http://schemas.microsoft.com/office/drawing/2014/main" id="{4CAB6CFF-B31F-43C0-9B1C-97A2D5D83CC5}"/>
              </a:ext>
            </a:extLst>
          </p:cNvPr>
          <p:cNvSpPr/>
          <p:nvPr/>
        </p:nvSpPr>
        <p:spPr>
          <a:xfrm>
            <a:off x="3429232" y="5002518"/>
            <a:ext cx="3355881" cy="66941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 </a:t>
            </a:r>
            <a:r>
              <a:rPr lang="en-US" dirty="0" err="1"/>
              <a:t>matplotlib.pyplot</a:t>
            </a:r>
            <a:r>
              <a:rPr lang="en-US" dirty="0"/>
              <a:t> as </a:t>
            </a:r>
            <a:r>
              <a:rPr lang="en-US" dirty="0" err="1"/>
              <a:t>plt</a:t>
            </a:r>
            <a:endParaRPr lang="en-US" dirty="0"/>
          </a:p>
        </p:txBody>
      </p:sp>
      <p:sp>
        <p:nvSpPr>
          <p:cNvPr id="7" name="Rectangle: Rounded Corners 6">
            <a:extLst>
              <a:ext uri="{FF2B5EF4-FFF2-40B4-BE49-F238E27FC236}">
                <a16:creationId xmlns:a16="http://schemas.microsoft.com/office/drawing/2014/main" id="{36BC0ADB-3282-42F1-97C8-003AF6BB90C1}"/>
              </a:ext>
            </a:extLst>
          </p:cNvPr>
          <p:cNvSpPr/>
          <p:nvPr/>
        </p:nvSpPr>
        <p:spPr>
          <a:xfrm>
            <a:off x="4055165" y="3207026"/>
            <a:ext cx="3260035" cy="42407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pip install matplotlib</a:t>
            </a:r>
          </a:p>
        </p:txBody>
      </p:sp>
      <p:sp>
        <p:nvSpPr>
          <p:cNvPr id="8" name="Footer Placeholder 7">
            <a:extLst>
              <a:ext uri="{FF2B5EF4-FFF2-40B4-BE49-F238E27FC236}">
                <a16:creationId xmlns:a16="http://schemas.microsoft.com/office/drawing/2014/main" id="{5B9D7D1A-A73C-4AD0-9F1F-DD73F2F98CE3}"/>
              </a:ext>
            </a:extLst>
          </p:cNvPr>
          <p:cNvSpPr>
            <a:spLocks noGrp="1"/>
          </p:cNvSpPr>
          <p:nvPr>
            <p:ph type="ftr" sz="quarter" idx="11"/>
          </p:nvPr>
        </p:nvSpPr>
        <p:spPr/>
        <p:txBody>
          <a:bodyPr/>
          <a:lstStyle/>
          <a:p>
            <a:r>
              <a:rPr lang="en-IN"/>
              <a:t>2</a:t>
            </a:r>
          </a:p>
        </p:txBody>
      </p:sp>
    </p:spTree>
    <p:extLst>
      <p:ext uri="{BB962C8B-B14F-4D97-AF65-F5344CB8AC3E}">
        <p14:creationId xmlns:p14="http://schemas.microsoft.com/office/powerpoint/2010/main" val="3659874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49FA-0268-46BE-AA6F-4295BC19D8E5}"/>
              </a:ext>
            </a:extLst>
          </p:cNvPr>
          <p:cNvSpPr>
            <a:spLocks noGrp="1"/>
          </p:cNvSpPr>
          <p:nvPr>
            <p:ph type="title"/>
          </p:nvPr>
        </p:nvSpPr>
        <p:spPr>
          <a:xfrm>
            <a:off x="1393638" y="2623930"/>
            <a:ext cx="9404723" cy="805070"/>
          </a:xfrm>
        </p:spPr>
        <p:txBody>
          <a:bodyPr/>
          <a:lstStyle/>
          <a:p>
            <a:pPr algn="ctr"/>
            <a:r>
              <a:rPr lang="en-IN" sz="5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
        <p:nvSpPr>
          <p:cNvPr id="3" name="Footer Placeholder 2">
            <a:extLst>
              <a:ext uri="{FF2B5EF4-FFF2-40B4-BE49-F238E27FC236}">
                <a16:creationId xmlns:a16="http://schemas.microsoft.com/office/drawing/2014/main" id="{D4276942-5330-4630-B360-54FDE47CC16A}"/>
              </a:ext>
            </a:extLst>
          </p:cNvPr>
          <p:cNvSpPr>
            <a:spLocks noGrp="1"/>
          </p:cNvSpPr>
          <p:nvPr>
            <p:ph type="ftr" sz="quarter" idx="11"/>
          </p:nvPr>
        </p:nvSpPr>
        <p:spPr/>
        <p:txBody>
          <a:bodyPr/>
          <a:lstStyle/>
          <a:p>
            <a:r>
              <a:rPr lang="en-IN"/>
              <a:t>20</a:t>
            </a:r>
          </a:p>
        </p:txBody>
      </p:sp>
    </p:spTree>
    <p:extLst>
      <p:ext uri="{BB962C8B-B14F-4D97-AF65-F5344CB8AC3E}">
        <p14:creationId xmlns:p14="http://schemas.microsoft.com/office/powerpoint/2010/main" val="3079369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816B4-C02D-4B90-96E1-15BEB4969466}"/>
              </a:ext>
            </a:extLst>
          </p:cNvPr>
          <p:cNvSpPr>
            <a:spLocks noGrp="1"/>
          </p:cNvSpPr>
          <p:nvPr>
            <p:ph type="title"/>
          </p:nvPr>
        </p:nvSpPr>
        <p:spPr/>
        <p:txBody>
          <a:bodyPr/>
          <a:lstStyle/>
          <a:p>
            <a:r>
              <a:rPr lang="en-US" dirty="0"/>
              <a:t>Python Matplotlib : Types of Plots</a:t>
            </a:r>
            <a:endParaRPr lang="en-IN" dirty="0"/>
          </a:p>
        </p:txBody>
      </p:sp>
      <p:sp>
        <p:nvSpPr>
          <p:cNvPr id="3" name="Content Placeholder 2">
            <a:extLst>
              <a:ext uri="{FF2B5EF4-FFF2-40B4-BE49-F238E27FC236}">
                <a16:creationId xmlns:a16="http://schemas.microsoft.com/office/drawing/2014/main" id="{98ED964E-4180-4FAF-9AA0-26523A9CFEEA}"/>
              </a:ext>
            </a:extLst>
          </p:cNvPr>
          <p:cNvSpPr>
            <a:spLocks noGrp="1"/>
          </p:cNvSpPr>
          <p:nvPr>
            <p:ph idx="1"/>
          </p:nvPr>
        </p:nvSpPr>
        <p:spPr/>
        <p:txBody>
          <a:bodyPr/>
          <a:lstStyle/>
          <a:p>
            <a:r>
              <a:rPr lang="en-US" dirty="0"/>
              <a:t>There are various plots which can be created using python matplotlib. Some of them are listed below:</a:t>
            </a:r>
          </a:p>
          <a:p>
            <a:pPr marL="0" indent="0">
              <a:buNone/>
            </a:pPr>
            <a:endParaRPr lang="en-US" dirty="0"/>
          </a:p>
        </p:txBody>
      </p:sp>
      <p:pic>
        <p:nvPicPr>
          <p:cNvPr id="5" name="Picture 4">
            <a:extLst>
              <a:ext uri="{FF2B5EF4-FFF2-40B4-BE49-F238E27FC236}">
                <a16:creationId xmlns:a16="http://schemas.microsoft.com/office/drawing/2014/main" id="{0FC66900-02FA-418E-954B-7096296B9174}"/>
              </a:ext>
            </a:extLst>
          </p:cNvPr>
          <p:cNvPicPr>
            <a:picLocks noChangeAspect="1"/>
          </p:cNvPicPr>
          <p:nvPr/>
        </p:nvPicPr>
        <p:blipFill>
          <a:blip r:embed="rId2"/>
          <a:stretch>
            <a:fillRect/>
          </a:stretch>
        </p:blipFill>
        <p:spPr>
          <a:xfrm>
            <a:off x="1995280" y="3034748"/>
            <a:ext cx="7353300" cy="1981200"/>
          </a:xfrm>
          <a:prstGeom prst="rect">
            <a:avLst/>
          </a:prstGeom>
        </p:spPr>
      </p:pic>
      <p:sp>
        <p:nvSpPr>
          <p:cNvPr id="6" name="Footer Placeholder 5">
            <a:extLst>
              <a:ext uri="{FF2B5EF4-FFF2-40B4-BE49-F238E27FC236}">
                <a16:creationId xmlns:a16="http://schemas.microsoft.com/office/drawing/2014/main" id="{4EA1B4DF-C647-4F4D-B4FC-C8ECD1A569AB}"/>
              </a:ext>
            </a:extLst>
          </p:cNvPr>
          <p:cNvSpPr>
            <a:spLocks noGrp="1"/>
          </p:cNvSpPr>
          <p:nvPr>
            <p:ph type="ftr" sz="quarter" idx="11"/>
          </p:nvPr>
        </p:nvSpPr>
        <p:spPr/>
        <p:txBody>
          <a:bodyPr/>
          <a:lstStyle/>
          <a:p>
            <a:r>
              <a:rPr lang="en-IN"/>
              <a:t>3</a:t>
            </a:r>
          </a:p>
        </p:txBody>
      </p:sp>
    </p:spTree>
    <p:extLst>
      <p:ext uri="{BB962C8B-B14F-4D97-AF65-F5344CB8AC3E}">
        <p14:creationId xmlns:p14="http://schemas.microsoft.com/office/powerpoint/2010/main" val="2025274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A7EC0-1AAC-4420-9677-D57EB441DCB3}"/>
              </a:ext>
            </a:extLst>
          </p:cNvPr>
          <p:cNvSpPr>
            <a:spLocks noGrp="1"/>
          </p:cNvSpPr>
          <p:nvPr>
            <p:ph type="title"/>
          </p:nvPr>
        </p:nvSpPr>
        <p:spPr/>
        <p:txBody>
          <a:bodyPr/>
          <a:lstStyle/>
          <a:p>
            <a:r>
              <a:rPr lang="en-IN" u="sng" dirty="0"/>
              <a:t>Types of Plot</a:t>
            </a:r>
          </a:p>
        </p:txBody>
      </p:sp>
      <p:sp>
        <p:nvSpPr>
          <p:cNvPr id="3" name="Content Placeholder 2">
            <a:extLst>
              <a:ext uri="{FF2B5EF4-FFF2-40B4-BE49-F238E27FC236}">
                <a16:creationId xmlns:a16="http://schemas.microsoft.com/office/drawing/2014/main" id="{F83528C1-E10A-4C74-8AE6-28AB2FC32419}"/>
              </a:ext>
            </a:extLst>
          </p:cNvPr>
          <p:cNvSpPr>
            <a:spLocks noGrp="1"/>
          </p:cNvSpPr>
          <p:nvPr>
            <p:ph idx="1"/>
          </p:nvPr>
        </p:nvSpPr>
        <p:spPr>
          <a:xfrm>
            <a:off x="901148" y="1656522"/>
            <a:ext cx="9148705" cy="4591877"/>
          </a:xfrm>
        </p:spPr>
        <p:txBody>
          <a:bodyPr>
            <a:noAutofit/>
          </a:bodyPr>
          <a:lstStyle/>
          <a:p>
            <a:r>
              <a:rPr lang="en-IN" sz="1800" dirty="0"/>
              <a:t>Before we start with the types of plot, let us </a:t>
            </a:r>
            <a:r>
              <a:rPr lang="en-US" sz="1800" dirty="0"/>
              <a:t>see very basic codes in python matplotlib in order to generate a simple graph.</a:t>
            </a:r>
          </a:p>
          <a:p>
            <a:pPr marL="0" indent="0">
              <a:buNone/>
            </a:pPr>
            <a:r>
              <a:rPr lang="en-US" sz="1800" dirty="0"/>
              <a:t>from matplotlib import </a:t>
            </a:r>
            <a:r>
              <a:rPr lang="en-US" sz="1800" dirty="0" err="1"/>
              <a:t>pyplot</a:t>
            </a:r>
            <a:r>
              <a:rPr lang="en-US" sz="1800" dirty="0"/>
              <a:t> as </a:t>
            </a:r>
            <a:r>
              <a:rPr lang="en-US" sz="1800" dirty="0" err="1"/>
              <a:t>plt</a:t>
            </a:r>
            <a:endParaRPr lang="en-US" sz="1800" dirty="0"/>
          </a:p>
          <a:p>
            <a:pPr marL="0" indent="0">
              <a:buNone/>
            </a:pPr>
            <a:r>
              <a:rPr lang="en-US" sz="1800" dirty="0"/>
              <a:t>  </a:t>
            </a:r>
          </a:p>
          <a:p>
            <a:pPr marL="0" indent="0">
              <a:buNone/>
            </a:pPr>
            <a:r>
              <a:rPr lang="en-US" sz="1800" dirty="0"/>
              <a:t> from matplotlib import </a:t>
            </a:r>
            <a:r>
              <a:rPr lang="en-US" sz="1800" dirty="0" err="1"/>
              <a:t>pyplot</a:t>
            </a:r>
            <a:r>
              <a:rPr lang="en-US" sz="1800" dirty="0"/>
              <a:t> as </a:t>
            </a:r>
            <a:r>
              <a:rPr lang="en-US" sz="1800" dirty="0" err="1"/>
              <a:t>plt</a:t>
            </a:r>
            <a:endParaRPr lang="en-US" sz="1800" dirty="0"/>
          </a:p>
          <a:p>
            <a:pPr marL="0" indent="0">
              <a:buNone/>
            </a:pPr>
            <a:r>
              <a:rPr lang="en-US" sz="1800" dirty="0"/>
              <a:t>  </a:t>
            </a:r>
          </a:p>
          <a:p>
            <a:pPr marL="0" indent="0">
              <a:buNone/>
            </a:pPr>
            <a:r>
              <a:rPr lang="en-US" sz="1800" dirty="0"/>
              <a:t> #Plotting to our canvas</a:t>
            </a:r>
          </a:p>
          <a:p>
            <a:pPr marL="0" indent="0">
              <a:buNone/>
            </a:pPr>
            <a:r>
              <a:rPr lang="en-US" sz="1800" dirty="0"/>
              <a:t>  </a:t>
            </a:r>
          </a:p>
          <a:p>
            <a:pPr marL="0" indent="0">
              <a:buNone/>
            </a:pPr>
            <a:r>
              <a:rPr lang="en-US" sz="1800" dirty="0" err="1"/>
              <a:t>plt.plot</a:t>
            </a:r>
            <a:r>
              <a:rPr lang="en-US" sz="1800" dirty="0"/>
              <a:t>([1,2,3],[4,5,1])</a:t>
            </a:r>
          </a:p>
          <a:p>
            <a:pPr marL="0" indent="0">
              <a:buNone/>
            </a:pPr>
            <a:r>
              <a:rPr lang="en-US" sz="1800" dirty="0"/>
              <a:t>  </a:t>
            </a:r>
          </a:p>
          <a:p>
            <a:pPr marL="0" indent="0">
              <a:buNone/>
            </a:pPr>
            <a:r>
              <a:rPr lang="en-US" sz="1800" dirty="0"/>
              <a:t> #Showing what we plotted</a:t>
            </a:r>
          </a:p>
          <a:p>
            <a:pPr marL="0" indent="0">
              <a:buNone/>
            </a:pPr>
            <a:r>
              <a:rPr lang="en-US" sz="1800" dirty="0"/>
              <a:t>  </a:t>
            </a:r>
          </a:p>
          <a:p>
            <a:pPr marL="0" indent="0">
              <a:buNone/>
            </a:pPr>
            <a:r>
              <a:rPr lang="en-US" sz="1800" dirty="0" err="1"/>
              <a:t>plt.show</a:t>
            </a:r>
            <a:r>
              <a:rPr lang="en-US" sz="1800" dirty="0"/>
              <a:t>()</a:t>
            </a:r>
            <a:endParaRPr lang="en-IN" sz="1800" dirty="0"/>
          </a:p>
        </p:txBody>
      </p:sp>
      <p:sp>
        <p:nvSpPr>
          <p:cNvPr id="4" name="Footer Placeholder 3">
            <a:extLst>
              <a:ext uri="{FF2B5EF4-FFF2-40B4-BE49-F238E27FC236}">
                <a16:creationId xmlns:a16="http://schemas.microsoft.com/office/drawing/2014/main" id="{F4A5E299-3C46-46C4-9CAD-0A493C5CF06D}"/>
              </a:ext>
            </a:extLst>
          </p:cNvPr>
          <p:cNvSpPr>
            <a:spLocks noGrp="1"/>
          </p:cNvSpPr>
          <p:nvPr>
            <p:ph type="ftr" sz="quarter" idx="11"/>
          </p:nvPr>
        </p:nvSpPr>
        <p:spPr/>
        <p:txBody>
          <a:bodyPr/>
          <a:lstStyle/>
          <a:p>
            <a:r>
              <a:rPr lang="en-IN"/>
              <a:t>4</a:t>
            </a:r>
          </a:p>
        </p:txBody>
      </p:sp>
    </p:spTree>
    <p:extLst>
      <p:ext uri="{BB962C8B-B14F-4D97-AF65-F5344CB8AC3E}">
        <p14:creationId xmlns:p14="http://schemas.microsoft.com/office/powerpoint/2010/main" val="4193595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51DC74-5CCA-4EAF-B987-DFA089FF3966}"/>
              </a:ext>
            </a:extLst>
          </p:cNvPr>
          <p:cNvPicPr>
            <a:picLocks noChangeAspect="1"/>
          </p:cNvPicPr>
          <p:nvPr/>
        </p:nvPicPr>
        <p:blipFill>
          <a:blip r:embed="rId2"/>
          <a:stretch>
            <a:fillRect/>
          </a:stretch>
        </p:blipFill>
        <p:spPr>
          <a:xfrm>
            <a:off x="1762540" y="127344"/>
            <a:ext cx="7528270" cy="6357466"/>
          </a:xfrm>
          <a:prstGeom prst="rect">
            <a:avLst/>
          </a:prstGeom>
        </p:spPr>
      </p:pic>
      <p:sp>
        <p:nvSpPr>
          <p:cNvPr id="6" name="Footer Placeholder 5">
            <a:extLst>
              <a:ext uri="{FF2B5EF4-FFF2-40B4-BE49-F238E27FC236}">
                <a16:creationId xmlns:a16="http://schemas.microsoft.com/office/drawing/2014/main" id="{0F65C6D8-F53B-4B45-B926-33F0123D4865}"/>
              </a:ext>
            </a:extLst>
          </p:cNvPr>
          <p:cNvSpPr>
            <a:spLocks noGrp="1"/>
          </p:cNvSpPr>
          <p:nvPr>
            <p:ph type="ftr" sz="quarter" idx="11"/>
          </p:nvPr>
        </p:nvSpPr>
        <p:spPr/>
        <p:txBody>
          <a:bodyPr/>
          <a:lstStyle/>
          <a:p>
            <a:r>
              <a:rPr lang="en-IN"/>
              <a:t>5</a:t>
            </a:r>
          </a:p>
        </p:txBody>
      </p:sp>
    </p:spTree>
    <p:extLst>
      <p:ext uri="{BB962C8B-B14F-4D97-AF65-F5344CB8AC3E}">
        <p14:creationId xmlns:p14="http://schemas.microsoft.com/office/powerpoint/2010/main" val="2310657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BEE69-BC9C-4AB3-A9B8-D708416C4051}"/>
              </a:ext>
            </a:extLst>
          </p:cNvPr>
          <p:cNvSpPr>
            <a:spLocks noGrp="1"/>
          </p:cNvSpPr>
          <p:nvPr>
            <p:ph type="title"/>
          </p:nvPr>
        </p:nvSpPr>
        <p:spPr>
          <a:xfrm>
            <a:off x="646111" y="452718"/>
            <a:ext cx="9404723" cy="5948082"/>
          </a:xfrm>
        </p:spPr>
        <p:txBody>
          <a:bodyPr/>
          <a:lstStyle/>
          <a:p>
            <a:r>
              <a:rPr lang="en-US" sz="2000" dirty="0"/>
              <a:t>Let us see how can we add title, labels to our graph created by python matplotlib library to bring in more meaning to it. Consider the below example:</a:t>
            </a:r>
            <a:br>
              <a:rPr lang="en-US" sz="2000" dirty="0"/>
            </a:br>
            <a:br>
              <a:rPr lang="en-US" sz="2000" dirty="0"/>
            </a:br>
            <a:r>
              <a:rPr lang="en-US" sz="2000" dirty="0"/>
              <a:t>from matplotlib import </a:t>
            </a:r>
            <a:r>
              <a:rPr lang="en-US" sz="2000" dirty="0" err="1"/>
              <a:t>pyplot</a:t>
            </a:r>
            <a:r>
              <a:rPr lang="en-US" sz="2000" dirty="0"/>
              <a:t> as </a:t>
            </a:r>
            <a:r>
              <a:rPr lang="en-US" sz="2000" dirty="0" err="1"/>
              <a:t>plt</a:t>
            </a:r>
            <a:br>
              <a:rPr lang="en-US" sz="2000" dirty="0"/>
            </a:br>
            <a:r>
              <a:rPr lang="en-US" sz="2000" dirty="0"/>
              <a:t> </a:t>
            </a:r>
            <a:br>
              <a:rPr lang="en-US" sz="2000" dirty="0"/>
            </a:br>
            <a:r>
              <a:rPr lang="en-US" sz="2000" dirty="0"/>
              <a:t>x = [5,2,7]</a:t>
            </a:r>
            <a:br>
              <a:rPr lang="en-US" sz="2000" dirty="0"/>
            </a:br>
            <a:r>
              <a:rPr lang="en-US" sz="2000" dirty="0"/>
              <a:t>y = [2,16,4]</a:t>
            </a:r>
            <a:br>
              <a:rPr lang="en-US" sz="2000" dirty="0"/>
            </a:br>
            <a:r>
              <a:rPr lang="en-US" sz="2000" dirty="0" err="1"/>
              <a:t>plt.plot</a:t>
            </a:r>
            <a:r>
              <a:rPr lang="en-US" sz="2000" dirty="0"/>
              <a:t>(</a:t>
            </a:r>
            <a:r>
              <a:rPr lang="en-US" sz="2000" dirty="0" err="1"/>
              <a:t>x,y</a:t>
            </a:r>
            <a:r>
              <a:rPr lang="en-US" sz="2000" dirty="0"/>
              <a:t>)</a:t>
            </a:r>
            <a:br>
              <a:rPr lang="en-US" sz="2000" dirty="0"/>
            </a:br>
            <a:r>
              <a:rPr lang="en-US" sz="2000" dirty="0" err="1"/>
              <a:t>plt.title</a:t>
            </a:r>
            <a:r>
              <a:rPr lang="en-US" sz="2000" dirty="0"/>
              <a:t>('Info')</a:t>
            </a:r>
            <a:br>
              <a:rPr lang="en-US" sz="2000" dirty="0"/>
            </a:br>
            <a:r>
              <a:rPr lang="en-US" sz="2000" dirty="0" err="1"/>
              <a:t>plt.ylabel</a:t>
            </a:r>
            <a:r>
              <a:rPr lang="en-US" sz="2000" dirty="0"/>
              <a:t>('Y axis')</a:t>
            </a:r>
            <a:br>
              <a:rPr lang="en-US" sz="2000" dirty="0"/>
            </a:br>
            <a:r>
              <a:rPr lang="en-US" sz="2000" dirty="0" err="1"/>
              <a:t>plt.xlabel</a:t>
            </a:r>
            <a:r>
              <a:rPr lang="en-US" sz="2000" dirty="0"/>
              <a:t>('X axis')</a:t>
            </a:r>
            <a:br>
              <a:rPr lang="en-US" sz="2000" dirty="0"/>
            </a:br>
            <a:r>
              <a:rPr lang="en-US" sz="2000" dirty="0" err="1"/>
              <a:t>plt.show</a:t>
            </a:r>
            <a:r>
              <a:rPr lang="en-US" sz="2000" dirty="0"/>
              <a:t>()</a:t>
            </a:r>
            <a:br>
              <a:rPr lang="en-US" sz="2000" dirty="0"/>
            </a:br>
            <a:endParaRPr lang="en-IN" sz="2000" dirty="0"/>
          </a:p>
        </p:txBody>
      </p:sp>
      <p:sp>
        <p:nvSpPr>
          <p:cNvPr id="3" name="Footer Placeholder 2">
            <a:extLst>
              <a:ext uri="{FF2B5EF4-FFF2-40B4-BE49-F238E27FC236}">
                <a16:creationId xmlns:a16="http://schemas.microsoft.com/office/drawing/2014/main" id="{3907B985-FDA1-4FEA-9C7B-E70D731BFE77}"/>
              </a:ext>
            </a:extLst>
          </p:cNvPr>
          <p:cNvSpPr>
            <a:spLocks noGrp="1"/>
          </p:cNvSpPr>
          <p:nvPr>
            <p:ph type="ftr" sz="quarter" idx="11"/>
          </p:nvPr>
        </p:nvSpPr>
        <p:spPr/>
        <p:txBody>
          <a:bodyPr/>
          <a:lstStyle/>
          <a:p>
            <a:r>
              <a:rPr lang="en-IN"/>
              <a:t>6</a:t>
            </a:r>
          </a:p>
        </p:txBody>
      </p:sp>
    </p:spTree>
    <p:extLst>
      <p:ext uri="{BB962C8B-B14F-4D97-AF65-F5344CB8AC3E}">
        <p14:creationId xmlns:p14="http://schemas.microsoft.com/office/powerpoint/2010/main" val="2643160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5AD3D6-31A1-4E8A-A50B-4B23043E39F6}"/>
              </a:ext>
            </a:extLst>
          </p:cNvPr>
          <p:cNvPicPr>
            <a:picLocks noChangeAspect="1"/>
          </p:cNvPicPr>
          <p:nvPr/>
        </p:nvPicPr>
        <p:blipFill>
          <a:blip r:embed="rId2"/>
          <a:stretch>
            <a:fillRect/>
          </a:stretch>
        </p:blipFill>
        <p:spPr>
          <a:xfrm>
            <a:off x="1722782" y="154297"/>
            <a:ext cx="7742375" cy="6549405"/>
          </a:xfrm>
          <a:prstGeom prst="rect">
            <a:avLst/>
          </a:prstGeom>
        </p:spPr>
      </p:pic>
      <p:sp>
        <p:nvSpPr>
          <p:cNvPr id="4" name="Footer Placeholder 3">
            <a:extLst>
              <a:ext uri="{FF2B5EF4-FFF2-40B4-BE49-F238E27FC236}">
                <a16:creationId xmlns:a16="http://schemas.microsoft.com/office/drawing/2014/main" id="{29503291-1B9D-4506-A7E3-FD2A09118911}"/>
              </a:ext>
            </a:extLst>
          </p:cNvPr>
          <p:cNvSpPr>
            <a:spLocks noGrp="1"/>
          </p:cNvSpPr>
          <p:nvPr>
            <p:ph type="ftr" sz="quarter" idx="11"/>
          </p:nvPr>
        </p:nvSpPr>
        <p:spPr/>
        <p:txBody>
          <a:bodyPr/>
          <a:lstStyle/>
          <a:p>
            <a:r>
              <a:rPr lang="en-IN"/>
              <a:t>7</a:t>
            </a:r>
          </a:p>
        </p:txBody>
      </p:sp>
    </p:spTree>
    <p:extLst>
      <p:ext uri="{BB962C8B-B14F-4D97-AF65-F5344CB8AC3E}">
        <p14:creationId xmlns:p14="http://schemas.microsoft.com/office/powerpoint/2010/main" val="2250863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B06A3F-301F-430F-8E32-4FE00ED1B05E}"/>
              </a:ext>
            </a:extLst>
          </p:cNvPr>
          <p:cNvSpPr>
            <a:spLocks noGrp="1"/>
          </p:cNvSpPr>
          <p:nvPr>
            <p:ph type="title"/>
          </p:nvPr>
        </p:nvSpPr>
        <p:spPr/>
        <p:txBody>
          <a:bodyPr/>
          <a:lstStyle/>
          <a:p>
            <a:r>
              <a:rPr lang="en-IN" u="sng" dirty="0"/>
              <a:t>Python Matplotlib: Bar Graph</a:t>
            </a:r>
          </a:p>
        </p:txBody>
      </p:sp>
      <p:sp>
        <p:nvSpPr>
          <p:cNvPr id="4" name="Content Placeholder 3">
            <a:extLst>
              <a:ext uri="{FF2B5EF4-FFF2-40B4-BE49-F238E27FC236}">
                <a16:creationId xmlns:a16="http://schemas.microsoft.com/office/drawing/2014/main" id="{7F44890F-C8F0-4FEF-B932-F620885D857B}"/>
              </a:ext>
            </a:extLst>
          </p:cNvPr>
          <p:cNvSpPr>
            <a:spLocks noGrp="1"/>
          </p:cNvSpPr>
          <p:nvPr>
            <p:ph idx="1"/>
          </p:nvPr>
        </p:nvSpPr>
        <p:spPr>
          <a:xfrm>
            <a:off x="251791" y="1431235"/>
            <a:ext cx="11635409" cy="5088835"/>
          </a:xfrm>
        </p:spPr>
        <p:txBody>
          <a:bodyPr>
            <a:normAutofit fontScale="85000" lnSpcReduction="20000"/>
          </a:bodyPr>
          <a:lstStyle/>
          <a:p>
            <a:r>
              <a:rPr lang="en-US" sz="2300" dirty="0"/>
              <a:t>A bar graph uses bars to compare data among different categories. It is well suited when you want to measure the changes over a period of time. It can be represented horizontally or vertically. Also, the important thing to keep in mind is that longer the bar, greater is the value. Now, let us practically implement it using python matplotlib.</a:t>
            </a:r>
          </a:p>
          <a:p>
            <a:pPr marL="0" indent="0">
              <a:buNone/>
            </a:pPr>
            <a:endParaRPr lang="en-US" sz="2300" dirty="0"/>
          </a:p>
          <a:p>
            <a:pPr marL="0" indent="0">
              <a:buNone/>
            </a:pPr>
            <a:r>
              <a:rPr lang="en-US" dirty="0"/>
              <a:t>from matplotlib import </a:t>
            </a:r>
            <a:r>
              <a:rPr lang="en-US" dirty="0" err="1"/>
              <a:t>pyplot</a:t>
            </a:r>
            <a:r>
              <a:rPr lang="en-US" dirty="0"/>
              <a:t> as </a:t>
            </a:r>
            <a:r>
              <a:rPr lang="en-US" dirty="0" err="1"/>
              <a:t>plt</a:t>
            </a:r>
            <a:r>
              <a:rPr lang="en-US" dirty="0"/>
              <a:t> </a:t>
            </a:r>
          </a:p>
          <a:p>
            <a:pPr marL="0" indent="0">
              <a:buNone/>
            </a:pPr>
            <a:r>
              <a:rPr lang="en-US" dirty="0" err="1"/>
              <a:t>plt.bar</a:t>
            </a:r>
            <a:r>
              <a:rPr lang="en-US" dirty="0"/>
              <a:t>([0.25,1.25,2.25,3.25,4.25],[50,40,70,80,20],</a:t>
            </a:r>
          </a:p>
          <a:p>
            <a:pPr marL="0" indent="0">
              <a:buNone/>
            </a:pPr>
            <a:r>
              <a:rPr lang="en-US" dirty="0"/>
              <a:t>label="</a:t>
            </a:r>
            <a:r>
              <a:rPr lang="en-US" dirty="0" err="1"/>
              <a:t>BMW",width</a:t>
            </a:r>
            <a:r>
              <a:rPr lang="en-US" dirty="0"/>
              <a:t>=.5)</a:t>
            </a:r>
          </a:p>
          <a:p>
            <a:pPr marL="0" indent="0">
              <a:buNone/>
            </a:pPr>
            <a:r>
              <a:rPr lang="en-US" dirty="0" err="1"/>
              <a:t>plt.bar</a:t>
            </a:r>
            <a:r>
              <a:rPr lang="en-US" dirty="0"/>
              <a:t>([.75,1.75,2.75,3.75,4.75],[80,20,20,50,60],</a:t>
            </a:r>
          </a:p>
          <a:p>
            <a:pPr marL="0" indent="0">
              <a:buNone/>
            </a:pPr>
            <a:r>
              <a:rPr lang="en-US" dirty="0"/>
              <a:t>label="Audi", color='</a:t>
            </a:r>
            <a:r>
              <a:rPr lang="en-US" dirty="0" err="1"/>
              <a:t>r',width</a:t>
            </a:r>
            <a:r>
              <a:rPr lang="en-US" dirty="0"/>
              <a:t>=.5)</a:t>
            </a:r>
          </a:p>
          <a:p>
            <a:pPr marL="0" indent="0">
              <a:buNone/>
            </a:pPr>
            <a:r>
              <a:rPr lang="en-US" dirty="0" err="1"/>
              <a:t>plt.legend</a:t>
            </a:r>
            <a:r>
              <a:rPr lang="en-US" dirty="0"/>
              <a:t>()</a:t>
            </a:r>
          </a:p>
          <a:p>
            <a:pPr marL="0" indent="0">
              <a:buNone/>
            </a:pPr>
            <a:r>
              <a:rPr lang="en-US" dirty="0" err="1"/>
              <a:t>plt.xlabel</a:t>
            </a:r>
            <a:r>
              <a:rPr lang="en-US" dirty="0"/>
              <a:t>('Days')</a:t>
            </a:r>
          </a:p>
          <a:p>
            <a:pPr marL="0" indent="0">
              <a:buNone/>
            </a:pPr>
            <a:r>
              <a:rPr lang="en-US" dirty="0" err="1"/>
              <a:t>plt.ylabel</a:t>
            </a:r>
            <a:r>
              <a:rPr lang="en-US" dirty="0"/>
              <a:t>('Distance (kms)')</a:t>
            </a:r>
          </a:p>
          <a:p>
            <a:pPr marL="0" indent="0">
              <a:buNone/>
            </a:pPr>
            <a:r>
              <a:rPr lang="en-US" dirty="0" err="1"/>
              <a:t>plt.title</a:t>
            </a:r>
            <a:r>
              <a:rPr lang="en-US" dirty="0"/>
              <a:t>('Information')</a:t>
            </a:r>
          </a:p>
          <a:p>
            <a:pPr marL="0" indent="0">
              <a:buNone/>
            </a:pPr>
            <a:r>
              <a:rPr lang="en-US" dirty="0" err="1"/>
              <a:t>plt.show</a:t>
            </a:r>
            <a:r>
              <a:rPr lang="en-US" dirty="0"/>
              <a:t>()</a:t>
            </a:r>
          </a:p>
          <a:p>
            <a:pPr marL="0" indent="0">
              <a:buNone/>
            </a:pPr>
            <a:endParaRPr lang="en-US" dirty="0"/>
          </a:p>
        </p:txBody>
      </p:sp>
      <p:sp>
        <p:nvSpPr>
          <p:cNvPr id="5" name="Footer Placeholder 4">
            <a:extLst>
              <a:ext uri="{FF2B5EF4-FFF2-40B4-BE49-F238E27FC236}">
                <a16:creationId xmlns:a16="http://schemas.microsoft.com/office/drawing/2014/main" id="{186FDF2D-44C2-4AC1-8841-62933089AA99}"/>
              </a:ext>
            </a:extLst>
          </p:cNvPr>
          <p:cNvSpPr>
            <a:spLocks noGrp="1"/>
          </p:cNvSpPr>
          <p:nvPr>
            <p:ph type="ftr" sz="quarter" idx="11"/>
          </p:nvPr>
        </p:nvSpPr>
        <p:spPr/>
        <p:txBody>
          <a:bodyPr/>
          <a:lstStyle/>
          <a:p>
            <a:r>
              <a:rPr lang="en-IN"/>
              <a:t>8</a:t>
            </a:r>
          </a:p>
        </p:txBody>
      </p:sp>
    </p:spTree>
    <p:extLst>
      <p:ext uri="{BB962C8B-B14F-4D97-AF65-F5344CB8AC3E}">
        <p14:creationId xmlns:p14="http://schemas.microsoft.com/office/powerpoint/2010/main" val="348466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4A238D-F07E-4049-BE95-C8512E7DA9EE}"/>
              </a:ext>
            </a:extLst>
          </p:cNvPr>
          <p:cNvPicPr>
            <a:picLocks noChangeAspect="1"/>
          </p:cNvPicPr>
          <p:nvPr/>
        </p:nvPicPr>
        <p:blipFill>
          <a:blip r:embed="rId2"/>
          <a:stretch>
            <a:fillRect/>
          </a:stretch>
        </p:blipFill>
        <p:spPr>
          <a:xfrm>
            <a:off x="1895061" y="325259"/>
            <a:ext cx="7313543" cy="6207482"/>
          </a:xfrm>
          <a:prstGeom prst="rect">
            <a:avLst/>
          </a:prstGeom>
        </p:spPr>
      </p:pic>
      <p:sp>
        <p:nvSpPr>
          <p:cNvPr id="3" name="Footer Placeholder 2">
            <a:extLst>
              <a:ext uri="{FF2B5EF4-FFF2-40B4-BE49-F238E27FC236}">
                <a16:creationId xmlns:a16="http://schemas.microsoft.com/office/drawing/2014/main" id="{CCAC4C22-E4C8-4462-AF15-FD93A8F1037B}"/>
              </a:ext>
            </a:extLst>
          </p:cNvPr>
          <p:cNvSpPr>
            <a:spLocks noGrp="1"/>
          </p:cNvSpPr>
          <p:nvPr>
            <p:ph type="ftr" sz="quarter" idx="11"/>
          </p:nvPr>
        </p:nvSpPr>
        <p:spPr/>
        <p:txBody>
          <a:bodyPr/>
          <a:lstStyle/>
          <a:p>
            <a:r>
              <a:rPr lang="en-IN"/>
              <a:t>9</a:t>
            </a:r>
          </a:p>
        </p:txBody>
      </p:sp>
    </p:spTree>
    <p:extLst>
      <p:ext uri="{BB962C8B-B14F-4D97-AF65-F5344CB8AC3E}">
        <p14:creationId xmlns:p14="http://schemas.microsoft.com/office/powerpoint/2010/main" val="42746186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746</TotalTime>
  <Words>1540</Words>
  <Application>Microsoft Office PowerPoint</Application>
  <PresentationFormat>Widescreen</PresentationFormat>
  <Paragraphs>137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Times New Roman</vt:lpstr>
      <vt:lpstr>Wingdings 3</vt:lpstr>
      <vt:lpstr>Ion</vt:lpstr>
      <vt:lpstr>Matplotlib and Seaborn modules</vt:lpstr>
      <vt:lpstr>What is MATPLOTLIB?</vt:lpstr>
      <vt:lpstr>Python Matplotlib : Types of Plots</vt:lpstr>
      <vt:lpstr>Types of Plot</vt:lpstr>
      <vt:lpstr>PowerPoint Presentation</vt:lpstr>
      <vt:lpstr>Let us see how can we add title, labels to our graph created by python matplotlib library to bring in more meaning to it. Consider the below example:  from matplotlib import pyplot as plt   x = [5,2,7] y = [2,16,4] plt.plot(x,y) plt.title('Info') plt.ylabel('Y axis') plt.xlabel('X axis') plt.show() </vt:lpstr>
      <vt:lpstr>PowerPoint Presentation</vt:lpstr>
      <vt:lpstr>Python Matplotlib: Bar Graph</vt:lpstr>
      <vt:lpstr>PowerPoint Presentation</vt:lpstr>
      <vt:lpstr>Python Matplotlib – Histogram</vt:lpstr>
      <vt:lpstr>PowerPoint Presentation</vt:lpstr>
      <vt:lpstr>Python Matplotlib : Scatter Plot</vt:lpstr>
      <vt:lpstr>PowerPoint Presentation</vt:lpstr>
      <vt:lpstr>Python Matplotlib : Area Plot </vt:lpstr>
      <vt:lpstr>PowerPoint Presentation</vt:lpstr>
      <vt:lpstr>Python Matplotlib : Pie Chart</vt:lpstr>
      <vt:lpstr>PowerPoint Presentation</vt:lpstr>
      <vt:lpstr>Few Important Functions</vt:lpstr>
      <vt:lpstr>References   https://jakevdp.github.io/PythonDataScienceHandbook/04.00-introduction-to-matplotlib.html  https://www.geeksforgeeks.org/python-introduction-matplotlib/  https://www.youtube.com/watch?v=zYdHr-LxsJ0  https://matplotlib.org/tutorials/introductory/pyplot.html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Matplotlib and Seaborn modules</dc:title>
  <dc:creator>ARPITA</dc:creator>
  <cp:lastModifiedBy>ARPITA</cp:lastModifiedBy>
  <cp:revision>19</cp:revision>
  <dcterms:created xsi:type="dcterms:W3CDTF">2020-04-19T14:54:15Z</dcterms:created>
  <dcterms:modified xsi:type="dcterms:W3CDTF">2020-04-20T03:21:08Z</dcterms:modified>
</cp:coreProperties>
</file>