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rawings/drawing4.xml" ContentType="application/vnd.openxmlformats-officedocument.drawingml.chartshap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drawings/drawing9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drawings/drawing7.xml" ContentType="application/vnd.openxmlformats-officedocument.drawingml.chartshapes+xml"/>
  <Override PartName="/ppt/drawings/drawing8.xml" ContentType="application/vnd.openxmlformats-officedocument.drawingml.chartshap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5.xml" ContentType="application/vnd.openxmlformats-officedocument.drawingml.chartshapes+xml"/>
  <Override PartName="/ppt/drawings/drawing6.xml" ContentType="application/vnd.openxmlformats-officedocument.drawingml.chartshape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rawings/drawing3.xml" ContentType="application/vnd.openxmlformats-officedocument.drawingml.chartshapes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58" r:id="rId4"/>
    <p:sldId id="259" r:id="rId5"/>
    <p:sldId id="266" r:id="rId6"/>
    <p:sldId id="260" r:id="rId7"/>
    <p:sldId id="261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5104"/>
    <a:srgbClr val="FA9E66"/>
    <a:srgbClr val="DB4603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>
        <p:scale>
          <a:sx n="99" d="100"/>
          <a:sy n="99" d="100"/>
        </p:scale>
        <p:origin x="-893" y="3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61571188" cy="615711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Dell\Desktop\Manufacturing+Downtime\Manufacturing_Line_Productivity%20-%20WorkingCopy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Dell\Desktop\Manufacturing+Downtime\Manufacturing_Line_Productivity%20-%20WorkingCopy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Dell\Desktop\Manufacturing+Downtime\Manufacturing_Line_Productivity%20-%20WorkingCopy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C:\Users\Dell\Desktop\Manufacturing+Downtime\Manufacturing_Line_Productivity%20-%20WorkingCopy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C:\Users\Dell\Desktop\Manufacturing+Downtime\Manufacturing_Line_Productivity%20-%20WorkingCopy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oleObject" Target="file:///C:\Users\Dell\Desktop\Manufacturing+Downtime\Manufacturing_Line_Productivity%20-%20WorkingCopy.xlsx" TargetMode="Externa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oleObject" Target="file:///C:\Users\Dell\Desktop\Manufacturing+Downtime\Manufacturing_Line_Productivity%20-%20WorkingCopy.xlsx" TargetMode="Externa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oleObject" Target="file:///C:\Users\Dell\Desktop\Manufacturing+Downtime\Manufacturing_Line_Productivity%20-%20WorkingCopy.xlsx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9.xml"/><Relationship Id="rId1" Type="http://schemas.openxmlformats.org/officeDocument/2006/relationships/oleObject" Target="file:///C:\Users\Dell\Desktop\Manufacturing+Downtime\Manufacturing_Line_Productivity%20-%20WorkingCop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9207590052658507"/>
          <c:y val="0.2212549630195802"/>
          <c:w val="0.75959089763787579"/>
          <c:h val="0.43814351445368249"/>
        </c:manualLayout>
      </c:layout>
      <c:barChart>
        <c:barDir val="col"/>
        <c:grouping val="clustered"/>
        <c:ser>
          <c:idx val="0"/>
          <c:order val="0"/>
          <c:tx>
            <c:strRef>
              <c:f>LineEfficiency!$H$8</c:f>
              <c:strCache>
                <c:ptCount val="1"/>
                <c:pt idx="0">
                  <c:v>Count of Batch</c:v>
                </c:pt>
              </c:strCache>
            </c:strRef>
          </c:tx>
          <c:spPr>
            <a:solidFill>
              <a:srgbClr val="FC5104"/>
            </a:solidFill>
            <a:ln>
              <a:noFill/>
            </a:ln>
          </c:spPr>
          <c:dPt>
            <c:idx val="0"/>
          </c:dPt>
          <c:dPt>
            <c:idx val="1"/>
            <c:spPr>
              <a:solidFill>
                <a:schemeClr val="bg1">
                  <a:lumMod val="75000"/>
                </a:schemeClr>
              </a:solidFill>
              <a:ln>
                <a:noFill/>
              </a:ln>
            </c:spPr>
          </c:dPt>
          <c:dPt>
            <c:idx val="2"/>
            <c:spPr>
              <a:solidFill>
                <a:schemeClr val="bg1">
                  <a:lumMod val="75000"/>
                </a:schemeClr>
              </a:solidFill>
              <a:ln>
                <a:noFill/>
              </a:ln>
            </c:spPr>
          </c:dPt>
          <c:dLbls>
            <c:dLbl>
              <c:idx val="0"/>
              <c:spPr/>
              <c:txPr>
                <a:bodyPr/>
                <a:lstStyle/>
                <a:p>
                  <a:pPr>
                    <a:defRPr sz="1100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</c:dLbl>
            <c:dLbl>
              <c:idx val="1"/>
              <c:spPr/>
              <c:txPr>
                <a:bodyPr/>
                <a:lstStyle/>
                <a:p>
                  <a:pPr>
                    <a:defRPr sz="1100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</c:dLbl>
            <c:dLbl>
              <c:idx val="2"/>
              <c:spPr/>
              <c:txPr>
                <a:bodyPr/>
                <a:lstStyle/>
                <a:p>
                  <a:pPr>
                    <a:defRPr sz="1100"/>
                  </a:pPr>
                  <a:endParaRPr lang="en-US"/>
                </a:p>
              </c:txPr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dLblPos val="inEnd"/>
            <c:showVal val="1"/>
          </c:dLbls>
          <c:cat>
            <c:strRef>
              <c:f>LineEfficiency!$G$9:$G$11</c:f>
              <c:strCache>
                <c:ptCount val="3"/>
                <c:pt idx="0">
                  <c:v>Low (&lt;= 50%)</c:v>
                </c:pt>
                <c:pt idx="1">
                  <c:v>Medium (51 - 80%)</c:v>
                </c:pt>
                <c:pt idx="2">
                  <c:v>High (&gt; 80%)</c:v>
                </c:pt>
              </c:strCache>
            </c:strRef>
          </c:cat>
          <c:val>
            <c:numRef>
              <c:f>LineEfficiency!$H$9:$H$11</c:f>
              <c:numCache>
                <c:formatCode>General</c:formatCode>
                <c:ptCount val="3"/>
                <c:pt idx="0">
                  <c:v>5</c:v>
                </c:pt>
                <c:pt idx="1">
                  <c:v>28</c:v>
                </c:pt>
                <c:pt idx="2">
                  <c:v>5</c:v>
                </c:pt>
              </c:numCache>
            </c:numRef>
          </c:val>
        </c:ser>
        <c:gapWidth val="100"/>
        <c:axId val="96355840"/>
        <c:axId val="96357760"/>
      </c:barChart>
      <c:catAx>
        <c:axId val="963558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200" b="0">
                    <a:latin typeface="Segoe UI Semibold" pitchFamily="34" charset="0"/>
                    <a:cs typeface="Segoe UI Semibold" pitchFamily="34" charset="0"/>
                  </a:defRPr>
                </a:pPr>
                <a:r>
                  <a:rPr lang="en-US" sz="1100" b="0" dirty="0">
                    <a:solidFill>
                      <a:schemeClr val="bg1">
                        <a:lumMod val="65000"/>
                      </a:schemeClr>
                    </a:solidFill>
                    <a:latin typeface="Segoe UI Semibold" pitchFamily="34" charset="0"/>
                    <a:ea typeface="Yu Gothic Light" pitchFamily="34" charset="-128"/>
                    <a:cs typeface="Segoe UI Semibold" pitchFamily="34" charset="0"/>
                  </a:rPr>
                  <a:t>Efficiency </a:t>
                </a:r>
                <a:r>
                  <a:rPr lang="en-US" sz="1100" b="0" dirty="0" smtClean="0">
                    <a:solidFill>
                      <a:schemeClr val="bg1">
                        <a:lumMod val="65000"/>
                      </a:schemeClr>
                    </a:solidFill>
                    <a:latin typeface="Segoe UI Semibold" pitchFamily="34" charset="0"/>
                    <a:ea typeface="Yu Gothic Light" pitchFamily="34" charset="-128"/>
                    <a:cs typeface="Segoe UI Semibold" pitchFamily="34" charset="0"/>
                  </a:rPr>
                  <a:t>(%) =</a:t>
                </a:r>
                <a:r>
                  <a:rPr lang="en-US" sz="1100" b="0" baseline="0" dirty="0" smtClean="0">
                    <a:solidFill>
                      <a:schemeClr val="bg1">
                        <a:lumMod val="65000"/>
                      </a:schemeClr>
                    </a:solidFill>
                    <a:latin typeface="Segoe UI Semibold" pitchFamily="34" charset="0"/>
                    <a:ea typeface="Yu Gothic Light" pitchFamily="34" charset="-128"/>
                    <a:cs typeface="Segoe UI Semibold" pitchFamily="34" charset="0"/>
                  </a:rPr>
                  <a:t> </a:t>
                </a:r>
                <a:r>
                  <a:rPr lang="en-US" sz="1100" b="0" baseline="0" dirty="0">
                    <a:solidFill>
                      <a:schemeClr val="bg1">
                        <a:lumMod val="65000"/>
                      </a:schemeClr>
                    </a:solidFill>
                    <a:latin typeface="Segoe UI Semibold" pitchFamily="34" charset="0"/>
                    <a:ea typeface="Yu Gothic Light" pitchFamily="34" charset="-128"/>
                    <a:cs typeface="Segoe UI Semibold" pitchFamily="34" charset="0"/>
                  </a:rPr>
                  <a:t>Min Batch </a:t>
                </a:r>
                <a:r>
                  <a:rPr lang="en-US" sz="1100" b="0" baseline="0" dirty="0" smtClean="0">
                    <a:solidFill>
                      <a:schemeClr val="bg1">
                        <a:lumMod val="65000"/>
                      </a:schemeClr>
                    </a:solidFill>
                    <a:latin typeface="Segoe UI Semibold" pitchFamily="34" charset="0"/>
                    <a:ea typeface="Yu Gothic Light" pitchFamily="34" charset="-128"/>
                    <a:cs typeface="Segoe UI Semibold" pitchFamily="34" charset="0"/>
                  </a:rPr>
                  <a:t>Time * 100 </a:t>
                </a:r>
                <a:r>
                  <a:rPr lang="en-US" sz="1100" b="0" baseline="0" dirty="0">
                    <a:solidFill>
                      <a:schemeClr val="bg1">
                        <a:lumMod val="65000"/>
                      </a:schemeClr>
                    </a:solidFill>
                    <a:latin typeface="Segoe UI Semibold" pitchFamily="34" charset="0"/>
                    <a:ea typeface="Yu Gothic Light" pitchFamily="34" charset="-128"/>
                    <a:cs typeface="Segoe UI Semibold" pitchFamily="34" charset="0"/>
                  </a:rPr>
                  <a:t>/ Actual Batch Time</a:t>
                </a:r>
                <a:endParaRPr lang="en-US" sz="1100" b="0" dirty="0">
                  <a:solidFill>
                    <a:schemeClr val="bg1">
                      <a:lumMod val="65000"/>
                    </a:schemeClr>
                  </a:solidFill>
                  <a:latin typeface="Segoe UI Semibold" pitchFamily="34" charset="0"/>
                  <a:ea typeface="Yu Gothic Light" pitchFamily="34" charset="-128"/>
                  <a:cs typeface="Segoe UI Semibold" pitchFamily="34" charset="0"/>
                </a:endParaRPr>
              </a:p>
            </c:rich>
          </c:tx>
          <c:layout>
            <c:manualLayout>
              <c:xMode val="edge"/>
              <c:yMode val="edge"/>
              <c:x val="0.18469022089084244"/>
              <c:y val="0.74032618055862409"/>
            </c:manualLayout>
          </c:layout>
        </c:title>
        <c:tickLblPos val="nextTo"/>
        <c:txPr>
          <a:bodyPr/>
          <a:lstStyle/>
          <a:p>
            <a:pPr>
              <a:defRPr sz="1100">
                <a:solidFill>
                  <a:schemeClr val="bg1">
                    <a:lumMod val="65000"/>
                  </a:schemeClr>
                </a:solidFill>
              </a:defRPr>
            </a:pPr>
            <a:endParaRPr lang="en-US"/>
          </a:p>
        </c:txPr>
        <c:crossAx val="96357760"/>
        <c:crosses val="autoZero"/>
        <c:lblAlgn val="ctr"/>
        <c:lblOffset val="100"/>
      </c:catAx>
      <c:valAx>
        <c:axId val="96357760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 sz="1100">
                    <a:solidFill>
                      <a:schemeClr val="bg1">
                        <a:lumMod val="65000"/>
                      </a:schemeClr>
                    </a:solidFill>
                    <a:latin typeface="Segoe UI Semibold" pitchFamily="34" charset="0"/>
                    <a:cs typeface="Segoe UI Semibold" pitchFamily="34" charset="0"/>
                  </a:defRPr>
                </a:pPr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Segoe UI Semibold" pitchFamily="34" charset="0"/>
                    <a:cs typeface="Segoe UI Semibold" pitchFamily="34" charset="0"/>
                  </a:rPr>
                  <a:t>#</a:t>
                </a:r>
                <a:r>
                  <a:rPr lang="en-US" sz="1100" baseline="0" dirty="0">
                    <a:solidFill>
                      <a:schemeClr val="bg1">
                        <a:lumMod val="65000"/>
                      </a:schemeClr>
                    </a:solidFill>
                    <a:latin typeface="Segoe UI Semibold" pitchFamily="34" charset="0"/>
                    <a:cs typeface="Segoe UI Semibold" pitchFamily="34" charset="0"/>
                  </a:rPr>
                  <a:t> of Batches</a:t>
                </a:r>
                <a:endParaRPr lang="en-US" sz="1100" dirty="0">
                  <a:solidFill>
                    <a:schemeClr val="bg1">
                      <a:lumMod val="65000"/>
                    </a:schemeClr>
                  </a:solidFill>
                  <a:latin typeface="Segoe UI Semibold" pitchFamily="34" charset="0"/>
                  <a:cs typeface="Segoe UI Semibold" pitchFamily="34" charset="0"/>
                </a:endParaRPr>
              </a:p>
            </c:rich>
          </c:tx>
          <c:layout>
            <c:manualLayout>
              <c:xMode val="edge"/>
              <c:yMode val="edge"/>
              <c:x val="0.10439427450122042"/>
              <c:y val="0.20394818727301492"/>
            </c:manualLayout>
          </c:layout>
        </c:title>
        <c:numFmt formatCode="General" sourceLinked="1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100">
                <a:solidFill>
                  <a:schemeClr val="bg1">
                    <a:lumMod val="65000"/>
                  </a:schemeClr>
                </a:solidFill>
              </a:defRPr>
            </a:pPr>
            <a:endParaRPr lang="en-US"/>
          </a:p>
        </c:txPr>
        <c:crossAx val="96355840"/>
        <c:crosses val="autoZero"/>
        <c:crossBetween val="between"/>
      </c:valAx>
      <c:spPr>
        <a:solidFill>
          <a:schemeClr val="bg1"/>
        </a:solidFill>
      </c:spPr>
    </c:plotArea>
    <c:plotVisOnly val="1"/>
  </c:chart>
  <c:spPr>
    <a:ln>
      <a:noFill/>
    </a:ln>
  </c:sp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4942579545977808"/>
          <c:y val="0.23371641140101082"/>
          <c:w val="0.80364517372391453"/>
          <c:h val="0.59809350987372967"/>
        </c:manualLayout>
      </c:layout>
      <c:scatterChart>
        <c:scatterStyle val="lineMarker"/>
        <c:ser>
          <c:idx val="0"/>
          <c:order val="0"/>
          <c:tx>
            <c:strRef>
              <c:f>LineEfficiencyVsDowntime!$C$1</c:f>
              <c:strCache>
                <c:ptCount val="1"/>
                <c:pt idx="0">
                  <c:v>Efficiency</c:v>
                </c:pt>
              </c:strCache>
            </c:strRef>
          </c:tx>
          <c:spPr>
            <a:ln w="38100">
              <a:noFill/>
            </a:ln>
          </c:spPr>
          <c:marker>
            <c:symbol val="circle"/>
            <c:size val="9"/>
            <c:spPr>
              <a:solidFill>
                <a:schemeClr val="bg1">
                  <a:lumMod val="65000"/>
                  <a:alpha val="88000"/>
                </a:schemeClr>
              </a:solidFill>
              <a:ln>
                <a:noFill/>
              </a:ln>
            </c:spPr>
          </c:marker>
          <c:dPt>
            <c:idx val="0"/>
            <c:marker>
              <c:spPr>
                <a:solidFill>
                  <a:srgbClr val="FC5104">
                    <a:alpha val="88000"/>
                  </a:srgbClr>
                </a:solidFill>
                <a:ln>
                  <a:noFill/>
                </a:ln>
              </c:spPr>
            </c:marker>
          </c:dPt>
          <c:dPt>
            <c:idx val="1"/>
            <c:marker>
              <c:spPr>
                <a:solidFill>
                  <a:srgbClr val="FC5104">
                    <a:alpha val="88000"/>
                  </a:srgbClr>
                </a:solidFill>
                <a:ln>
                  <a:noFill/>
                </a:ln>
              </c:spPr>
            </c:marker>
          </c:dPt>
          <c:dPt>
            <c:idx val="2"/>
            <c:marker>
              <c:spPr>
                <a:solidFill>
                  <a:srgbClr val="FC5104">
                    <a:alpha val="88000"/>
                  </a:srgbClr>
                </a:solidFill>
                <a:ln>
                  <a:noFill/>
                </a:ln>
              </c:spPr>
            </c:marker>
          </c:dPt>
          <c:dPt>
            <c:idx val="3"/>
            <c:marker>
              <c:spPr>
                <a:solidFill>
                  <a:srgbClr val="FC5104">
                    <a:alpha val="88000"/>
                  </a:srgbClr>
                </a:solidFill>
                <a:ln>
                  <a:noFill/>
                </a:ln>
              </c:spPr>
            </c:marker>
          </c:dPt>
          <c:dPt>
            <c:idx val="4"/>
            <c:marker>
              <c:spPr>
                <a:solidFill>
                  <a:srgbClr val="FC5104">
                    <a:alpha val="88000"/>
                  </a:srgbClr>
                </a:solidFill>
                <a:ln>
                  <a:noFill/>
                </a:ln>
              </c:spPr>
            </c:marker>
          </c:dPt>
          <c:trendline>
            <c:trendlineType val="linear"/>
          </c:trendline>
          <c:trendline>
            <c:spPr>
              <a:ln>
                <a:solidFill>
                  <a:sysClr val="window" lastClr="FFFFFF">
                    <a:lumMod val="50000"/>
                    <a:alpha val="85000"/>
                  </a:sysClr>
                </a:solidFill>
              </a:ln>
            </c:spPr>
            <c:trendlineType val="linear"/>
          </c:trendline>
          <c:xVal>
            <c:numRef>
              <c:f>LineEfficiencyVsDowntime!$B$2:$B$39</c:f>
              <c:numCache>
                <c:formatCode>General</c:formatCode>
                <c:ptCount val="38"/>
                <c:pt idx="0">
                  <c:v>75</c:v>
                </c:pt>
                <c:pt idx="1">
                  <c:v>73</c:v>
                </c:pt>
                <c:pt idx="2">
                  <c:v>107</c:v>
                </c:pt>
                <c:pt idx="3">
                  <c:v>63</c:v>
                </c:pt>
                <c:pt idx="4">
                  <c:v>60</c:v>
                </c:pt>
                <c:pt idx="5">
                  <c:v>58</c:v>
                </c:pt>
                <c:pt idx="6">
                  <c:v>52</c:v>
                </c:pt>
                <c:pt idx="7">
                  <c:v>52</c:v>
                </c:pt>
                <c:pt idx="8">
                  <c:v>50</c:v>
                </c:pt>
                <c:pt idx="9">
                  <c:v>50</c:v>
                </c:pt>
                <c:pt idx="10">
                  <c:v>45</c:v>
                </c:pt>
                <c:pt idx="11">
                  <c:v>45</c:v>
                </c:pt>
                <c:pt idx="12">
                  <c:v>44</c:v>
                </c:pt>
                <c:pt idx="13">
                  <c:v>40</c:v>
                </c:pt>
                <c:pt idx="14">
                  <c:v>40</c:v>
                </c:pt>
                <c:pt idx="15">
                  <c:v>40</c:v>
                </c:pt>
                <c:pt idx="16">
                  <c:v>62</c:v>
                </c:pt>
                <c:pt idx="17">
                  <c:v>35</c:v>
                </c:pt>
                <c:pt idx="18">
                  <c:v>54</c:v>
                </c:pt>
                <c:pt idx="19">
                  <c:v>30</c:v>
                </c:pt>
                <c:pt idx="20">
                  <c:v>30</c:v>
                </c:pt>
                <c:pt idx="21">
                  <c:v>25</c:v>
                </c:pt>
                <c:pt idx="22">
                  <c:v>25</c:v>
                </c:pt>
                <c:pt idx="23">
                  <c:v>24</c:v>
                </c:pt>
                <c:pt idx="24">
                  <c:v>23</c:v>
                </c:pt>
                <c:pt idx="25">
                  <c:v>20</c:v>
                </c:pt>
                <c:pt idx="26">
                  <c:v>20</c:v>
                </c:pt>
                <c:pt idx="27">
                  <c:v>20</c:v>
                </c:pt>
                <c:pt idx="28">
                  <c:v>20</c:v>
                </c:pt>
                <c:pt idx="29">
                  <c:v>32</c:v>
                </c:pt>
                <c:pt idx="30">
                  <c:v>15</c:v>
                </c:pt>
                <c:pt idx="31">
                  <c:v>15</c:v>
                </c:pt>
                <c:pt idx="32">
                  <c:v>15</c:v>
                </c:pt>
                <c:pt idx="33">
                  <c:v>22</c:v>
                </c:pt>
                <c:pt idx="34">
                  <c:v>7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xVal>
          <c:yVal>
            <c:numRef>
              <c:f>LineEfficiencyVsDowntime!$C$2:$C$39</c:f>
              <c:numCache>
                <c:formatCode>0%</c:formatCode>
                <c:ptCount val="38"/>
                <c:pt idx="0">
                  <c:v>0.44444444444444442</c:v>
                </c:pt>
                <c:pt idx="1">
                  <c:v>0.45112781954887227</c:v>
                </c:pt>
                <c:pt idx="2">
                  <c:v>0.47804878048780497</c:v>
                </c:pt>
                <c:pt idx="3">
                  <c:v>0.48780487804878064</c:v>
                </c:pt>
                <c:pt idx="4">
                  <c:v>0.5</c:v>
                </c:pt>
                <c:pt idx="5">
                  <c:v>0.50847457627118664</c:v>
                </c:pt>
                <c:pt idx="6">
                  <c:v>0.53571428571428559</c:v>
                </c:pt>
                <c:pt idx="7">
                  <c:v>0.53571428571428559</c:v>
                </c:pt>
                <c:pt idx="8">
                  <c:v>0.54545454545454541</c:v>
                </c:pt>
                <c:pt idx="9">
                  <c:v>0.54545454545454541</c:v>
                </c:pt>
                <c:pt idx="10">
                  <c:v>0.57142857142857173</c:v>
                </c:pt>
                <c:pt idx="11">
                  <c:v>0.57142857142857173</c:v>
                </c:pt>
                <c:pt idx="12">
                  <c:v>0.57692307692307732</c:v>
                </c:pt>
                <c:pt idx="13">
                  <c:v>0.6000000000000002</c:v>
                </c:pt>
                <c:pt idx="14">
                  <c:v>0.6000000000000002</c:v>
                </c:pt>
                <c:pt idx="15">
                  <c:v>0.6000000000000002</c:v>
                </c:pt>
                <c:pt idx="16">
                  <c:v>0.61250000000000004</c:v>
                </c:pt>
                <c:pt idx="17">
                  <c:v>0.63157894736842124</c:v>
                </c:pt>
                <c:pt idx="18">
                  <c:v>0.64473684210526339</c:v>
                </c:pt>
                <c:pt idx="19">
                  <c:v>0.66666666666666663</c:v>
                </c:pt>
                <c:pt idx="20">
                  <c:v>0.66666666666666663</c:v>
                </c:pt>
                <c:pt idx="21">
                  <c:v>0.70588235294117663</c:v>
                </c:pt>
                <c:pt idx="22">
                  <c:v>0.70588235294117663</c:v>
                </c:pt>
                <c:pt idx="23">
                  <c:v>0.71428571428571452</c:v>
                </c:pt>
                <c:pt idx="24">
                  <c:v>0.72289156626506046</c:v>
                </c:pt>
                <c:pt idx="25">
                  <c:v>0.75000000000000022</c:v>
                </c:pt>
                <c:pt idx="26">
                  <c:v>0.75000000000000022</c:v>
                </c:pt>
                <c:pt idx="27">
                  <c:v>0.75000000000000022</c:v>
                </c:pt>
                <c:pt idx="28">
                  <c:v>0.75000000000000022</c:v>
                </c:pt>
                <c:pt idx="29">
                  <c:v>0.75384615384615383</c:v>
                </c:pt>
                <c:pt idx="30">
                  <c:v>0.8</c:v>
                </c:pt>
                <c:pt idx="31">
                  <c:v>0.8</c:v>
                </c:pt>
                <c:pt idx="32">
                  <c:v>0.8</c:v>
                </c:pt>
                <c:pt idx="33">
                  <c:v>0.81666666666666654</c:v>
                </c:pt>
                <c:pt idx="34">
                  <c:v>0.8955223880597013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</c:numCache>
            </c:numRef>
          </c:yVal>
        </c:ser>
        <c:axId val="123083392"/>
        <c:axId val="123089664"/>
      </c:scatterChart>
      <c:valAx>
        <c:axId val="1230833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>
                    <a:latin typeface="Segoe UI Semibold" pitchFamily="34" charset="0"/>
                    <a:cs typeface="Segoe UI Semibold" pitchFamily="34" charset="0"/>
                  </a:defRPr>
                </a:pPr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Segoe UI Semibold" pitchFamily="34" charset="0"/>
                    <a:cs typeface="Segoe UI Semibold" pitchFamily="34" charset="0"/>
                  </a:rPr>
                  <a:t>Line Downtime (Minutes)</a:t>
                </a:r>
              </a:p>
            </c:rich>
          </c:tx>
          <c:layout>
            <c:manualLayout>
              <c:xMode val="edge"/>
              <c:yMode val="edge"/>
              <c:x val="0.13718526074928891"/>
              <c:y val="0.89579435080427938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100">
                <a:solidFill>
                  <a:schemeClr val="bg1">
                    <a:lumMod val="65000"/>
                  </a:schemeClr>
                </a:solidFill>
                <a:latin typeface="+mn-lt"/>
                <a:cs typeface="Segoe UI Semibold" pitchFamily="34" charset="0"/>
              </a:defRPr>
            </a:pPr>
            <a:endParaRPr lang="en-US"/>
          </a:p>
        </c:txPr>
        <c:crossAx val="123089664"/>
        <c:crosses val="autoZero"/>
        <c:crossBetween val="midCat"/>
      </c:valAx>
      <c:valAx>
        <c:axId val="123089664"/>
        <c:scaling>
          <c:orientation val="minMax"/>
        </c:scaling>
        <c:axPos val="l"/>
        <c:numFmt formatCode="0%" sourceLinked="1"/>
        <c:tickLblPos val="nextTo"/>
        <c:txPr>
          <a:bodyPr/>
          <a:lstStyle/>
          <a:p>
            <a:pPr>
              <a:defRPr sz="1100">
                <a:solidFill>
                  <a:schemeClr val="bg1">
                    <a:lumMod val="65000"/>
                  </a:schemeClr>
                </a:solidFill>
                <a:latin typeface="+mn-lt"/>
                <a:cs typeface="Segoe UI Semibold" pitchFamily="34" charset="0"/>
              </a:defRPr>
            </a:pPr>
            <a:endParaRPr lang="en-US"/>
          </a:p>
        </c:txPr>
        <c:crossAx val="123083392"/>
        <c:crosses val="autoZero"/>
        <c:crossBetween val="midCat"/>
      </c:valAx>
      <c:spPr>
        <a:noFill/>
        <a:ln w="25400">
          <a:noFill/>
        </a:ln>
      </c:spPr>
    </c:plotArea>
    <c:plotVisOnly val="1"/>
  </c:chart>
  <c:externalData r:id="rId1"/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5476386624579419"/>
          <c:y val="0.36032522263693301"/>
          <c:w val="0.70754015054285613"/>
          <c:h val="0.53570349582815069"/>
        </c:manualLayout>
      </c:layout>
      <c:barChart>
        <c:barDir val="bar"/>
        <c:grouping val="stacked"/>
        <c:ser>
          <c:idx val="1"/>
          <c:order val="0"/>
          <c:tx>
            <c:strRef>
              <c:f>'Operator Efficiency'!$H$62</c:f>
              <c:strCache>
                <c:ptCount val="1"/>
                <c:pt idx="0">
                  <c:v>Total Downtime (Minutes)</c:v>
                </c:pt>
              </c:strCache>
            </c:strRef>
          </c:tx>
          <c:spPr>
            <a:solidFill>
              <a:schemeClr val="bg2"/>
            </a:solidFill>
          </c:spPr>
          <c:dPt>
            <c:idx val="0"/>
            <c:spPr>
              <a:solidFill>
                <a:srgbClr val="FA9E66"/>
              </a:solidFill>
            </c:spPr>
          </c:dPt>
          <c:dPt>
            <c:idx val="1"/>
            <c:spPr>
              <a:solidFill>
                <a:srgbClr val="FA9E66"/>
              </a:solidFill>
            </c:spPr>
          </c:dPt>
          <c:dPt>
            <c:idx val="2"/>
            <c:spPr>
              <a:solidFill>
                <a:srgbClr val="FA9E66"/>
              </a:solidFill>
            </c:spPr>
          </c:dPt>
          <c:dPt>
            <c:idx val="3"/>
            <c:spPr>
              <a:solidFill>
                <a:srgbClr val="FC5104"/>
              </a:solidFill>
            </c:spPr>
          </c:dPt>
          <c:dLbls>
            <c:txPr>
              <a:bodyPr/>
              <a:lstStyle/>
              <a:p>
                <a:pPr>
                  <a:defRPr sz="11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Val val="1"/>
          </c:dLbls>
          <c:cat>
            <c:strRef>
              <c:f>'Operator Efficiency'!$F$63:$F$66</c:f>
              <c:strCache>
                <c:ptCount val="4"/>
                <c:pt idx="0">
                  <c:v>Dennis</c:v>
                </c:pt>
                <c:pt idx="1">
                  <c:v>Mac</c:v>
                </c:pt>
                <c:pt idx="2">
                  <c:v>Dee</c:v>
                </c:pt>
                <c:pt idx="3">
                  <c:v>Charlie</c:v>
                </c:pt>
              </c:strCache>
            </c:strRef>
          </c:cat>
          <c:val>
            <c:numRef>
              <c:f>'Operator Efficiency'!$H$63:$H$66</c:f>
              <c:numCache>
                <c:formatCode>General</c:formatCode>
                <c:ptCount val="4"/>
                <c:pt idx="0">
                  <c:v>302</c:v>
                </c:pt>
                <c:pt idx="1">
                  <c:v>332</c:v>
                </c:pt>
                <c:pt idx="2">
                  <c:v>370</c:v>
                </c:pt>
                <c:pt idx="3">
                  <c:v>384</c:v>
                </c:pt>
              </c:numCache>
            </c:numRef>
          </c:val>
        </c:ser>
        <c:ser>
          <c:idx val="2"/>
          <c:order val="1"/>
          <c:tx>
            <c:strRef>
              <c:f>'Operator Efficiency'!$I$62</c:f>
              <c:strCache>
                <c:ptCount val="1"/>
                <c:pt idx="0">
                  <c:v>Total Workingtime (Minutes)</c:v>
                </c:pt>
              </c:strCache>
            </c:strRef>
          </c:tx>
          <c:spPr>
            <a:solidFill>
              <a:schemeClr val="bg2"/>
            </a:solidFill>
          </c:spPr>
          <c:dPt>
            <c:idx val="0"/>
            <c:spPr>
              <a:solidFill>
                <a:schemeClr val="bg1">
                  <a:lumMod val="85000"/>
                </a:schemeClr>
              </a:solidFill>
            </c:spPr>
          </c:dPt>
          <c:dPt>
            <c:idx val="1"/>
            <c:spPr>
              <a:solidFill>
                <a:schemeClr val="bg1">
                  <a:lumMod val="85000"/>
                </a:schemeClr>
              </a:solidFill>
            </c:spPr>
          </c:dPt>
          <c:dPt>
            <c:idx val="2"/>
            <c:spPr>
              <a:solidFill>
                <a:schemeClr val="bg1">
                  <a:lumMod val="85000"/>
                </a:schemeClr>
              </a:solidFill>
            </c:spPr>
          </c:dPt>
          <c:dPt>
            <c:idx val="3"/>
            <c:spPr>
              <a:solidFill>
                <a:schemeClr val="bg1">
                  <a:lumMod val="65000"/>
                </a:schemeClr>
              </a:solidFill>
            </c:spPr>
          </c:dPt>
          <c:dLbls>
            <c:dLbl>
              <c:idx val="3"/>
              <c:spPr/>
              <c:txPr>
                <a:bodyPr/>
                <a:lstStyle/>
                <a:p>
                  <a:pPr>
                    <a:defRPr sz="11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pPr>
                  <a:endParaRPr lang="en-US"/>
                </a:p>
              </c:txPr>
            </c:dLbl>
            <c:txPr>
              <a:bodyPr/>
              <a:lstStyle/>
              <a:p>
                <a:pPr>
                  <a:defRPr sz="1100">
                    <a:solidFill>
                      <a:schemeClr val="bg1">
                        <a:lumMod val="65000"/>
                      </a:schemeClr>
                    </a:solidFill>
                  </a:defRPr>
                </a:pPr>
                <a:endParaRPr lang="en-US"/>
              </a:p>
            </c:txPr>
            <c:showVal val="1"/>
          </c:dLbls>
          <c:cat>
            <c:strRef>
              <c:f>'Operator Efficiency'!$F$63:$F$66</c:f>
              <c:strCache>
                <c:ptCount val="4"/>
                <c:pt idx="0">
                  <c:v>Dennis</c:v>
                </c:pt>
                <c:pt idx="1">
                  <c:v>Mac</c:v>
                </c:pt>
                <c:pt idx="2">
                  <c:v>Dee</c:v>
                </c:pt>
                <c:pt idx="3">
                  <c:v>Charlie</c:v>
                </c:pt>
              </c:strCache>
            </c:strRef>
          </c:cat>
          <c:val>
            <c:numRef>
              <c:f>'Operator Efficiency'!$I$63:$I$66</c:f>
              <c:numCache>
                <c:formatCode>General</c:formatCode>
                <c:ptCount val="4"/>
                <c:pt idx="0">
                  <c:v>518</c:v>
                </c:pt>
                <c:pt idx="1">
                  <c:v>518</c:v>
                </c:pt>
                <c:pt idx="2">
                  <c:v>660</c:v>
                </c:pt>
                <c:pt idx="3">
                  <c:v>774</c:v>
                </c:pt>
              </c:numCache>
            </c:numRef>
          </c:val>
        </c:ser>
        <c:dLbls>
          <c:showVal val="1"/>
        </c:dLbls>
        <c:gapWidth val="95"/>
        <c:overlap val="100"/>
        <c:axId val="123585664"/>
        <c:axId val="123587200"/>
      </c:barChart>
      <c:catAx>
        <c:axId val="123585664"/>
        <c:scaling>
          <c:orientation val="minMax"/>
        </c:scaling>
        <c:axPos val="l"/>
        <c:majorTickMark val="none"/>
        <c:minorTickMark val="out"/>
        <c:tickLblPos val="nextTo"/>
        <c:txPr>
          <a:bodyPr/>
          <a:lstStyle/>
          <a:p>
            <a:pPr>
              <a:defRPr sz="1100">
                <a:solidFill>
                  <a:schemeClr val="bg1">
                    <a:lumMod val="65000"/>
                  </a:schemeClr>
                </a:solidFill>
                <a:latin typeface="+mn-lt"/>
                <a:cs typeface="Segoe UI Semibold" pitchFamily="34" charset="0"/>
              </a:defRPr>
            </a:pPr>
            <a:endParaRPr lang="en-US"/>
          </a:p>
        </c:txPr>
        <c:crossAx val="123587200"/>
        <c:crosses val="autoZero"/>
        <c:auto val="1"/>
        <c:lblAlgn val="ctr"/>
        <c:lblOffset val="100"/>
      </c:catAx>
      <c:valAx>
        <c:axId val="123587200"/>
        <c:scaling>
          <c:orientation val="minMax"/>
        </c:scaling>
        <c:axPos val="b"/>
        <c:numFmt formatCode="General" sourceLinked="1"/>
        <c:majorTickMark val="none"/>
        <c:tickLblPos val="high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100">
                <a:solidFill>
                  <a:schemeClr val="bg1">
                    <a:lumMod val="65000"/>
                  </a:schemeClr>
                </a:solidFill>
              </a:defRPr>
            </a:pPr>
            <a:endParaRPr lang="en-US"/>
          </a:p>
        </c:txPr>
        <c:crossAx val="123585664"/>
        <c:crosses val="autoZero"/>
        <c:crossBetween val="between"/>
      </c:valAx>
    </c:plotArea>
    <c:plotVisOnly val="1"/>
  </c:chart>
  <c:externalData r:id="rId1"/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31391987459900855"/>
          <c:y val="0.28495024237605482"/>
          <c:w val="0.62558452228727823"/>
          <c:h val="0.58289987774329566"/>
        </c:manualLayout>
      </c:layout>
      <c:barChart>
        <c:barDir val="bar"/>
        <c:grouping val="clustered"/>
        <c:ser>
          <c:idx val="0"/>
          <c:order val="0"/>
          <c:tx>
            <c:strRef>
              <c:f>DowntimeFactors!$C$1</c:f>
              <c:strCache>
                <c:ptCount val="1"/>
                <c:pt idx="0">
                  <c:v>Line Downtime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</c:spPr>
          <c:dPt>
            <c:idx val="1"/>
            <c:spPr>
              <a:solidFill>
                <a:schemeClr val="bg1">
                  <a:lumMod val="85000"/>
                </a:schemeClr>
              </a:solidFill>
            </c:spPr>
          </c:dPt>
          <c:dPt>
            <c:idx val="2"/>
            <c:spPr>
              <a:solidFill>
                <a:schemeClr val="bg1">
                  <a:lumMod val="85000"/>
                </a:schemeClr>
              </a:solidFill>
            </c:spPr>
          </c:dPt>
          <c:dPt>
            <c:idx val="3"/>
            <c:spPr>
              <a:solidFill>
                <a:schemeClr val="bg1">
                  <a:lumMod val="85000"/>
                </a:schemeClr>
              </a:solidFill>
            </c:spPr>
          </c:dPt>
          <c:dPt>
            <c:idx val="4"/>
            <c:spPr>
              <a:solidFill>
                <a:schemeClr val="bg1">
                  <a:lumMod val="85000"/>
                </a:schemeClr>
              </a:solidFill>
            </c:spPr>
          </c:dPt>
          <c:dPt>
            <c:idx val="5"/>
            <c:spPr>
              <a:solidFill>
                <a:schemeClr val="bg1">
                  <a:lumMod val="85000"/>
                </a:schemeClr>
              </a:solidFill>
            </c:spPr>
          </c:dPt>
          <c:dPt>
            <c:idx val="6"/>
            <c:spPr>
              <a:solidFill>
                <a:schemeClr val="bg1">
                  <a:lumMod val="85000"/>
                </a:schemeClr>
              </a:solidFill>
            </c:spPr>
          </c:dPt>
          <c:dPt>
            <c:idx val="7"/>
            <c:spPr>
              <a:solidFill>
                <a:srgbClr val="F87524"/>
              </a:solidFill>
            </c:spPr>
          </c:dPt>
          <c:dPt>
            <c:idx val="8"/>
            <c:spPr>
              <a:solidFill>
                <a:srgbClr val="F87524"/>
              </a:solidFill>
            </c:spPr>
          </c:dPt>
          <c:dPt>
            <c:idx val="9"/>
            <c:spPr>
              <a:solidFill>
                <a:srgbClr val="F87524"/>
              </a:solidFill>
            </c:spPr>
          </c:dPt>
          <c:dPt>
            <c:idx val="10"/>
            <c:spPr>
              <a:solidFill>
                <a:srgbClr val="F87524"/>
              </a:solidFill>
            </c:spPr>
          </c:dPt>
          <c:dPt>
            <c:idx val="11"/>
            <c:spPr>
              <a:solidFill>
                <a:srgbClr val="F87524"/>
              </a:solidFill>
            </c:spPr>
          </c:dPt>
          <c:dLbls>
            <c:dLbl>
              <c:idx val="0"/>
              <c:spPr/>
              <c:txPr>
                <a:bodyPr/>
                <a:lstStyle/>
                <a:p>
                  <a:pPr>
                    <a:defRPr sz="1100">
                      <a:solidFill>
                        <a:schemeClr val="bg1">
                          <a:lumMod val="50000"/>
                        </a:schemeClr>
                      </a:solidFill>
                    </a:defRPr>
                  </a:pPr>
                  <a:endParaRPr lang="en-US"/>
                </a:p>
              </c:txPr>
            </c:dLbl>
            <c:dLbl>
              <c:idx val="1"/>
              <c:layout>
                <c:manualLayout>
                  <c:x val="3.2644447200051368E-17"/>
                  <c:y val="-5.4290953858780735E-3"/>
                </c:manualLayout>
              </c:layout>
              <c:spPr/>
              <c:txPr>
                <a:bodyPr/>
                <a:lstStyle/>
                <a:p>
                  <a:pPr>
                    <a:defRPr sz="1100">
                      <a:solidFill>
                        <a:schemeClr val="bg1">
                          <a:lumMod val="50000"/>
                        </a:schemeClr>
                      </a:solidFill>
                    </a:defRPr>
                  </a:pPr>
                  <a:endParaRPr lang="en-US"/>
                </a:p>
              </c:txPr>
              <c:dLblPos val="inEnd"/>
              <c:showVal val="1"/>
            </c:dLbl>
            <c:dLbl>
              <c:idx val="2"/>
              <c:spPr/>
              <c:txPr>
                <a:bodyPr/>
                <a:lstStyle/>
                <a:p>
                  <a:pPr>
                    <a:defRPr sz="1100">
                      <a:solidFill>
                        <a:schemeClr val="bg1">
                          <a:lumMod val="50000"/>
                        </a:schemeClr>
                      </a:solidFill>
                    </a:defRPr>
                  </a:pPr>
                  <a:endParaRPr lang="en-US"/>
                </a:p>
              </c:txPr>
            </c:dLbl>
            <c:dLbl>
              <c:idx val="3"/>
              <c:spPr/>
              <c:txPr>
                <a:bodyPr/>
                <a:lstStyle/>
                <a:p>
                  <a:pPr>
                    <a:defRPr sz="1100">
                      <a:solidFill>
                        <a:schemeClr val="bg1">
                          <a:lumMod val="50000"/>
                        </a:schemeClr>
                      </a:solidFill>
                    </a:defRPr>
                  </a:pPr>
                  <a:endParaRPr lang="en-US"/>
                </a:p>
              </c:txPr>
            </c:dLbl>
            <c:dLbl>
              <c:idx val="4"/>
              <c:spPr/>
              <c:txPr>
                <a:bodyPr/>
                <a:lstStyle/>
                <a:p>
                  <a:pPr>
                    <a:defRPr sz="1100">
                      <a:solidFill>
                        <a:schemeClr val="bg1">
                          <a:lumMod val="50000"/>
                        </a:schemeClr>
                      </a:solidFill>
                    </a:defRPr>
                  </a:pPr>
                  <a:endParaRPr lang="en-US"/>
                </a:p>
              </c:txPr>
            </c:dLbl>
            <c:dLbl>
              <c:idx val="5"/>
              <c:spPr/>
              <c:txPr>
                <a:bodyPr/>
                <a:lstStyle/>
                <a:p>
                  <a:pPr>
                    <a:defRPr sz="1100">
                      <a:solidFill>
                        <a:schemeClr val="bg1">
                          <a:lumMod val="50000"/>
                        </a:schemeClr>
                      </a:solidFill>
                    </a:defRPr>
                  </a:pPr>
                  <a:endParaRPr lang="en-US"/>
                </a:p>
              </c:txPr>
            </c:dLbl>
            <c:dLbl>
              <c:idx val="6"/>
              <c:spPr/>
              <c:txPr>
                <a:bodyPr/>
                <a:lstStyle/>
                <a:p>
                  <a:pPr>
                    <a:defRPr sz="1100">
                      <a:solidFill>
                        <a:schemeClr val="bg1">
                          <a:lumMod val="50000"/>
                        </a:schemeClr>
                      </a:solidFill>
                    </a:defRPr>
                  </a:pPr>
                  <a:endParaRPr lang="en-US"/>
                </a:p>
              </c:txPr>
            </c:dLbl>
            <c:txPr>
              <a:bodyPr/>
              <a:lstStyle/>
              <a:p>
                <a:pPr>
                  <a:defRPr sz="11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Val val="1"/>
          </c:dLbls>
          <c:cat>
            <c:strRef>
              <c:f>DowntimeFactors!$B$2:$B$13</c:f>
              <c:strCache>
                <c:ptCount val="12"/>
                <c:pt idx="0">
                  <c:v>Emergency Stop</c:v>
                </c:pt>
                <c:pt idx="1">
                  <c:v>Conveyor Belt Jam</c:v>
                </c:pt>
                <c:pt idx="2">
                  <c:v>Label Switch</c:v>
                </c:pt>
                <c:pt idx="3">
                  <c:v>Labeling Error</c:v>
                </c:pt>
                <c:pt idx="4">
                  <c:v>Calibration Error</c:v>
                </c:pt>
                <c:pt idx="5">
                  <c:v>Product Spill</c:v>
                </c:pt>
                <c:pt idx="6">
                  <c:v>Other</c:v>
                </c:pt>
                <c:pt idx="7">
                  <c:v>Batch Coding Error</c:v>
                </c:pt>
                <c:pt idx="8">
                  <c:v>Batch Change</c:v>
                </c:pt>
                <c:pt idx="9">
                  <c:v>Inventory Shortage</c:v>
                </c:pt>
                <c:pt idx="10">
                  <c:v>Machine Failure</c:v>
                </c:pt>
                <c:pt idx="11">
                  <c:v>Machine Adjustment</c:v>
                </c:pt>
              </c:strCache>
            </c:strRef>
          </c:cat>
          <c:val>
            <c:numRef>
              <c:f>DowntimeFactors!$C$2:$C$13</c:f>
              <c:numCache>
                <c:formatCode>General</c:formatCode>
                <c:ptCount val="12"/>
                <c:pt idx="0">
                  <c:v>0</c:v>
                </c:pt>
                <c:pt idx="1">
                  <c:v>17</c:v>
                </c:pt>
                <c:pt idx="2">
                  <c:v>33</c:v>
                </c:pt>
                <c:pt idx="3">
                  <c:v>42</c:v>
                </c:pt>
                <c:pt idx="4">
                  <c:v>49</c:v>
                </c:pt>
                <c:pt idx="5">
                  <c:v>57</c:v>
                </c:pt>
                <c:pt idx="6">
                  <c:v>74</c:v>
                </c:pt>
                <c:pt idx="7">
                  <c:v>145</c:v>
                </c:pt>
                <c:pt idx="8">
                  <c:v>160</c:v>
                </c:pt>
                <c:pt idx="9">
                  <c:v>225</c:v>
                </c:pt>
                <c:pt idx="10">
                  <c:v>254</c:v>
                </c:pt>
                <c:pt idx="11">
                  <c:v>332</c:v>
                </c:pt>
              </c:numCache>
            </c:numRef>
          </c:val>
        </c:ser>
        <c:dLbls>
          <c:showVal val="1"/>
        </c:dLbls>
        <c:gapWidth val="25"/>
        <c:axId val="123635200"/>
        <c:axId val="123636736"/>
      </c:barChart>
      <c:catAx>
        <c:axId val="123635200"/>
        <c:scaling>
          <c:orientation val="minMax"/>
        </c:scaling>
        <c:axPos val="l"/>
        <c:majorTickMark val="none"/>
        <c:minorTickMark val="out"/>
        <c:tickLblPos val="nextTo"/>
        <c:txPr>
          <a:bodyPr/>
          <a:lstStyle/>
          <a:p>
            <a:pPr>
              <a:defRPr sz="1100">
                <a:solidFill>
                  <a:schemeClr val="bg1">
                    <a:lumMod val="65000"/>
                  </a:schemeClr>
                </a:solidFill>
              </a:defRPr>
            </a:pPr>
            <a:endParaRPr lang="en-US"/>
          </a:p>
        </c:txPr>
        <c:crossAx val="123636736"/>
        <c:crosses val="autoZero"/>
        <c:auto val="1"/>
        <c:lblAlgn val="ctr"/>
        <c:lblOffset val="100"/>
      </c:catAx>
      <c:valAx>
        <c:axId val="123636736"/>
        <c:scaling>
          <c:orientation val="minMax"/>
        </c:scaling>
        <c:delete val="1"/>
        <c:axPos val="b"/>
        <c:numFmt formatCode="General" sourceLinked="1"/>
        <c:majorTickMark val="none"/>
        <c:tickLblPos val="nextTo"/>
        <c:crossAx val="123635200"/>
        <c:crosses val="autoZero"/>
        <c:crossBetween val="between"/>
      </c:valAx>
    </c:plotArea>
    <c:plotVisOnly val="1"/>
  </c:chart>
  <c:externalData r:id="rId1"/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26406232474145869"/>
          <c:y val="0.25509139329896474"/>
          <c:w val="0.62558452228727823"/>
          <c:h val="0.6019009635196253"/>
        </c:manualLayout>
      </c:layout>
      <c:barChart>
        <c:barDir val="bar"/>
        <c:grouping val="clustered"/>
        <c:ser>
          <c:idx val="0"/>
          <c:order val="0"/>
          <c:tx>
            <c:strRef>
              <c:f>DowntimeFactors!$C$1</c:f>
              <c:strCache>
                <c:ptCount val="1"/>
                <c:pt idx="0">
                  <c:v>Line Downtime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</c:spPr>
          <c:dPt>
            <c:idx val="1"/>
            <c:spPr>
              <a:solidFill>
                <a:schemeClr val="bg1">
                  <a:lumMod val="85000"/>
                </a:schemeClr>
              </a:solidFill>
            </c:spPr>
          </c:dPt>
          <c:dPt>
            <c:idx val="2"/>
            <c:spPr>
              <a:solidFill>
                <a:srgbClr val="F87524"/>
              </a:solidFill>
            </c:spPr>
          </c:dPt>
          <c:dPt>
            <c:idx val="3"/>
            <c:spPr>
              <a:solidFill>
                <a:schemeClr val="bg1">
                  <a:lumMod val="85000"/>
                </a:schemeClr>
              </a:solidFill>
            </c:spPr>
          </c:dPt>
          <c:dPt>
            <c:idx val="4"/>
            <c:spPr>
              <a:solidFill>
                <a:srgbClr val="F87524"/>
              </a:solidFill>
            </c:spPr>
          </c:dPt>
          <c:dPt>
            <c:idx val="5"/>
            <c:spPr>
              <a:solidFill>
                <a:srgbClr val="F87524"/>
              </a:solidFill>
            </c:spPr>
          </c:dPt>
          <c:dPt>
            <c:idx val="6"/>
            <c:spPr>
              <a:solidFill>
                <a:schemeClr val="bg1">
                  <a:lumMod val="85000"/>
                </a:schemeClr>
              </a:solidFill>
            </c:spPr>
          </c:dPt>
          <c:dPt>
            <c:idx val="7"/>
            <c:spPr>
              <a:solidFill>
                <a:srgbClr val="F87524"/>
              </a:solidFill>
            </c:spPr>
          </c:dPt>
          <c:dPt>
            <c:idx val="8"/>
            <c:spPr>
              <a:solidFill>
                <a:srgbClr val="F87524"/>
              </a:solidFill>
            </c:spPr>
          </c:dPt>
          <c:dPt>
            <c:idx val="9"/>
            <c:spPr>
              <a:solidFill>
                <a:schemeClr val="bg1">
                  <a:lumMod val="85000"/>
                </a:schemeClr>
              </a:solidFill>
            </c:spPr>
          </c:dPt>
          <c:dPt>
            <c:idx val="10"/>
            <c:spPr>
              <a:solidFill>
                <a:schemeClr val="bg1">
                  <a:lumMod val="85000"/>
                </a:schemeClr>
              </a:solidFill>
            </c:spPr>
          </c:dPt>
          <c:dPt>
            <c:idx val="11"/>
            <c:spPr>
              <a:solidFill>
                <a:srgbClr val="F87524"/>
              </a:solidFill>
            </c:spPr>
          </c:dPt>
          <c:dLbls>
            <c:dLbl>
              <c:idx val="0"/>
              <c:spPr/>
              <c:txPr>
                <a:bodyPr/>
                <a:lstStyle/>
                <a:p>
                  <a:pPr>
                    <a:defRPr sz="1100">
                      <a:solidFill>
                        <a:schemeClr val="bg1">
                          <a:lumMod val="50000"/>
                        </a:schemeClr>
                      </a:solidFill>
                    </a:defRPr>
                  </a:pPr>
                  <a:endParaRPr lang="en-US"/>
                </a:p>
              </c:txPr>
            </c:dLbl>
            <c:dLbl>
              <c:idx val="1"/>
              <c:layout>
                <c:manualLayout>
                  <c:x val="3.2644447200051368E-17"/>
                  <c:y val="5.4286679148819817E-3"/>
                </c:manualLayout>
              </c:layout>
              <c:spPr/>
              <c:txPr>
                <a:bodyPr/>
                <a:lstStyle/>
                <a:p>
                  <a:pPr>
                    <a:defRPr sz="1100">
                      <a:solidFill>
                        <a:schemeClr val="bg1">
                          <a:lumMod val="50000"/>
                        </a:schemeClr>
                      </a:solidFill>
                    </a:defRPr>
                  </a:pPr>
                  <a:endParaRPr lang="en-US"/>
                </a:p>
              </c:txPr>
              <c:dLblPos val="inEnd"/>
              <c:showVal val="1"/>
            </c:dLbl>
            <c:dLbl>
              <c:idx val="3"/>
              <c:spPr/>
              <c:txPr>
                <a:bodyPr/>
                <a:lstStyle/>
                <a:p>
                  <a:pPr>
                    <a:defRPr sz="1100">
                      <a:solidFill>
                        <a:schemeClr val="bg1">
                          <a:lumMod val="50000"/>
                        </a:schemeClr>
                      </a:solidFill>
                    </a:defRPr>
                  </a:pPr>
                  <a:endParaRPr lang="en-US"/>
                </a:p>
              </c:txPr>
            </c:dLbl>
            <c:dLbl>
              <c:idx val="6"/>
              <c:spPr/>
              <c:txPr>
                <a:bodyPr/>
                <a:lstStyle/>
                <a:p>
                  <a:pPr>
                    <a:defRPr sz="1100">
                      <a:solidFill>
                        <a:schemeClr val="bg1">
                          <a:lumMod val="50000"/>
                        </a:schemeClr>
                      </a:solidFill>
                    </a:defRPr>
                  </a:pPr>
                  <a:endParaRPr lang="en-US"/>
                </a:p>
              </c:txPr>
            </c:dLbl>
            <c:dLbl>
              <c:idx val="9"/>
              <c:spPr/>
              <c:txPr>
                <a:bodyPr/>
                <a:lstStyle/>
                <a:p>
                  <a:pPr>
                    <a:defRPr sz="1100">
                      <a:solidFill>
                        <a:schemeClr val="bg1">
                          <a:lumMod val="50000"/>
                        </a:schemeClr>
                      </a:solidFill>
                    </a:defRPr>
                  </a:pPr>
                  <a:endParaRPr lang="en-US"/>
                </a:p>
              </c:txPr>
            </c:dLbl>
            <c:dLbl>
              <c:idx val="10"/>
              <c:spPr/>
              <c:txPr>
                <a:bodyPr/>
                <a:lstStyle/>
                <a:p>
                  <a:pPr>
                    <a:defRPr sz="1100">
                      <a:solidFill>
                        <a:schemeClr val="bg1">
                          <a:lumMod val="50000"/>
                        </a:schemeClr>
                      </a:solidFill>
                    </a:defRPr>
                  </a:pPr>
                  <a:endParaRPr lang="en-US"/>
                </a:p>
              </c:txPr>
            </c:dLbl>
            <c:txPr>
              <a:bodyPr/>
              <a:lstStyle/>
              <a:p>
                <a:pPr>
                  <a:defRPr sz="11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Val val="1"/>
          </c:dLbls>
          <c:cat>
            <c:strRef>
              <c:f>DowntimeFactors!$B$2:$B$13</c:f>
              <c:strCache>
                <c:ptCount val="12"/>
                <c:pt idx="0">
                  <c:v>Emergency Stop</c:v>
                </c:pt>
                <c:pt idx="1">
                  <c:v>Conveyor Belt Jam</c:v>
                </c:pt>
                <c:pt idx="2">
                  <c:v>Label Switch</c:v>
                </c:pt>
                <c:pt idx="3">
                  <c:v>Labeling Error</c:v>
                </c:pt>
                <c:pt idx="4">
                  <c:v>Calibration Error</c:v>
                </c:pt>
                <c:pt idx="5">
                  <c:v>Product Spill</c:v>
                </c:pt>
                <c:pt idx="6">
                  <c:v>Other</c:v>
                </c:pt>
                <c:pt idx="7">
                  <c:v>Batch Coding Error</c:v>
                </c:pt>
                <c:pt idx="8">
                  <c:v>Batch Change</c:v>
                </c:pt>
                <c:pt idx="9">
                  <c:v>Inventory Shortage</c:v>
                </c:pt>
                <c:pt idx="10">
                  <c:v>Machine Failure</c:v>
                </c:pt>
                <c:pt idx="11">
                  <c:v>Machine Adjustment</c:v>
                </c:pt>
              </c:strCache>
            </c:strRef>
          </c:cat>
          <c:val>
            <c:numRef>
              <c:f>DowntimeFactors!$C$2:$C$13</c:f>
              <c:numCache>
                <c:formatCode>General</c:formatCode>
                <c:ptCount val="12"/>
                <c:pt idx="0">
                  <c:v>0</c:v>
                </c:pt>
                <c:pt idx="1">
                  <c:v>17</c:v>
                </c:pt>
                <c:pt idx="2">
                  <c:v>33</c:v>
                </c:pt>
                <c:pt idx="3">
                  <c:v>42</c:v>
                </c:pt>
                <c:pt idx="4">
                  <c:v>49</c:v>
                </c:pt>
                <c:pt idx="5">
                  <c:v>57</c:v>
                </c:pt>
                <c:pt idx="6">
                  <c:v>74</c:v>
                </c:pt>
                <c:pt idx="7">
                  <c:v>145</c:v>
                </c:pt>
                <c:pt idx="8">
                  <c:v>160</c:v>
                </c:pt>
                <c:pt idx="9">
                  <c:v>225</c:v>
                </c:pt>
                <c:pt idx="10">
                  <c:v>254</c:v>
                </c:pt>
                <c:pt idx="11">
                  <c:v>332</c:v>
                </c:pt>
              </c:numCache>
            </c:numRef>
          </c:val>
        </c:ser>
        <c:dLbls>
          <c:showVal val="1"/>
        </c:dLbls>
        <c:gapWidth val="25"/>
        <c:axId val="123778560"/>
        <c:axId val="123780096"/>
      </c:barChart>
      <c:catAx>
        <c:axId val="123778560"/>
        <c:scaling>
          <c:orientation val="minMax"/>
        </c:scaling>
        <c:axPos val="l"/>
        <c:majorTickMark val="none"/>
        <c:minorTickMark val="out"/>
        <c:tickLblPos val="nextTo"/>
        <c:txPr>
          <a:bodyPr/>
          <a:lstStyle/>
          <a:p>
            <a:pPr>
              <a:defRPr sz="1050">
                <a:solidFill>
                  <a:schemeClr val="bg1">
                    <a:lumMod val="65000"/>
                  </a:schemeClr>
                </a:solidFill>
              </a:defRPr>
            </a:pPr>
            <a:endParaRPr lang="en-US"/>
          </a:p>
        </c:txPr>
        <c:crossAx val="123780096"/>
        <c:crosses val="autoZero"/>
        <c:auto val="1"/>
        <c:lblAlgn val="ctr"/>
        <c:lblOffset val="100"/>
      </c:catAx>
      <c:valAx>
        <c:axId val="123780096"/>
        <c:scaling>
          <c:orientation val="minMax"/>
        </c:scaling>
        <c:delete val="1"/>
        <c:axPos val="b"/>
        <c:numFmt formatCode="General" sourceLinked="1"/>
        <c:majorTickMark val="none"/>
        <c:tickLblPos val="nextTo"/>
        <c:crossAx val="123778560"/>
        <c:crosses val="autoZero"/>
        <c:crossBetween val="between"/>
      </c:valAx>
    </c:plotArea>
    <c:plotVisOnly val="1"/>
  </c:chart>
  <c:externalData r:id="rId1"/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28058362889583632"/>
          <c:y val="0.12499459162299668"/>
          <c:w val="0.71471850009976812"/>
          <c:h val="0.74638884235215275"/>
        </c:manualLayout>
      </c:layout>
      <c:barChart>
        <c:barDir val="bar"/>
        <c:grouping val="clustered"/>
        <c:ser>
          <c:idx val="0"/>
          <c:order val="0"/>
          <c:spPr>
            <a:solidFill>
              <a:schemeClr val="bg1">
                <a:lumMod val="85000"/>
              </a:schemeClr>
            </a:solidFill>
          </c:spPr>
          <c:dPt>
            <c:idx val="2"/>
            <c:spPr>
              <a:solidFill>
                <a:srgbClr val="FC5104"/>
              </a:solidFill>
            </c:spPr>
          </c:dPt>
          <c:dPt>
            <c:idx val="4"/>
            <c:spPr>
              <a:solidFill>
                <a:srgbClr val="FC5104"/>
              </a:solidFill>
            </c:spPr>
          </c:dPt>
          <c:dPt>
            <c:idx val="5"/>
            <c:spPr>
              <a:solidFill>
                <a:srgbClr val="FC5104"/>
              </a:solidFill>
            </c:spPr>
          </c:dPt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3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delete val="1"/>
            </c:dLbl>
            <c:dLbl>
              <c:idx val="10"/>
              <c:delete val="1"/>
            </c:dLbl>
            <c:txPr>
              <a:bodyPr/>
              <a:lstStyle/>
              <a:p>
                <a:pPr>
                  <a:defRPr sz="11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Val val="1"/>
          </c:dLbls>
          <c:cat>
            <c:strRef>
              <c:f>Sheet1!$A$17:$A$27</c:f>
              <c:strCache>
                <c:ptCount val="11"/>
                <c:pt idx="0">
                  <c:v>Batch change</c:v>
                </c:pt>
                <c:pt idx="1">
                  <c:v>Labeling error</c:v>
                </c:pt>
                <c:pt idx="2">
                  <c:v>Inventory shortage</c:v>
                </c:pt>
                <c:pt idx="3">
                  <c:v>Product spill</c:v>
                </c:pt>
                <c:pt idx="4">
                  <c:v>Machine adjustment</c:v>
                </c:pt>
                <c:pt idx="5">
                  <c:v>Machine failure</c:v>
                </c:pt>
                <c:pt idx="6">
                  <c:v>Batch coding error</c:v>
                </c:pt>
                <c:pt idx="7">
                  <c:v>Conveyor belt jam</c:v>
                </c:pt>
                <c:pt idx="8">
                  <c:v>Calibration error</c:v>
                </c:pt>
                <c:pt idx="9">
                  <c:v>Label switch</c:v>
                </c:pt>
                <c:pt idx="10">
                  <c:v>Other</c:v>
                </c:pt>
              </c:strCache>
            </c:strRef>
          </c:cat>
          <c:val>
            <c:numRef>
              <c:f>Sheet1!$B$17:$B$27</c:f>
              <c:numCache>
                <c:formatCode>General</c:formatCode>
                <c:ptCount val="11"/>
                <c:pt idx="0">
                  <c:v>20</c:v>
                </c:pt>
                <c:pt idx="1">
                  <c:v>20</c:v>
                </c:pt>
                <c:pt idx="2">
                  <c:v>85</c:v>
                </c:pt>
                <c:pt idx="3">
                  <c:v>15</c:v>
                </c:pt>
                <c:pt idx="4">
                  <c:v>79</c:v>
                </c:pt>
                <c:pt idx="5">
                  <c:v>36</c:v>
                </c:pt>
                <c:pt idx="6">
                  <c:v>30</c:v>
                </c:pt>
                <c:pt idx="7">
                  <c:v>17</c:v>
                </c:pt>
                <c:pt idx="8">
                  <c:v>25</c:v>
                </c:pt>
                <c:pt idx="9">
                  <c:v>23</c:v>
                </c:pt>
                <c:pt idx="10">
                  <c:v>20</c:v>
                </c:pt>
              </c:numCache>
            </c:numRef>
          </c:val>
        </c:ser>
        <c:dLbls>
          <c:showVal val="1"/>
        </c:dLbls>
        <c:gapWidth val="21"/>
        <c:axId val="123807232"/>
        <c:axId val="123805696"/>
      </c:barChart>
      <c:valAx>
        <c:axId val="123805696"/>
        <c:scaling>
          <c:orientation val="minMax"/>
        </c:scaling>
        <c:delete val="1"/>
        <c:axPos val="b"/>
        <c:numFmt formatCode="General" sourceLinked="1"/>
        <c:majorTickMark val="none"/>
        <c:tickLblPos val="nextTo"/>
        <c:crossAx val="123807232"/>
        <c:crosses val="autoZero"/>
        <c:crossBetween val="between"/>
      </c:valAx>
      <c:catAx>
        <c:axId val="123807232"/>
        <c:scaling>
          <c:orientation val="minMax"/>
        </c:scaling>
        <c:delete val="1"/>
        <c:axPos val="l"/>
        <c:majorTickMark val="none"/>
        <c:tickLblPos val="nextTo"/>
        <c:crossAx val="123805696"/>
        <c:crosses val="autoZero"/>
        <c:auto val="1"/>
        <c:lblAlgn val="ctr"/>
        <c:lblOffset val="100"/>
      </c:catAx>
      <c:spPr>
        <a:solidFill>
          <a:schemeClr val="bg1"/>
        </a:solidFill>
      </c:spPr>
    </c:plotArea>
    <c:plotVisOnly val="1"/>
  </c:chart>
  <c:spPr>
    <a:ln>
      <a:noFill/>
    </a:ln>
  </c:spPr>
  <c:externalData r:id="rId1"/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46235335899768487"/>
          <c:y val="0.12545296748101981"/>
          <c:w val="0.53659964834492779"/>
          <c:h val="0.74638884235215275"/>
        </c:manualLayout>
      </c:layout>
      <c:barChart>
        <c:barDir val="bar"/>
        <c:grouping val="clustered"/>
        <c:ser>
          <c:idx val="0"/>
          <c:order val="0"/>
          <c:spPr>
            <a:ln>
              <a:solidFill>
                <a:schemeClr val="bg1"/>
              </a:solidFill>
            </a:ln>
          </c:spPr>
          <c:dPt>
            <c:idx val="0"/>
            <c:spPr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spPr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spPr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c:spPr>
          </c:dPt>
          <c:dPt>
            <c:idx val="3"/>
            <c:spPr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c:spPr>
          </c:dPt>
          <c:dPt>
            <c:idx val="4"/>
            <c:spPr>
              <a:solidFill>
                <a:srgbClr val="FC5104"/>
              </a:solidFill>
              <a:ln>
                <a:solidFill>
                  <a:schemeClr val="bg1"/>
                </a:solidFill>
              </a:ln>
            </c:spPr>
          </c:dPt>
          <c:dPt>
            <c:idx val="5"/>
            <c:spPr>
              <a:solidFill>
                <a:srgbClr val="FC5104"/>
              </a:solidFill>
              <a:ln>
                <a:solidFill>
                  <a:schemeClr val="bg1"/>
                </a:solidFill>
              </a:ln>
            </c:spPr>
          </c:dPt>
          <c:dPt>
            <c:idx val="6"/>
            <c:spPr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c:spPr>
          </c:dPt>
          <c:dPt>
            <c:idx val="7"/>
            <c:spPr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c:spPr>
          </c:dPt>
          <c:dPt>
            <c:idx val="8"/>
            <c:spPr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c:spPr>
          </c:dPt>
          <c:dPt>
            <c:idx val="9"/>
            <c:spPr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c:spPr>
          </c:dPt>
          <c:dPt>
            <c:idx val="10"/>
            <c:spPr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c:spPr>
          </c:dPt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delete val="1"/>
            </c:dLbl>
            <c:dLbl>
              <c:idx val="10"/>
              <c:delete val="1"/>
            </c:dLbl>
            <c:txPr>
              <a:bodyPr/>
              <a:lstStyle/>
              <a:p>
                <a:pPr>
                  <a:defRPr sz="11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Val val="1"/>
          </c:dLbls>
          <c:cat>
            <c:strRef>
              <c:f>Sheet1!$A$2:$A$12</c:f>
              <c:strCache>
                <c:ptCount val="11"/>
                <c:pt idx="0">
                  <c:v>Batch change</c:v>
                </c:pt>
                <c:pt idx="1">
                  <c:v>Labeling error</c:v>
                </c:pt>
                <c:pt idx="2">
                  <c:v>Inventory shortage</c:v>
                </c:pt>
                <c:pt idx="3">
                  <c:v>Product spill</c:v>
                </c:pt>
                <c:pt idx="4">
                  <c:v>Machine adjustment</c:v>
                </c:pt>
                <c:pt idx="5">
                  <c:v>Machine failure</c:v>
                </c:pt>
                <c:pt idx="6">
                  <c:v>Batch coding error</c:v>
                </c:pt>
                <c:pt idx="7">
                  <c:v>Conveyor belt jam</c:v>
                </c:pt>
                <c:pt idx="8">
                  <c:v>Calibration error</c:v>
                </c:pt>
                <c:pt idx="9">
                  <c:v>Label switch</c:v>
                </c:pt>
                <c:pt idx="10">
                  <c:v>Other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10</c:v>
                </c:pt>
                <c:pt idx="1">
                  <c:v>22</c:v>
                </c:pt>
                <c:pt idx="2">
                  <c:v>17</c:v>
                </c:pt>
                <c:pt idx="3">
                  <c:v>22</c:v>
                </c:pt>
                <c:pt idx="4">
                  <c:v>118</c:v>
                </c:pt>
                <c:pt idx="5">
                  <c:v>85</c:v>
                </c:pt>
                <c:pt idx="6">
                  <c:v>44</c:v>
                </c:pt>
                <c:pt idx="7">
                  <c:v>0</c:v>
                </c:pt>
                <c:pt idx="8">
                  <c:v>24</c:v>
                </c:pt>
                <c:pt idx="9">
                  <c:v>10</c:v>
                </c:pt>
                <c:pt idx="10">
                  <c:v>32</c:v>
                </c:pt>
              </c:numCache>
            </c:numRef>
          </c:val>
        </c:ser>
        <c:dLbls>
          <c:showVal val="1"/>
        </c:dLbls>
        <c:gapWidth val="21"/>
        <c:axId val="123865728"/>
        <c:axId val="123864192"/>
      </c:barChart>
      <c:valAx>
        <c:axId val="123864192"/>
        <c:scaling>
          <c:orientation val="minMax"/>
          <c:max val="150"/>
          <c:min val="0"/>
        </c:scaling>
        <c:delete val="1"/>
        <c:axPos val="b"/>
        <c:numFmt formatCode="General" sourceLinked="1"/>
        <c:majorTickMark val="none"/>
        <c:tickLblPos val="nextTo"/>
        <c:crossAx val="123865728"/>
        <c:crossesAt val="1"/>
        <c:crossBetween val="between"/>
        <c:majorUnit val="50"/>
        <c:minorUnit val="10"/>
      </c:valAx>
      <c:catAx>
        <c:axId val="123865728"/>
        <c:scaling>
          <c:orientation val="minMax"/>
        </c:scaling>
        <c:axPos val="l"/>
        <c:majorTickMark val="none"/>
        <c:minorTickMark val="out"/>
        <c:tickLblPos val="nextTo"/>
        <c:txPr>
          <a:bodyPr/>
          <a:lstStyle/>
          <a:p>
            <a:pPr algn="just">
              <a:defRPr sz="1100">
                <a:solidFill>
                  <a:schemeClr val="bg1">
                    <a:lumMod val="65000"/>
                  </a:schemeClr>
                </a:solidFill>
              </a:defRPr>
            </a:pPr>
            <a:endParaRPr lang="en-US"/>
          </a:p>
        </c:txPr>
        <c:crossAx val="123864192"/>
        <c:crosses val="autoZero"/>
        <c:auto val="1"/>
        <c:lblAlgn val="ctr"/>
        <c:lblOffset val="100"/>
      </c:catAx>
      <c:spPr>
        <a:ln>
          <a:noFill/>
        </a:ln>
      </c:spPr>
    </c:plotArea>
    <c:plotVisOnly val="1"/>
  </c:chart>
  <c:spPr>
    <a:ln>
      <a:noFill/>
    </a:ln>
  </c:spPr>
  <c:externalData r:id="rId1"/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7.5718505157319274E-2"/>
          <c:y val="0.10747628585753957"/>
          <c:w val="0.92039751849200668"/>
          <c:h val="0.74638884235215275"/>
        </c:manualLayout>
      </c:layout>
      <c:barChart>
        <c:barDir val="bar"/>
        <c:grouping val="clustered"/>
        <c:ser>
          <c:idx val="0"/>
          <c:order val="0"/>
          <c:spPr>
            <a:solidFill>
              <a:schemeClr val="bg1">
                <a:lumMod val="85000"/>
              </a:schemeClr>
            </a:solidFill>
          </c:spPr>
          <c:dPt>
            <c:idx val="0"/>
            <c:spPr>
              <a:solidFill>
                <a:schemeClr val="bg1">
                  <a:lumMod val="85000"/>
                </a:schemeClr>
              </a:solidFill>
            </c:spPr>
          </c:dPt>
          <c:dPt>
            <c:idx val="2"/>
            <c:spPr>
              <a:solidFill>
                <a:srgbClr val="FC5104"/>
              </a:solidFill>
            </c:spPr>
          </c:dPt>
          <c:dPt>
            <c:idx val="6"/>
            <c:spPr>
              <a:solidFill>
                <a:schemeClr val="bg1">
                  <a:lumMod val="85000"/>
                </a:schemeClr>
              </a:solidFill>
            </c:spPr>
          </c:dPt>
          <c:dLbls>
            <c:dLbl>
              <c:idx val="0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10"/>
              <c:delete val="1"/>
            </c:dLbl>
            <c:txPr>
              <a:bodyPr/>
              <a:lstStyle/>
              <a:p>
                <a:pPr>
                  <a:defRPr sz="11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Val val="1"/>
          </c:dLbls>
          <c:cat>
            <c:strRef>
              <c:f>Sheet1!$A$48:$A$58</c:f>
              <c:strCache>
                <c:ptCount val="11"/>
                <c:pt idx="0">
                  <c:v>Batch change</c:v>
                </c:pt>
                <c:pt idx="1">
                  <c:v>Labeling error</c:v>
                </c:pt>
                <c:pt idx="2">
                  <c:v>Inventory shortage</c:v>
                </c:pt>
                <c:pt idx="3">
                  <c:v>Product spill</c:v>
                </c:pt>
                <c:pt idx="4">
                  <c:v>Machine adjustment</c:v>
                </c:pt>
                <c:pt idx="5">
                  <c:v>Machine failure</c:v>
                </c:pt>
                <c:pt idx="6">
                  <c:v>Batch coding error</c:v>
                </c:pt>
                <c:pt idx="7">
                  <c:v>Conveyor belt jam</c:v>
                </c:pt>
                <c:pt idx="8">
                  <c:v>Calibration error</c:v>
                </c:pt>
                <c:pt idx="9">
                  <c:v>Label switch</c:v>
                </c:pt>
                <c:pt idx="10">
                  <c:v>Other</c:v>
                </c:pt>
              </c:strCache>
            </c:strRef>
          </c:cat>
          <c:val>
            <c:numRef>
              <c:f>Sheet1!$B$48:$B$58</c:f>
              <c:numCache>
                <c:formatCode>General</c:formatCode>
                <c:ptCount val="11"/>
                <c:pt idx="0">
                  <c:v>130</c:v>
                </c:pt>
                <c:pt idx="2">
                  <c:v>80</c:v>
                </c:pt>
                <c:pt idx="4">
                  <c:v>15</c:v>
                </c:pt>
                <c:pt idx="5">
                  <c:v>45</c:v>
                </c:pt>
                <c:pt idx="6">
                  <c:v>47</c:v>
                </c:pt>
                <c:pt idx="10">
                  <c:v>15</c:v>
                </c:pt>
              </c:numCache>
            </c:numRef>
          </c:val>
        </c:ser>
        <c:dLbls>
          <c:showVal val="1"/>
        </c:dLbls>
        <c:gapWidth val="21"/>
        <c:axId val="123921152"/>
        <c:axId val="123890688"/>
      </c:barChart>
      <c:valAx>
        <c:axId val="123890688"/>
        <c:scaling>
          <c:orientation val="minMax"/>
        </c:scaling>
        <c:delete val="1"/>
        <c:axPos val="b"/>
        <c:numFmt formatCode="General" sourceLinked="1"/>
        <c:majorTickMark val="none"/>
        <c:tickLblPos val="nextTo"/>
        <c:crossAx val="123921152"/>
        <c:crosses val="autoZero"/>
        <c:crossBetween val="between"/>
      </c:valAx>
      <c:catAx>
        <c:axId val="123921152"/>
        <c:scaling>
          <c:orientation val="minMax"/>
        </c:scaling>
        <c:delete val="1"/>
        <c:axPos val="l"/>
        <c:majorTickMark val="none"/>
        <c:tickLblPos val="nextTo"/>
        <c:crossAx val="123890688"/>
        <c:crosses val="autoZero"/>
        <c:auto val="1"/>
        <c:lblAlgn val="ctr"/>
        <c:lblOffset val="100"/>
      </c:catAx>
      <c:spPr>
        <a:solidFill>
          <a:sysClr val="window" lastClr="FFFFFF"/>
        </a:solidFill>
      </c:spPr>
    </c:plotArea>
    <c:plotVisOnly val="1"/>
  </c:chart>
  <c:spPr>
    <a:ln>
      <a:solidFill>
        <a:schemeClr val="bg1"/>
      </a:solidFill>
    </a:ln>
  </c:spPr>
  <c:externalData r:id="rId1"/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037502327027275"/>
          <c:y val="0.11939441537576691"/>
          <c:w val="0.75348252435918794"/>
          <c:h val="0.72455663922537661"/>
        </c:manualLayout>
      </c:layout>
      <c:barChart>
        <c:barDir val="bar"/>
        <c:grouping val="clustered"/>
        <c:ser>
          <c:idx val="0"/>
          <c:order val="0"/>
          <c:spPr>
            <a:solidFill>
              <a:schemeClr val="bg1">
                <a:lumMod val="85000"/>
              </a:schemeClr>
            </a:solidFill>
          </c:spPr>
          <c:dPt>
            <c:idx val="2"/>
            <c:spPr>
              <a:solidFill>
                <a:srgbClr val="FC5104"/>
              </a:solidFill>
            </c:spPr>
          </c:dPt>
          <c:dPt>
            <c:idx val="4"/>
            <c:spPr>
              <a:solidFill>
                <a:srgbClr val="FC5104"/>
              </a:solidFill>
            </c:spPr>
          </c:dPt>
          <c:dPt>
            <c:idx val="5"/>
            <c:spPr>
              <a:solidFill>
                <a:srgbClr val="FC5104"/>
              </a:solidFill>
            </c:spPr>
          </c:dPt>
          <c:dLbls>
            <c:dLbl>
              <c:idx val="3"/>
              <c:delete val="1"/>
            </c:dLbl>
            <c:dLbl>
              <c:idx val="6"/>
              <c:delete val="1"/>
            </c:dLbl>
            <c:dLbl>
              <c:idx val="10"/>
              <c:delete val="1"/>
            </c:dLbl>
            <c:txPr>
              <a:bodyPr/>
              <a:lstStyle/>
              <a:p>
                <a:pPr>
                  <a:defRPr sz="11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Val val="1"/>
          </c:dLbls>
          <c:cat>
            <c:strRef>
              <c:f>Sheet1!$A$32:$A$42</c:f>
              <c:strCache>
                <c:ptCount val="11"/>
                <c:pt idx="0">
                  <c:v>Batch change</c:v>
                </c:pt>
                <c:pt idx="1">
                  <c:v>Labeling error</c:v>
                </c:pt>
                <c:pt idx="2">
                  <c:v>Inventory shortage</c:v>
                </c:pt>
                <c:pt idx="3">
                  <c:v>Product spill</c:v>
                </c:pt>
                <c:pt idx="4">
                  <c:v>Machine adjustment</c:v>
                </c:pt>
                <c:pt idx="5">
                  <c:v>Machine failure</c:v>
                </c:pt>
                <c:pt idx="6">
                  <c:v>Batch coding error</c:v>
                </c:pt>
                <c:pt idx="7">
                  <c:v>Conveyor belt jam</c:v>
                </c:pt>
                <c:pt idx="8">
                  <c:v>Calibration error</c:v>
                </c:pt>
                <c:pt idx="9">
                  <c:v>Label switch</c:v>
                </c:pt>
                <c:pt idx="10">
                  <c:v>Other</c:v>
                </c:pt>
              </c:strCache>
            </c:strRef>
          </c:cat>
          <c:val>
            <c:numRef>
              <c:f>Sheet1!$B$32:$B$42</c:f>
              <c:numCache>
                <c:formatCode>General</c:formatCode>
                <c:ptCount val="11"/>
                <c:pt idx="2">
                  <c:v>43</c:v>
                </c:pt>
                <c:pt idx="3">
                  <c:v>20</c:v>
                </c:pt>
                <c:pt idx="4">
                  <c:v>120</c:v>
                </c:pt>
                <c:pt idx="5">
                  <c:v>88</c:v>
                </c:pt>
                <c:pt idx="6">
                  <c:v>24</c:v>
                </c:pt>
                <c:pt idx="10">
                  <c:v>7</c:v>
                </c:pt>
              </c:numCache>
            </c:numRef>
          </c:val>
        </c:ser>
        <c:dLbls>
          <c:showVal val="1"/>
        </c:dLbls>
        <c:gapWidth val="21"/>
        <c:axId val="125407232"/>
        <c:axId val="125405440"/>
      </c:barChart>
      <c:valAx>
        <c:axId val="125405440"/>
        <c:scaling>
          <c:orientation val="minMax"/>
        </c:scaling>
        <c:delete val="1"/>
        <c:axPos val="b"/>
        <c:numFmt formatCode="General" sourceLinked="1"/>
        <c:majorTickMark val="none"/>
        <c:tickLblPos val="nextTo"/>
        <c:crossAx val="125407232"/>
        <c:crosses val="autoZero"/>
        <c:crossBetween val="between"/>
      </c:valAx>
      <c:catAx>
        <c:axId val="125407232"/>
        <c:scaling>
          <c:orientation val="minMax"/>
        </c:scaling>
        <c:delete val="1"/>
        <c:axPos val="l"/>
        <c:majorTickMark val="none"/>
        <c:tickLblPos val="nextTo"/>
        <c:crossAx val="125405440"/>
        <c:crosses val="autoZero"/>
        <c:auto val="1"/>
        <c:lblAlgn val="ctr"/>
        <c:lblOffset val="100"/>
      </c:catAx>
      <c:spPr>
        <a:solidFill>
          <a:sysClr val="window" lastClr="FFFFFF"/>
        </a:solidFill>
      </c:spPr>
    </c:plotArea>
    <c:plotVisOnly val="1"/>
  </c:chart>
  <c:spPr>
    <a:ln>
      <a:noFill/>
    </a:ln>
  </c:spPr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0.0998</cdr:x>
      <cdr:y>0.80107</cdr:y>
    </cdr:from>
    <cdr:to>
      <cdr:x>0.96727</cdr:x>
      <cdr:y>0.84926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84225" y="4749821"/>
          <a:ext cx="6816725" cy="28573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l"/>
          <a:r>
            <a:rPr lang="en-US" dirty="0" smtClean="0">
              <a:solidFill>
                <a:schemeClr val="bg1">
                  <a:lumMod val="75000"/>
                </a:schemeClr>
              </a:solidFill>
            </a:rPr>
            <a:t>Source: Manufacturing Downtime for a Soda Producing company from 29-08-2024 to 03-09-2024 (n=38 batches)</a:t>
          </a:r>
          <a:endParaRPr lang="en-US" dirty="0">
            <a:solidFill>
              <a:schemeClr val="bg1">
                <a:lumMod val="75000"/>
              </a:schemeClr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0.62393</cdr:x>
      <cdr:y>0.61905</cdr:y>
    </cdr:from>
    <cdr:to>
      <cdr:x>0.73372</cdr:x>
      <cdr:y>0.67166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403725" y="3016250"/>
          <a:ext cx="774900" cy="25633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000" baseline="0" dirty="0" smtClean="0">
              <a:solidFill>
                <a:srgbClr val="F87524"/>
              </a:solidFill>
            </a:rPr>
            <a:t>422111</a:t>
          </a:r>
          <a:endParaRPr lang="en-US" sz="900" dirty="0">
            <a:solidFill>
              <a:srgbClr val="F87524"/>
            </a:solidFill>
          </a:endParaRPr>
        </a:p>
      </cdr:txBody>
    </cdr:sp>
  </cdr:relSizeAnchor>
  <cdr:relSizeAnchor xmlns:cdr="http://schemas.openxmlformats.org/drawingml/2006/chartDrawing">
    <cdr:from>
      <cdr:x>0.86325</cdr:x>
      <cdr:y>0.54477</cdr:y>
    </cdr:from>
    <cdr:to>
      <cdr:x>0.96112</cdr:x>
      <cdr:y>0.60326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6092825" y="2654300"/>
          <a:ext cx="690769" cy="28498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000" dirty="0" smtClean="0">
              <a:solidFill>
                <a:srgbClr val="F87524"/>
              </a:solidFill>
            </a:rPr>
            <a:t>422147</a:t>
          </a:r>
          <a:endParaRPr lang="en-US" sz="900" dirty="0">
            <a:solidFill>
              <a:srgbClr val="F87524"/>
            </a:solidFill>
          </a:endParaRPr>
        </a:p>
      </cdr:txBody>
    </cdr:sp>
  </cdr:relSizeAnchor>
  <cdr:relSizeAnchor xmlns:cdr="http://schemas.openxmlformats.org/drawingml/2006/chartDrawing">
    <cdr:from>
      <cdr:x>0.64103</cdr:x>
      <cdr:y>0.55715</cdr:y>
    </cdr:from>
    <cdr:to>
      <cdr:x>0.7676</cdr:x>
      <cdr:y>0.59728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4524375" y="2714625"/>
          <a:ext cx="893334" cy="1955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000" dirty="0" smtClean="0">
              <a:solidFill>
                <a:srgbClr val="F87524"/>
              </a:solidFill>
            </a:rPr>
            <a:t>422123</a:t>
          </a:r>
          <a:endParaRPr lang="en-US" sz="900" dirty="0">
            <a:solidFill>
              <a:srgbClr val="F87524"/>
            </a:solidFill>
          </a:endParaRPr>
        </a:p>
      </cdr:txBody>
    </cdr:sp>
  </cdr:relSizeAnchor>
  <cdr:relSizeAnchor xmlns:cdr="http://schemas.openxmlformats.org/drawingml/2006/chartDrawing">
    <cdr:from>
      <cdr:x>0.55556</cdr:x>
      <cdr:y>0.53238</cdr:y>
    </cdr:from>
    <cdr:to>
      <cdr:x>0.66535</cdr:x>
      <cdr:y>0.585</cdr:y>
    </cdr:to>
    <cdr:sp macro="" textlink="">
      <cdr:nvSpPr>
        <cdr:cNvPr id="13" name="TextBox 12"/>
        <cdr:cNvSpPr txBox="1"/>
      </cdr:nvSpPr>
      <cdr:spPr>
        <a:xfrm xmlns:a="http://schemas.openxmlformats.org/drawingml/2006/main">
          <a:off x="3921125" y="2593975"/>
          <a:ext cx="774900" cy="25638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000" baseline="0" dirty="0" smtClean="0">
              <a:solidFill>
                <a:srgbClr val="F87524"/>
              </a:solidFill>
            </a:rPr>
            <a:t>422140</a:t>
          </a:r>
          <a:endParaRPr lang="en-US" sz="900" dirty="0">
            <a:solidFill>
              <a:srgbClr val="F87524"/>
            </a:solidFill>
          </a:endParaRPr>
        </a:p>
      </cdr:txBody>
    </cdr:sp>
  </cdr:relSizeAnchor>
  <cdr:relSizeAnchor xmlns:cdr="http://schemas.openxmlformats.org/drawingml/2006/chartDrawing">
    <cdr:from>
      <cdr:x>0.49077</cdr:x>
      <cdr:y>0.60232</cdr:y>
    </cdr:from>
    <cdr:to>
      <cdr:x>0.58743</cdr:x>
      <cdr:y>0.65493</cdr:y>
    </cdr:to>
    <cdr:sp macro="" textlink="">
      <cdr:nvSpPr>
        <cdr:cNvPr id="14" name="TextBox 13"/>
        <cdr:cNvSpPr txBox="1"/>
      </cdr:nvSpPr>
      <cdr:spPr>
        <a:xfrm xmlns:a="http://schemas.openxmlformats.org/drawingml/2006/main">
          <a:off x="3208872" y="2835275"/>
          <a:ext cx="631962" cy="24765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000" baseline="0" dirty="0" smtClean="0">
              <a:solidFill>
                <a:srgbClr val="F87524"/>
              </a:solidFill>
            </a:rPr>
            <a:t>422118</a:t>
          </a:r>
          <a:endParaRPr lang="en-US" sz="900" dirty="0">
            <a:solidFill>
              <a:srgbClr val="F87524"/>
            </a:solidFill>
          </a:endParaRPr>
        </a:p>
      </cdr:txBody>
    </cdr:sp>
  </cdr:relSizeAnchor>
  <cdr:relSizeAnchor xmlns:cdr="http://schemas.openxmlformats.org/drawingml/2006/chartDrawing">
    <cdr:from>
      <cdr:x>0.02023</cdr:x>
      <cdr:y>0.65425</cdr:y>
    </cdr:from>
    <cdr:to>
      <cdr:x>0.73988</cdr:x>
      <cdr:y>0.79238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132297" y="2857493"/>
          <a:ext cx="4705350" cy="6032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0.02023</cdr:x>
      <cdr:y>0</cdr:y>
    </cdr:from>
    <cdr:to>
      <cdr:x>1</cdr:x>
      <cdr:y>0.19223</cdr:y>
    </cdr:to>
    <cdr:sp macro="" textlink="">
      <cdr:nvSpPr>
        <cdr:cNvPr id="11" name="TextBox 10"/>
        <cdr:cNvSpPr txBox="1"/>
      </cdr:nvSpPr>
      <cdr:spPr>
        <a:xfrm xmlns:a="http://schemas.openxmlformats.org/drawingml/2006/main">
          <a:off x="180975" y="0"/>
          <a:ext cx="6915241" cy="9366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l" rtl="0"/>
          <a:r>
            <a:rPr lang="en-US" sz="2000" b="1" dirty="0" smtClean="0">
              <a:latin typeface="Segoe UI Semibold" pitchFamily="34" charset="0"/>
              <a:cs typeface="Segoe UI Semibold" pitchFamily="34" charset="0"/>
            </a:rPr>
            <a:t>Efficiency </a:t>
          </a:r>
          <a:r>
            <a:rPr lang="en-US" sz="2000" b="1" dirty="0" smtClean="0">
              <a:latin typeface="Segoe UI Semibold" pitchFamily="34" charset="0"/>
              <a:cs typeface="Segoe UI Semibold" pitchFamily="34" charset="0"/>
            </a:rPr>
            <a:t>has an Inverse Relation with Line Downtime</a:t>
          </a:r>
          <a:endParaRPr lang="en-US" sz="2000" b="1" dirty="0" smtClean="0">
            <a:solidFill>
              <a:srgbClr val="FC5104"/>
            </a:solidFill>
            <a:latin typeface="Segoe UI Semibold" pitchFamily="34" charset="0"/>
            <a:cs typeface="Segoe UI Semibold" pitchFamily="34" charset="0"/>
          </a:endParaRPr>
        </a:p>
        <a:p xmlns:a="http://schemas.openxmlformats.org/drawingml/2006/main">
          <a:pPr algn="l" rtl="0"/>
          <a:r>
            <a:rPr lang="en-US" sz="1600" dirty="0" smtClean="0">
              <a:solidFill>
                <a:srgbClr val="FC5104"/>
              </a:solidFill>
              <a:latin typeface="+mj-lt"/>
              <a:cs typeface="Segoe UI Semibold" pitchFamily="34" charset="0"/>
            </a:rPr>
            <a:t>The least efficient </a:t>
          </a:r>
          <a:r>
            <a:rPr lang="en-US" sz="1600" dirty="0" smtClean="0">
              <a:solidFill>
                <a:schemeClr val="bg1">
                  <a:lumMod val="65000"/>
                </a:schemeClr>
              </a:solidFill>
              <a:latin typeface="+mj-lt"/>
              <a:cs typeface="Segoe UI Semibold" pitchFamily="34" charset="0"/>
            </a:rPr>
            <a:t>batches of productions </a:t>
          </a:r>
          <a:r>
            <a:rPr lang="en-US" sz="1600" dirty="0" smtClean="0">
              <a:solidFill>
                <a:schemeClr val="bg1">
                  <a:lumMod val="65000"/>
                </a:schemeClr>
              </a:solidFill>
              <a:latin typeface="+mj-lt"/>
              <a:cs typeface="Segoe UI Semibold" pitchFamily="34" charset="0"/>
            </a:rPr>
            <a:t>have a </a:t>
          </a:r>
          <a:r>
            <a:rPr lang="en-US" sz="1600" dirty="0" smtClean="0">
              <a:solidFill>
                <a:srgbClr val="FC5104"/>
              </a:solidFill>
              <a:latin typeface="+mj-lt"/>
              <a:cs typeface="Segoe UI Semibold" pitchFamily="34" charset="0"/>
            </a:rPr>
            <a:t>high downtime</a:t>
          </a:r>
          <a:endParaRPr lang="en-US" sz="2000" dirty="0" smtClean="0">
            <a:solidFill>
              <a:srgbClr val="FC5104"/>
            </a:solidFill>
            <a:latin typeface="Segoe UI Semibold" pitchFamily="34" charset="0"/>
            <a:cs typeface="Segoe UI Semibold" pitchFamily="34" charset="0"/>
          </a:endParaRPr>
        </a:p>
      </cdr:txBody>
    </cdr:sp>
  </cdr:relSizeAnchor>
  <cdr:relSizeAnchor xmlns:cdr="http://schemas.openxmlformats.org/drawingml/2006/chartDrawing">
    <cdr:from>
      <cdr:x>0.47977</cdr:x>
      <cdr:y>0.19223</cdr:y>
    </cdr:from>
    <cdr:to>
      <cdr:x>0.93185</cdr:x>
      <cdr:y>0.35883</cdr:y>
    </cdr:to>
    <cdr:sp macro="" textlink="">
      <cdr:nvSpPr>
        <cdr:cNvPr id="12" name="TextBox 11"/>
        <cdr:cNvSpPr txBox="1"/>
      </cdr:nvSpPr>
      <cdr:spPr>
        <a:xfrm xmlns:a="http://schemas.openxmlformats.org/drawingml/2006/main">
          <a:off x="3136900" y="904875"/>
          <a:ext cx="2955925" cy="7842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l" rtl="0"/>
          <a:endParaRPr lang="en-US" dirty="0" smtClean="0">
            <a:latin typeface="Segoe UI Semibold" pitchFamily="34" charset="0"/>
            <a:cs typeface="Segoe UI Semibold" pitchFamily="34" charset="0"/>
          </a:endParaRPr>
        </a:p>
      </cdr:txBody>
    </cdr:sp>
  </cdr:relSizeAnchor>
  <cdr:relSizeAnchor xmlns:cdr="http://schemas.openxmlformats.org/drawingml/2006/chartDrawing">
    <cdr:from>
      <cdr:x>0.59829</cdr:x>
      <cdr:y>0.44142</cdr:y>
    </cdr:from>
    <cdr:to>
      <cdr:x>0.69231</cdr:x>
      <cdr:y>0.53238</cdr:y>
    </cdr:to>
    <cdr:sp macro="" textlink="">
      <cdr:nvSpPr>
        <cdr:cNvPr id="17" name="Straight Arrow Connector 16"/>
        <cdr:cNvSpPr/>
      </cdr:nvSpPr>
      <cdr:spPr>
        <a:xfrm xmlns:a="http://schemas.openxmlformats.org/drawingml/2006/main" rot="10800000" flipV="1">
          <a:off x="4222749" y="2150766"/>
          <a:ext cx="663575" cy="44321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bg1">
              <a:lumMod val="65000"/>
            </a:schemeClr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0.65812</cdr:x>
      <cdr:y>0.44142</cdr:y>
    </cdr:from>
    <cdr:to>
      <cdr:x>0.7265</cdr:x>
      <cdr:y>0.55715</cdr:y>
    </cdr:to>
    <cdr:sp macro="" textlink="">
      <cdr:nvSpPr>
        <cdr:cNvPr id="19" name="Straight Arrow Connector 18"/>
        <cdr:cNvSpPr/>
      </cdr:nvSpPr>
      <cdr:spPr>
        <a:xfrm xmlns:a="http://schemas.openxmlformats.org/drawingml/2006/main" rot="10800000" flipV="1">
          <a:off x="4645023" y="2150766"/>
          <a:ext cx="482601" cy="56386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bg1">
              <a:lumMod val="65000"/>
            </a:schemeClr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0.78632</cdr:x>
      <cdr:y>0.44142</cdr:y>
    </cdr:from>
    <cdr:to>
      <cdr:x>0.86325</cdr:x>
      <cdr:y>0.56953</cdr:y>
    </cdr:to>
    <cdr:sp macro="" textlink="">
      <cdr:nvSpPr>
        <cdr:cNvPr id="20" name="Straight Arrow Connector 19"/>
        <cdr:cNvSpPr/>
      </cdr:nvSpPr>
      <cdr:spPr>
        <a:xfrm xmlns:a="http://schemas.openxmlformats.org/drawingml/2006/main" rot="10800000" flipH="1" flipV="1">
          <a:off x="5549897" y="2150766"/>
          <a:ext cx="542927" cy="624184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bg1">
              <a:lumMod val="65000"/>
            </a:schemeClr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0.15557</cdr:x>
      <cdr:y>0.34924</cdr:y>
    </cdr:from>
    <cdr:to>
      <cdr:x>0.87832</cdr:x>
      <cdr:y>0.34959</cdr:y>
    </cdr:to>
    <cdr:sp macro="" textlink="">
      <cdr:nvSpPr>
        <cdr:cNvPr id="7" name="Straight Connector 6"/>
        <cdr:cNvSpPr/>
      </cdr:nvSpPr>
      <cdr:spPr>
        <a:xfrm xmlns:a="http://schemas.openxmlformats.org/drawingml/2006/main">
          <a:off x="1076349" y="1628775"/>
          <a:ext cx="5000678" cy="1632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bg1">
              <a:lumMod val="75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0.01606</cdr:x>
      <cdr:y>0</cdr:y>
    </cdr:from>
    <cdr:to>
      <cdr:x>0.96641</cdr:x>
      <cdr:y>0.18109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11118" y="0"/>
          <a:ext cx="6575434" cy="8445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l" rtl="0"/>
          <a:r>
            <a:rPr lang="en-US" sz="2000" dirty="0" smtClean="0">
              <a:latin typeface="Segoe UI Semibold" pitchFamily="34" charset="0"/>
              <a:cs typeface="Segoe UI Semibold" pitchFamily="34" charset="0"/>
            </a:rPr>
            <a:t>Operator Downtime</a:t>
          </a:r>
        </a:p>
        <a:p xmlns:a="http://schemas.openxmlformats.org/drawingml/2006/main">
          <a:pPr algn="l" rtl="0"/>
          <a:r>
            <a:rPr lang="en-US" sz="1600" dirty="0" smtClean="0">
              <a:solidFill>
                <a:srgbClr val="FC5104"/>
              </a:solidFill>
            </a:rPr>
            <a:t>Charlie</a:t>
          </a:r>
          <a:r>
            <a:rPr lang="en-US" sz="1600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n-US" sz="1600" dirty="0" smtClean="0">
              <a:solidFill>
                <a:schemeClr val="bg1">
                  <a:lumMod val="65000"/>
                </a:schemeClr>
              </a:solidFill>
            </a:rPr>
            <a:t>experiences the highest downtime. Operators lose on average </a:t>
          </a:r>
          <a:r>
            <a:rPr lang="en-US" sz="1600" dirty="0" smtClean="0">
              <a:solidFill>
                <a:srgbClr val="FC5104"/>
              </a:solidFill>
            </a:rPr>
            <a:t>36% </a:t>
          </a:r>
          <a:r>
            <a:rPr lang="en-US" sz="1600" dirty="0" smtClean="0">
              <a:solidFill>
                <a:schemeClr val="bg1">
                  <a:lumMod val="65000"/>
                </a:schemeClr>
              </a:solidFill>
            </a:rPr>
            <a:t>of their batch time to delays</a:t>
          </a:r>
          <a:r>
            <a:rPr lang="en-US" sz="1800" dirty="0" smtClean="0">
              <a:solidFill>
                <a:schemeClr val="bg1">
                  <a:lumMod val="65000"/>
                </a:schemeClr>
              </a:solidFill>
            </a:rPr>
            <a:t>.</a:t>
          </a:r>
          <a:endParaRPr lang="en-US" sz="1800" dirty="0">
            <a:solidFill>
              <a:schemeClr val="bg1">
                <a:lumMod val="65000"/>
              </a:schemeClr>
            </a:solidFill>
            <a:latin typeface="Segoe UI Semibold" pitchFamily="34" charset="0"/>
            <a:cs typeface="Segoe UI Semibold" pitchFamily="34" charset="0"/>
          </a:endParaRPr>
        </a:p>
      </cdr:txBody>
    </cdr:sp>
  </cdr:relSizeAnchor>
  <cdr:relSizeAnchor xmlns:cdr="http://schemas.openxmlformats.org/drawingml/2006/chartDrawing">
    <cdr:from>
      <cdr:x>0.02107</cdr:x>
      <cdr:y>0.34924</cdr:y>
    </cdr:from>
    <cdr:to>
      <cdr:x>0.06195</cdr:x>
      <cdr:y>0.5184</cdr:y>
    </cdr:to>
    <cdr:sp macro="" textlink="">
      <cdr:nvSpPr>
        <cdr:cNvPr id="8" name="TextBox 7"/>
        <cdr:cNvSpPr txBox="1"/>
      </cdr:nvSpPr>
      <cdr:spPr>
        <a:xfrm xmlns:a="http://schemas.openxmlformats.org/drawingml/2006/main" rot="16200000">
          <a:off x="-107233" y="1881824"/>
          <a:ext cx="788910" cy="2828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marL="0" marR="0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>
              <a:solidFill>
                <a:schemeClr val="bg1">
                  <a:lumMod val="65000"/>
                </a:schemeClr>
              </a:solidFill>
              <a:latin typeface="Segoe UI Semibold" pitchFamily="34" charset="0"/>
              <a:cs typeface="Segoe UI Semibold" pitchFamily="34" charset="0"/>
            </a:rPr>
            <a:t>Operator</a:t>
          </a:r>
          <a:endParaRPr lang="en-US" sz="1400" b="0" dirty="0">
            <a:solidFill>
              <a:schemeClr val="bg1">
                <a:lumMod val="65000"/>
              </a:schemeClr>
            </a:solidFill>
            <a:latin typeface="Segoe UI Semibold" pitchFamily="34" charset="0"/>
            <a:cs typeface="Segoe UI Semibold" pitchFamily="34" charset="0"/>
          </a:endParaRPr>
        </a:p>
      </cdr:txBody>
    </cdr:sp>
  </cdr:relSizeAnchor>
  <cdr:relSizeAnchor xmlns:cdr="http://schemas.openxmlformats.org/drawingml/2006/chartDrawing">
    <cdr:from>
      <cdr:x>0.12941</cdr:x>
      <cdr:y>0.23283</cdr:y>
    </cdr:from>
    <cdr:to>
      <cdr:x>0.87923</cdr:x>
      <cdr:y>0.31223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895374" y="1085850"/>
          <a:ext cx="5187950" cy="37030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rtl="0">
            <a:defRPr/>
          </a:pPr>
          <a:r>
            <a:rPr lang="en-US" b="0" i="0" baseline="0" dirty="0" smtClean="0">
              <a:solidFill>
                <a:schemeClr val="bg1">
                  <a:lumMod val="65000"/>
                </a:schemeClr>
              </a:solidFill>
              <a:latin typeface="Segoe UI Semibold" pitchFamily="34" charset="0"/>
              <a:ea typeface="+mn-ea"/>
              <a:cs typeface="Segoe UI Semibold" pitchFamily="34" charset="0"/>
            </a:rPr>
            <a:t>Total batch time </a:t>
          </a:r>
          <a:r>
            <a:rPr lang="en-US" b="0" i="0" baseline="0" dirty="0" smtClean="0">
              <a:solidFill>
                <a:schemeClr val="bg1">
                  <a:lumMod val="65000"/>
                </a:schemeClr>
              </a:solidFill>
              <a:latin typeface="Segoe UI Semibold" pitchFamily="34" charset="0"/>
              <a:cs typeface="Segoe UI Semibold" pitchFamily="34" charset="0"/>
            </a:rPr>
            <a:t>(</a:t>
          </a:r>
          <a:r>
            <a:rPr lang="en-US" dirty="0" smtClean="0">
              <a:solidFill>
                <a:schemeClr val="bg1">
                  <a:lumMod val="75000"/>
                </a:schemeClr>
              </a:solidFill>
              <a:latin typeface="Segoe UI Semibold" pitchFamily="34" charset="0"/>
              <a:cs typeface="Segoe UI Semibold" pitchFamily="34" charset="0"/>
            </a:rPr>
            <a:t>broken down </a:t>
          </a:r>
          <a:r>
            <a:rPr lang="en-US" dirty="0">
              <a:solidFill>
                <a:schemeClr val="bg1">
                  <a:lumMod val="75000"/>
                </a:schemeClr>
              </a:solidFill>
              <a:latin typeface="Segoe UI Semibold" pitchFamily="34" charset="0"/>
              <a:cs typeface="Segoe UI Semibold" pitchFamily="34" charset="0"/>
            </a:rPr>
            <a:t>into </a:t>
          </a:r>
          <a:r>
            <a:rPr lang="en-US" dirty="0">
              <a:solidFill>
                <a:srgbClr val="FC5104"/>
              </a:solidFill>
              <a:latin typeface="Segoe UI Semibold" pitchFamily="34" charset="0"/>
              <a:cs typeface="Segoe UI Semibold" pitchFamily="34" charset="0"/>
            </a:rPr>
            <a:t>downtime</a:t>
          </a:r>
          <a:r>
            <a:rPr lang="en-US" dirty="0">
              <a:solidFill>
                <a:schemeClr val="tx1">
                  <a:lumMod val="50000"/>
                  <a:lumOff val="50000"/>
                </a:schemeClr>
              </a:solidFill>
              <a:latin typeface="Segoe UI Semibold" pitchFamily="34" charset="0"/>
              <a:cs typeface="Segoe UI Semibold" pitchFamily="34" charset="0"/>
            </a:rPr>
            <a:t> </a:t>
          </a:r>
          <a:r>
            <a:rPr lang="en-US" dirty="0">
              <a:solidFill>
                <a:schemeClr val="bg1">
                  <a:lumMod val="75000"/>
                </a:schemeClr>
              </a:solidFill>
              <a:latin typeface="Segoe UI Semibold" pitchFamily="34" charset="0"/>
              <a:cs typeface="Segoe UI Semibold" pitchFamily="34" charset="0"/>
            </a:rPr>
            <a:t>and</a:t>
          </a:r>
          <a:r>
            <a:rPr lang="en-US" dirty="0">
              <a:solidFill>
                <a:schemeClr val="tx1">
                  <a:lumMod val="50000"/>
                  <a:lumOff val="50000"/>
                </a:schemeClr>
              </a:solidFill>
              <a:latin typeface="Segoe UI Semibold" pitchFamily="34" charset="0"/>
              <a:cs typeface="Segoe UI Semibold" pitchFamily="34" charset="0"/>
            </a:rPr>
            <a:t> working </a:t>
          </a:r>
          <a:r>
            <a: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Segoe UI Semibold" pitchFamily="34" charset="0"/>
              <a:cs typeface="Segoe UI Semibold" pitchFamily="34" charset="0"/>
            </a:rPr>
            <a:t>time)</a:t>
          </a:r>
          <a:endParaRPr lang="en-US" b="0" i="0" baseline="0" dirty="0" smtClean="0">
            <a:solidFill>
              <a:schemeClr val="bg1">
                <a:lumMod val="65000"/>
              </a:schemeClr>
            </a:solidFill>
            <a:latin typeface="Segoe UI Semibold" pitchFamily="34" charset="0"/>
            <a:cs typeface="Segoe UI Semibold" pitchFamily="34" charset="0"/>
          </a:endParaRPr>
        </a:p>
        <a:p xmlns:a="http://schemas.openxmlformats.org/drawingml/2006/main">
          <a:endParaRPr lang="en-US" b="0" dirty="0">
            <a:solidFill>
              <a:schemeClr val="bg1">
                <a:lumMod val="65000"/>
              </a:schemeClr>
            </a:solidFill>
            <a:latin typeface="Segoe UI Semibold" pitchFamily="34" charset="0"/>
            <a:cs typeface="Segoe UI Semibold" pitchFamily="34" charset="0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0.23037</cdr:x>
      <cdr:y>0.13742</cdr:y>
    </cdr:from>
    <cdr:to>
      <cdr:x>0.52417</cdr:x>
      <cdr:y>0.18547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43074" y="642942"/>
          <a:ext cx="2095476" cy="2248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ctr"/>
        <a:lstStyle xmlns:a="http://schemas.openxmlformats.org/drawingml/2006/main"/>
        <a:p xmlns:a="http://schemas.openxmlformats.org/drawingml/2006/main">
          <a:pPr algn="l"/>
          <a:endParaRPr lang="en-US" sz="1100">
            <a:solidFill>
              <a:schemeClr val="bg1">
                <a:lumMod val="7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0.7038</cdr:x>
      <cdr:y>0.32234</cdr:y>
    </cdr:from>
    <cdr:to>
      <cdr:x>0.98825</cdr:x>
      <cdr:y>0.59433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5019700" y="1508144"/>
          <a:ext cx="2028823" cy="127255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US" sz="1100" dirty="0">
            <a:solidFill>
              <a:schemeClr val="bg1">
                <a:lumMod val="6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0.05253</cdr:x>
      <cdr:y>0.05158</cdr:y>
    </cdr:from>
    <cdr:to>
      <cdr:x>0.94062</cdr:x>
      <cdr:y>0.14183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374675" y="241319"/>
          <a:ext cx="6334125" cy="4222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l" rtl="0">
            <a:defRPr sz="1800" b="1" i="0" u="none" strike="noStrike" kern="120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r>
            <a:rPr lang="en-US" sz="2000" dirty="0" smtClean="0">
              <a:latin typeface="Segoe UI Semibold" pitchFamily="34" charset="0"/>
              <a:cs typeface="Segoe UI Semibold" pitchFamily="34" charset="0"/>
            </a:rPr>
            <a:t>Top Downtime Factors</a:t>
          </a:r>
        </a:p>
      </cdr:txBody>
    </cdr:sp>
  </cdr:relSizeAnchor>
  <cdr:relSizeAnchor xmlns:cdr="http://schemas.openxmlformats.org/drawingml/2006/chartDrawing">
    <cdr:from>
      <cdr:x>0.07791</cdr:x>
      <cdr:y>0.21919</cdr:y>
    </cdr:from>
    <cdr:to>
      <cdr:x>0.12865</cdr:x>
      <cdr:y>0.5093</cdr:y>
    </cdr:to>
    <cdr:sp macro="" textlink="">
      <cdr:nvSpPr>
        <cdr:cNvPr id="6" name="TextBox 5"/>
        <cdr:cNvSpPr txBox="1"/>
      </cdr:nvSpPr>
      <cdr:spPr>
        <a:xfrm xmlns:a="http://schemas.openxmlformats.org/drawingml/2006/main" rot="16200000">
          <a:off x="57970" y="1523225"/>
          <a:ext cx="1357313" cy="3619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r"/>
          <a:r>
            <a:rPr lang="en-US" b="1" dirty="0" smtClean="0">
              <a:solidFill>
                <a:schemeClr val="bg1">
                  <a:lumMod val="65000"/>
                </a:schemeClr>
              </a:solidFill>
            </a:rPr>
            <a:t>Downtime Factors</a:t>
          </a:r>
          <a:endParaRPr lang="en-US" b="1" dirty="0">
            <a:solidFill>
              <a:schemeClr val="bg1">
                <a:lumMod val="6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0.29781</cdr:x>
      <cdr:y>0.2192</cdr:y>
    </cdr:from>
    <cdr:to>
      <cdr:x>0.5008</cdr:x>
      <cdr:y>0.28366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2124100" y="1025544"/>
          <a:ext cx="1447800" cy="3016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b="1" dirty="0" smtClean="0">
              <a:solidFill>
                <a:schemeClr val="bg1">
                  <a:lumMod val="65000"/>
                </a:schemeClr>
              </a:solidFill>
            </a:rPr>
            <a:t>Downtime (Minutes)</a:t>
          </a:r>
          <a:endParaRPr lang="en-US" b="1" dirty="0">
            <a:solidFill>
              <a:schemeClr val="bg1">
                <a:lumMod val="6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0.05253</cdr:x>
      <cdr:y>0.11605</cdr:y>
    </cdr:from>
    <cdr:to>
      <cdr:x>0.91458</cdr:x>
      <cdr:y>0.2063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374675" y="542944"/>
          <a:ext cx="6148409" cy="422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l" rtl="0"/>
          <a:r>
            <a:rPr lang="en-US" sz="1600" dirty="0">
              <a:solidFill>
                <a:srgbClr val="FC5104"/>
              </a:solidFill>
              <a:latin typeface="+mn-lt"/>
              <a:ea typeface="+mn-ea"/>
              <a:cs typeface="Segoe UI Semibold" pitchFamily="34" charset="0"/>
            </a:rPr>
            <a:t>5</a:t>
          </a:r>
          <a:r>
            <a:rPr lang="en-US" sz="16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Segoe UI Semibold" pitchFamily="34" charset="0"/>
            </a:rPr>
            <a:t> </a:t>
          </a:r>
          <a:r>
            <a:rPr lang="en-US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Segoe UI Semibold" pitchFamily="34" charset="0"/>
            </a:rPr>
            <a:t>out of 12 factors loses </a:t>
          </a:r>
          <a:r>
            <a:rPr lang="en-US" sz="1600" dirty="0">
              <a:solidFill>
                <a:srgbClr val="FC5104"/>
              </a:solidFill>
              <a:latin typeface="+mn-lt"/>
              <a:ea typeface="+mn-ea"/>
              <a:cs typeface="Segoe UI Semibold" pitchFamily="34" charset="0"/>
            </a:rPr>
            <a:t>more than 2 hours </a:t>
          </a:r>
          <a:r>
            <a:rPr lang="en-US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Segoe UI Semibold" pitchFamily="34" charset="0"/>
            </a:rPr>
            <a:t>of production time</a:t>
          </a:r>
        </a:p>
        <a:p xmlns:a="http://schemas.openxmlformats.org/drawingml/2006/main">
          <a:endParaRPr lang="en-US" sz="1600" dirty="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0.23611</cdr:x>
      <cdr:y>0.12456</cdr:y>
    </cdr:from>
    <cdr:to>
      <cdr:x>0.52991</cdr:x>
      <cdr:y>0.17261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84020" y="582754"/>
          <a:ext cx="2095500" cy="2248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ctr"/>
        <a:lstStyle xmlns:a="http://schemas.openxmlformats.org/drawingml/2006/main"/>
        <a:p xmlns:a="http://schemas.openxmlformats.org/drawingml/2006/main">
          <a:pPr algn="l"/>
          <a:endParaRPr lang="en-US" sz="1100">
            <a:solidFill>
              <a:schemeClr val="bg1">
                <a:lumMod val="7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0.59014</cdr:x>
      <cdr:y>0.43892</cdr:y>
    </cdr:from>
    <cdr:to>
      <cdr:x>0.94071</cdr:x>
      <cdr:y>0.71091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209102" y="2053588"/>
          <a:ext cx="2500330" cy="127255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200" dirty="0" smtClean="0">
              <a:solidFill>
                <a:schemeClr val="bg1">
                  <a:lumMod val="65000"/>
                </a:schemeClr>
              </a:solidFill>
            </a:rPr>
            <a:t>The total downtime for operator error accounts for </a:t>
          </a:r>
          <a:r>
            <a:rPr lang="en-US" sz="1600" dirty="0" smtClean="0">
              <a:solidFill>
                <a:srgbClr val="FC5104"/>
              </a:solidFill>
            </a:rPr>
            <a:t>56% </a:t>
          </a:r>
          <a:r>
            <a:rPr lang="en-US" sz="1200" dirty="0" smtClean="0">
              <a:solidFill>
                <a:schemeClr val="bg1">
                  <a:lumMod val="65000"/>
                </a:schemeClr>
              </a:solidFill>
            </a:rPr>
            <a:t>of overall line downtime.</a:t>
          </a:r>
          <a:endParaRPr lang="en-US" sz="1000" dirty="0">
            <a:solidFill>
              <a:schemeClr val="bg1">
                <a:lumMod val="6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0.02043</cdr:x>
      <cdr:y>0</cdr:y>
    </cdr:from>
    <cdr:to>
      <cdr:x>0.97196</cdr:x>
      <cdr:y>0.10689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45734" y="0"/>
          <a:ext cx="6786616" cy="50010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l" rtl="0"/>
          <a:r>
            <a:rPr lang="es-ES" sz="2000" dirty="0" smtClean="0">
              <a:latin typeface="Segoe UI Semibold" pitchFamily="34" charset="0"/>
              <a:cs typeface="Segoe UI Semibold" pitchFamily="34" charset="0"/>
            </a:rPr>
            <a:t>Operator Error vs. Machine Error</a:t>
          </a:r>
          <a:endParaRPr lang="en-US" sz="2000" baseline="0" dirty="0" smtClean="0">
            <a:latin typeface="Segoe UI Semibold" pitchFamily="34" charset="0"/>
            <a:cs typeface="Segoe UI Semibold" pitchFamily="34" charset="0"/>
          </a:endParaRPr>
        </a:p>
        <a:p xmlns:a="http://schemas.openxmlformats.org/drawingml/2006/main">
          <a:pPr algn="l" rtl="0"/>
          <a:r>
            <a:rPr lang="en-US" sz="1600" baseline="0" dirty="0" smtClean="0">
              <a:solidFill>
                <a:srgbClr val="FC5104"/>
              </a:solidFill>
            </a:rPr>
            <a:t>6</a:t>
          </a:r>
          <a:r>
            <a:rPr lang="en-US" sz="1600" baseline="0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n-US" sz="1600" baseline="0" dirty="0" smtClean="0">
              <a:solidFill>
                <a:schemeClr val="bg1">
                  <a:lumMod val="65000"/>
                </a:schemeClr>
              </a:solidFill>
            </a:rPr>
            <a:t>out of 12 factors are </a:t>
          </a:r>
          <a:r>
            <a:rPr lang="en-US" sz="1600" baseline="0" dirty="0" smtClean="0">
              <a:solidFill>
                <a:schemeClr val="bg1">
                  <a:lumMod val="65000"/>
                </a:schemeClr>
              </a:solidFill>
            </a:rPr>
            <a:t>associated with </a:t>
          </a:r>
          <a:r>
            <a:rPr lang="en-US" sz="1600" baseline="0" dirty="0" smtClean="0">
              <a:solidFill>
                <a:srgbClr val="FC5104"/>
              </a:solidFill>
            </a:rPr>
            <a:t>Operator Error</a:t>
          </a:r>
          <a:endParaRPr lang="en-US" sz="1600" dirty="0" smtClean="0">
            <a:solidFill>
              <a:srgbClr val="FC5104"/>
            </a:solidFill>
          </a:endParaRPr>
        </a:p>
        <a:p xmlns:a="http://schemas.openxmlformats.org/drawingml/2006/main">
          <a:endParaRPr lang="en-US" sz="1800" dirty="0"/>
        </a:p>
      </cdr:txBody>
    </cdr:sp>
  </cdr:relSizeAnchor>
  <cdr:relSizeAnchor xmlns:cdr="http://schemas.openxmlformats.org/drawingml/2006/chartDrawing">
    <cdr:from>
      <cdr:x>0.24626</cdr:x>
      <cdr:y>0.15396</cdr:y>
    </cdr:from>
    <cdr:to>
      <cdr:x>0.44925</cdr:x>
      <cdr:y>0.21843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1756410" y="720351"/>
          <a:ext cx="1447800" cy="3016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b="1" dirty="0" smtClean="0">
              <a:solidFill>
                <a:schemeClr val="bg1">
                  <a:lumMod val="65000"/>
                </a:schemeClr>
              </a:solidFill>
            </a:rPr>
            <a:t>Downtime (Minutes)</a:t>
          </a:r>
          <a:endParaRPr lang="en-US" b="1" dirty="0">
            <a:solidFill>
              <a:schemeClr val="bg1">
                <a:lumMod val="65000"/>
              </a:schemeClr>
            </a:solidFill>
          </a:endParaRP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0.25879</cdr:x>
      <cdr:y>0.04566</cdr:y>
    </cdr:from>
    <cdr:to>
      <cdr:x>0.67944</cdr:x>
      <cdr:y>0.11587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42925" y="179401"/>
          <a:ext cx="882529" cy="2758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l"/>
          <a:r>
            <a:rPr lang="en-US" sz="1200" b="1" spc="0" dirty="0" smtClean="0">
              <a:solidFill>
                <a:schemeClr val="bg1">
                  <a:lumMod val="65000"/>
                </a:schemeClr>
              </a:solidFill>
            </a:rPr>
            <a:t>DEE</a:t>
          </a:r>
          <a:endParaRPr lang="en-US" sz="1100" b="1" spc="0" dirty="0">
            <a:solidFill>
              <a:schemeClr val="bg1">
                <a:lumMod val="65000"/>
              </a:schemeClr>
            </a:solidFill>
          </a:endParaRP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0.43918</cdr:x>
      <cdr:y>0.04566</cdr:y>
    </cdr:from>
    <cdr:to>
      <cdr:x>0.81689</cdr:x>
      <cdr:y>0.11587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387475" y="179401"/>
          <a:ext cx="1193278" cy="27586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l"/>
          <a:r>
            <a:rPr lang="en-US" sz="1200" b="1" dirty="0" smtClean="0">
              <a:solidFill>
                <a:schemeClr val="bg1">
                  <a:lumMod val="65000"/>
                </a:schemeClr>
              </a:solidFill>
            </a:rPr>
            <a:t>CHARLIE</a:t>
          </a:r>
          <a:endParaRPr lang="en-US" sz="1100" b="1" dirty="0">
            <a:solidFill>
              <a:schemeClr val="bg1">
                <a:lumMod val="6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0.43918</cdr:x>
      <cdr:y>0</cdr:y>
    </cdr:from>
    <cdr:to>
      <cdr:x>0.89745</cdr:x>
      <cdr:y>0.07677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1387475" y="0"/>
          <a:ext cx="1447800" cy="3016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b="1" dirty="0" smtClean="0">
              <a:solidFill>
                <a:schemeClr val="bg1">
                  <a:lumMod val="65000"/>
                </a:schemeClr>
              </a:solidFill>
            </a:rPr>
            <a:t>Downtime (Minutes)</a:t>
          </a:r>
          <a:endParaRPr lang="en-US" b="1" dirty="0">
            <a:solidFill>
              <a:schemeClr val="bg1">
                <a:lumMod val="65000"/>
              </a:schemeClr>
            </a:solidFill>
          </a:endParaRP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0.08809</cdr:x>
      <cdr:y>0.02748</cdr:y>
    </cdr:from>
    <cdr:to>
      <cdr:x>0.34185</cdr:x>
      <cdr:y>0.09769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76196" y="107963"/>
          <a:ext cx="507587" cy="2758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l"/>
          <a:r>
            <a:rPr lang="en-US" sz="1200" b="1" dirty="0" smtClean="0">
              <a:solidFill>
                <a:schemeClr val="bg1">
                  <a:lumMod val="65000"/>
                </a:schemeClr>
              </a:solidFill>
            </a:rPr>
            <a:t>MAC</a:t>
          </a:r>
          <a:endParaRPr lang="en-US" sz="1100" b="1" dirty="0">
            <a:solidFill>
              <a:schemeClr val="bg1">
                <a:lumMod val="65000"/>
              </a:schemeClr>
            </a:solidFill>
          </a:endParaRPr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0.09867</cdr:x>
      <cdr:y>0.04406</cdr:y>
    </cdr:from>
    <cdr:to>
      <cdr:x>0.55027</cdr:x>
      <cdr:y>0.11427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21549" y="179401"/>
          <a:ext cx="1014001" cy="2858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l"/>
          <a:r>
            <a:rPr lang="en-US" sz="1200" b="1" dirty="0" smtClean="0">
              <a:solidFill>
                <a:schemeClr val="bg1">
                  <a:lumMod val="65000"/>
                </a:schemeClr>
              </a:solidFill>
            </a:rPr>
            <a:t>DENNIS</a:t>
          </a:r>
          <a:endParaRPr lang="en-US" sz="1100" b="1" dirty="0">
            <a:solidFill>
              <a:schemeClr val="bg1">
                <a:lumMod val="65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845F8-60D7-4899-8FAE-A692B8A9B15C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96262-B276-40ED-B692-FFC5F4687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96262-B276-40ED-B692-FFC5F4687D3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2C8B-7D7C-4FA6-9AA7-B6014DFBE60D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F7FB-6AF3-48DA-9B22-4D25808F5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2C8B-7D7C-4FA6-9AA7-B6014DFBE60D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F7FB-6AF3-48DA-9B22-4D25808F5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2C8B-7D7C-4FA6-9AA7-B6014DFBE60D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F7FB-6AF3-48DA-9B22-4D25808F5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2C8B-7D7C-4FA6-9AA7-B6014DFBE60D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F7FB-6AF3-48DA-9B22-4D25808F5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2C8B-7D7C-4FA6-9AA7-B6014DFBE60D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F7FB-6AF3-48DA-9B22-4D25808F5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2C8B-7D7C-4FA6-9AA7-B6014DFBE60D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F7FB-6AF3-48DA-9B22-4D25808F5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2C8B-7D7C-4FA6-9AA7-B6014DFBE60D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F7FB-6AF3-48DA-9B22-4D25808F5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2C8B-7D7C-4FA6-9AA7-B6014DFBE60D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F7FB-6AF3-48DA-9B22-4D25808F5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2C8B-7D7C-4FA6-9AA7-B6014DFBE60D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F7FB-6AF3-48DA-9B22-4D25808F5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2C8B-7D7C-4FA6-9AA7-B6014DFBE60D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F7FB-6AF3-48DA-9B22-4D25808F5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2C8B-7D7C-4FA6-9AA7-B6014DFBE60D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F7FB-6AF3-48DA-9B22-4D25808F5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E2C8B-7D7C-4FA6-9AA7-B6014DFBE60D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8F7FB-6AF3-48DA-9B22-4D25808F5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409575" y="428604"/>
          <a:ext cx="8204200" cy="5594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1193800" y="806102"/>
            <a:ext cx="76009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Efficiency Breakdown: Identifying the Bottlenecks</a:t>
            </a:r>
            <a:endParaRPr lang="en-US" sz="2000" dirty="0" smtClean="0">
              <a:solidFill>
                <a:srgbClr val="F87524"/>
              </a:solidFill>
              <a:latin typeface="Segoe UI Semibold" pitchFamily="34" charset="0"/>
              <a:cs typeface="Segoe UI Semibold" pitchFamily="34" charset="0"/>
            </a:endParaRPr>
          </a:p>
          <a:p>
            <a:r>
              <a:rPr lang="en-US" sz="1600" dirty="0" smtClean="0">
                <a:solidFill>
                  <a:srgbClr val="FC5104"/>
                </a:solidFill>
                <a:cs typeface="Segoe UI Semibold" pitchFamily="34" charset="0"/>
              </a:rPr>
              <a:t>5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cs typeface="Segoe UI Semibold" pitchFamily="34" charset="0"/>
              </a:rPr>
              <a:t>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cs typeface="Segoe UI Semibold" pitchFamily="34" charset="0"/>
              </a:rPr>
              <a:t>out of 38 batches have an efficiency score </a:t>
            </a:r>
            <a:r>
              <a:rPr lang="en-US" sz="1600" dirty="0" smtClean="0">
                <a:solidFill>
                  <a:srgbClr val="FC5104"/>
                </a:solidFill>
                <a:cs typeface="Segoe UI Semibold" pitchFamily="34" charset="0"/>
              </a:rPr>
              <a:t>below 50%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/>
        </p:nvGraphicFramePr>
        <p:xfrm>
          <a:off x="1133475" y="774700"/>
          <a:ext cx="7058025" cy="487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1"/>
          <p:cNvSpPr txBox="1"/>
          <p:nvPr/>
        </p:nvSpPr>
        <p:spPr>
          <a:xfrm>
            <a:off x="1435100" y="5504207"/>
            <a:ext cx="7118350" cy="28573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cs typeface="Segoe UI Semibold" pitchFamily="34" charset="0"/>
              </a:rPr>
              <a:t>Source: Manufacturing Downtime for a Soda Producing company from 29-08-2024 to 03-09-2024 (n=38 batches)</a:t>
            </a:r>
            <a:endParaRPr lang="en-US" dirty="0">
              <a:solidFill>
                <a:schemeClr val="bg1">
                  <a:lumMod val="75000"/>
                </a:schemeClr>
              </a:solidFill>
              <a:cs typeface="Segoe UI Semi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16200000">
            <a:off x="751517" y="1880557"/>
            <a:ext cx="1387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Segoe UI Semibold" pitchFamily="34" charset="0"/>
                <a:cs typeface="Segoe UI Semibold" pitchFamily="34" charset="0"/>
              </a:rPr>
              <a:t>Efficiency(%)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78500" y="2617688"/>
            <a:ext cx="217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C5104"/>
                </a:solidFill>
              </a:rPr>
              <a:t>Least efficient batches</a:t>
            </a:r>
            <a:endParaRPr lang="en-US" sz="1400" dirty="0">
              <a:solidFill>
                <a:srgbClr val="FC510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/>
        </p:nvGraphicFramePr>
        <p:xfrm>
          <a:off x="1142976" y="835025"/>
          <a:ext cx="6918960" cy="4663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1"/>
          <p:cNvSpPr txBox="1"/>
          <p:nvPr/>
        </p:nvSpPr>
        <p:spPr>
          <a:xfrm>
            <a:off x="1254125" y="5214950"/>
            <a:ext cx="6977085" cy="28573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Source: Manufacturing Downtime for a Soda Producing company from 29-08-2024 to 03-09-2024 (n=38 batches)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95425" y="1785925"/>
          <a:ext cx="6481761" cy="25003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95612"/>
                <a:gridCol w="1357063"/>
                <a:gridCol w="1387475"/>
                <a:gridCol w="1370074"/>
                <a:gridCol w="1371537"/>
              </a:tblGrid>
              <a:tr h="500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 Semibold" pitchFamily="34" charset="0"/>
                          <a:cs typeface="Segoe UI Semibold" pitchFamily="34" charset="0"/>
                        </a:rPr>
                        <a:t>Operators</a:t>
                      </a:r>
                      <a:endParaRPr lang="en-US" sz="12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 Semibold" pitchFamily="34" charset="0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 Semibold" pitchFamily="34" charset="0"/>
                          <a:cs typeface="Segoe UI Semibold" pitchFamily="34" charset="0"/>
                        </a:rPr>
                        <a:t>Total Downtime (Minutes)</a:t>
                      </a:r>
                      <a:endParaRPr lang="en-US" sz="12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 Semibold" pitchFamily="34" charset="0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 Semibold" pitchFamily="34" charset="0"/>
                          <a:cs typeface="Segoe UI Semibold" pitchFamily="34" charset="0"/>
                        </a:rPr>
                        <a:t>Average </a:t>
                      </a:r>
                      <a:r>
                        <a:rPr lang="en-US" sz="1200" b="1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 Semibold" pitchFamily="34" charset="0"/>
                          <a:cs typeface="Segoe UI Semibold" pitchFamily="34" charset="0"/>
                        </a:rPr>
                        <a:t>Downtime (</a:t>
                      </a:r>
                      <a:r>
                        <a:rPr lang="en-US" sz="1200" b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 Semibold" pitchFamily="34" charset="0"/>
                          <a:cs typeface="Segoe UI Semibold" pitchFamily="34" charset="0"/>
                        </a:rPr>
                        <a:t>Minutes)</a:t>
                      </a:r>
                      <a:endParaRPr lang="en-US" sz="12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 Semibold" pitchFamily="34" charset="0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 Semibold" pitchFamily="34" charset="0"/>
                          <a:cs typeface="Segoe UI Semibold" pitchFamily="34" charset="0"/>
                        </a:rPr>
                        <a:t>Total Batch Time (Minutes)</a:t>
                      </a:r>
                      <a:endParaRPr lang="en-US" sz="12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 Semibold" pitchFamily="34" charset="0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 Semibold" pitchFamily="34" charset="0"/>
                          <a:cs typeface="Segoe UI Semibold" pitchFamily="34" charset="0"/>
                        </a:rPr>
                        <a:t>Average </a:t>
                      </a:r>
                      <a:r>
                        <a:rPr lang="en-US" sz="1200" b="1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 Semibold" pitchFamily="34" charset="0"/>
                          <a:cs typeface="Segoe UI Semibold" pitchFamily="34" charset="0"/>
                        </a:rPr>
                        <a:t>Efficiency  (%)</a:t>
                      </a:r>
                      <a:endParaRPr lang="en-US" sz="12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 Semibold" pitchFamily="34" charset="0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 Semibold" pitchFamily="34" charset="0"/>
                          <a:cs typeface="Segoe UI Semibold" pitchFamily="34" charset="0"/>
                        </a:rPr>
                        <a:t>Charlie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 Semibold" pitchFamily="34" charset="0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latin typeface="+mn-lt"/>
                          <a:cs typeface="Segoe UI Semibold" pitchFamily="34" charset="0"/>
                        </a:rPr>
                        <a:t>384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latin typeface="+mn-lt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510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cs typeface="Segoe UI Semibold" pitchFamily="34" charset="0"/>
                        </a:rPr>
                        <a:t>35</a:t>
                      </a:r>
                      <a:endParaRPr lang="en-US" sz="11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latin typeface="+mn-lt"/>
                          <a:cs typeface="Segoe UI Semibold" pitchFamily="34" charset="0"/>
                        </a:rPr>
                        <a:t>1158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latin typeface="+mn-lt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510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latin typeface="+mn-lt"/>
                          <a:cs typeface="Segoe UI Semibold" pitchFamily="34" charset="0"/>
                        </a:rPr>
                        <a:t>71%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latin typeface="+mn-lt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5104"/>
                    </a:solidFill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 Semibold" pitchFamily="34" charset="0"/>
                          <a:cs typeface="Segoe UI Semibold" pitchFamily="34" charset="0"/>
                        </a:rPr>
                        <a:t>Dee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 Semibold" pitchFamily="34" charset="0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cs typeface="Segoe UI Semibold" pitchFamily="34" charset="0"/>
                        </a:rPr>
                        <a:t>370</a:t>
                      </a:r>
                      <a:endParaRPr lang="en-US" sz="11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cs typeface="Segoe UI Semibold" pitchFamily="34" charset="0"/>
                        </a:rPr>
                        <a:t>34</a:t>
                      </a:r>
                      <a:endParaRPr lang="en-US" sz="11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cs typeface="Segoe UI Semibold" pitchFamily="34" charset="0"/>
                        </a:rPr>
                        <a:t>1030</a:t>
                      </a:r>
                      <a:endParaRPr lang="en-US" sz="11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cs typeface="Segoe UI Semibold" pitchFamily="34" charset="0"/>
                        </a:rPr>
                        <a:t>67%</a:t>
                      </a:r>
                      <a:endParaRPr lang="en-US" sz="11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 Semibold" pitchFamily="34" charset="0"/>
                          <a:cs typeface="Segoe UI Semibold" pitchFamily="34" charset="0"/>
                        </a:rPr>
                        <a:t>Dennis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 Semibold" pitchFamily="34" charset="0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cs typeface="Segoe UI Semibold" pitchFamily="34" charset="0"/>
                        </a:rPr>
                        <a:t>302</a:t>
                      </a:r>
                      <a:endParaRPr lang="en-US" sz="11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cs typeface="Segoe UI Semibold" pitchFamily="34" charset="0"/>
                        </a:rPr>
                        <a:t>38</a:t>
                      </a:r>
                      <a:endParaRPr lang="en-US" sz="11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cs typeface="Segoe UI Semibold" pitchFamily="34" charset="0"/>
                        </a:rPr>
                        <a:t>820</a:t>
                      </a:r>
                      <a:endParaRPr lang="en-US" sz="11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cs typeface="Segoe UI Semibold" pitchFamily="34" charset="0"/>
                        </a:rPr>
                        <a:t>66%</a:t>
                      </a:r>
                      <a:endParaRPr lang="en-US" sz="11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 Semibold" pitchFamily="34" charset="0"/>
                          <a:cs typeface="Segoe UI Semibold" pitchFamily="34" charset="0"/>
                        </a:rPr>
                        <a:t>Mac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 Semibold" pitchFamily="34" charset="0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cs typeface="Segoe UI Semibold" pitchFamily="34" charset="0"/>
                        </a:rPr>
                        <a:t>332</a:t>
                      </a:r>
                      <a:endParaRPr lang="en-US" sz="11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latin typeface="+mn-lt"/>
                          <a:cs typeface="Segoe UI Semibold" pitchFamily="34" charset="0"/>
                        </a:rPr>
                        <a:t>42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latin typeface="+mn-lt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510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cs typeface="Segoe UI Semibold" pitchFamily="34" charset="0"/>
                        </a:rPr>
                        <a:t>850</a:t>
                      </a:r>
                      <a:endParaRPr lang="en-US" sz="11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cs typeface="Segoe UI Semibold" pitchFamily="34" charset="0"/>
                        </a:rPr>
                        <a:t>63%</a:t>
                      </a:r>
                      <a:endParaRPr lang="en-US" sz="11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1"/>
          <p:cNvSpPr txBox="1"/>
          <p:nvPr/>
        </p:nvSpPr>
        <p:spPr>
          <a:xfrm>
            <a:off x="1428728" y="1399897"/>
            <a:ext cx="1214446" cy="20055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87524"/>
                </a:solidFill>
                <a:latin typeface="Segoe UI Semibold" pitchFamily="34" charset="0"/>
                <a:cs typeface="Segoe UI Semibold" pitchFamily="34" charset="0"/>
              </a:rPr>
              <a:t>HIGH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egoe UI Semibold" pitchFamily="34" charset="0"/>
                <a:cs typeface="Segoe UI Semibold" pitchFamily="34" charset="0"/>
              </a:rPr>
              <a:t>|</a:t>
            </a:r>
            <a:r>
              <a:rPr lang="en-US" sz="1100" b="0" dirty="0" smtClean="0">
                <a:solidFill>
                  <a:schemeClr val="bg1">
                    <a:lumMod val="65000"/>
                  </a:schemeClr>
                </a:solidFill>
                <a:latin typeface="Segoe UI Semibold" pitchFamily="34" charset="0"/>
                <a:cs typeface="Segoe UI Semibold" pitchFamily="34" charset="0"/>
              </a:rPr>
              <a:t> </a:t>
            </a:r>
            <a:r>
              <a:rPr lang="en-US" sz="1100" b="0" dirty="0" smtClean="0">
                <a:solidFill>
                  <a:schemeClr val="bg1">
                    <a:lumMod val="75000"/>
                  </a:schemeClr>
                </a:solidFill>
                <a:latin typeface="Segoe UI Semibold" pitchFamily="34" charset="0"/>
                <a:cs typeface="Segoe UI Semibold" pitchFamily="34" charset="0"/>
              </a:rPr>
              <a:t>LOW</a:t>
            </a:r>
            <a:endParaRPr lang="en-US" sz="1100" b="0" dirty="0">
              <a:solidFill>
                <a:schemeClr val="bg1">
                  <a:lumMod val="75000"/>
                </a:schemeClr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428728" y="4571992"/>
            <a:ext cx="6783386" cy="28573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Source: Manufacturing Downtime for a Soda Producing company from 29-08-2024 to 03-09-2024 (n=38 batches)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728" y="999787"/>
            <a:ext cx="628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C5104"/>
                </a:solidFill>
                <a:latin typeface="Segoe UI Semibold" pitchFamily="34" charset="0"/>
                <a:cs typeface="Segoe UI Semibold" pitchFamily="34" charset="0"/>
              </a:rPr>
              <a:t>Operator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 Performance Statistics</a:t>
            </a:r>
            <a:endParaRPr lang="en-US" sz="2000" dirty="0">
              <a:latin typeface="Segoe UI Semibold" pitchFamily="34" charset="0"/>
              <a:cs typeface="Segoe UI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14450" y="1800188"/>
          <a:ext cx="6400823" cy="277180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87475"/>
                <a:gridCol w="1206500"/>
                <a:gridCol w="1266825"/>
                <a:gridCol w="1266825"/>
                <a:gridCol w="1273198"/>
              </a:tblGrid>
              <a:tr h="471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 Semibold" pitchFamily="34" charset="0"/>
                          <a:cs typeface="Segoe UI Semibold" pitchFamily="34" charset="0"/>
                        </a:rPr>
                        <a:t>Metrics</a:t>
                      </a:r>
                      <a:endParaRPr lang="en-US" sz="12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 Semibold" pitchFamily="34" charset="0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 Semibold" pitchFamily="34" charset="0"/>
                          <a:cs typeface="Segoe UI Semibold" pitchFamily="34" charset="0"/>
                        </a:rPr>
                        <a:t>Total</a:t>
                      </a:r>
                      <a:endParaRPr lang="en-US" sz="12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 Semibold" pitchFamily="34" charset="0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 Semibold" pitchFamily="34" charset="0"/>
                          <a:cs typeface="Segoe UI Semibold" pitchFamily="34" charset="0"/>
                        </a:rPr>
                        <a:t>Average</a:t>
                      </a:r>
                      <a:endParaRPr lang="en-US" sz="12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 Semibold" pitchFamily="34" charset="0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 Semibold" pitchFamily="34" charset="0"/>
                          <a:cs typeface="Segoe UI Semibold" pitchFamily="34" charset="0"/>
                        </a:rPr>
                        <a:t>Minimum</a:t>
                      </a:r>
                      <a:endParaRPr lang="en-US" sz="12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 Semibold" pitchFamily="34" charset="0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 Semibold" pitchFamily="34" charset="0"/>
                          <a:cs typeface="Segoe UI Semibold" pitchFamily="34" charset="0"/>
                        </a:rPr>
                        <a:t>Maximum</a:t>
                      </a:r>
                      <a:endParaRPr lang="en-US" sz="12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 Semibold" pitchFamily="34" charset="0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9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 Semibold" pitchFamily="34" charset="0"/>
                          <a:cs typeface="Segoe UI Semibold" pitchFamily="34" charset="0"/>
                        </a:rPr>
                        <a:t>Efficiency (%)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 Semibold" pitchFamily="34" charset="0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cs typeface="Segoe UI Semibold" pitchFamily="34" charset="0"/>
                        </a:rPr>
                        <a:t>67.08</a:t>
                      </a:r>
                      <a:endParaRPr lang="en-US" sz="11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cs typeface="Segoe UI Semibold" pitchFamily="34" charset="0"/>
                        </a:rPr>
                        <a:t>44.44</a:t>
                      </a:r>
                      <a:endParaRPr lang="en-US" sz="11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cs typeface="Segoe UI Semibold" pitchFamily="34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 Semibold" pitchFamily="34" charset="0"/>
                          <a:cs typeface="Segoe UI Semibold" pitchFamily="34" charset="0"/>
                        </a:rPr>
                        <a:t>Actual Batch time (Minutes)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 Semibold" pitchFamily="34" charset="0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cs typeface="Segoe UI Semibold" pitchFamily="34" charset="0"/>
                        </a:rPr>
                        <a:t>3858</a:t>
                      </a:r>
                      <a:endParaRPr lang="en-US" sz="11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cs typeface="Segoe UI Semibold" pitchFamily="34" charset="0"/>
                        </a:rPr>
                        <a:t>101.53</a:t>
                      </a:r>
                      <a:endParaRPr lang="en-US" sz="11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cs typeface="Segoe UI Semibold" pitchFamily="34" charset="0"/>
                        </a:rPr>
                        <a:t>60</a:t>
                      </a:r>
                      <a:endParaRPr lang="en-US" sz="11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cs typeface="Segoe UI Semibold" pitchFamily="34" charset="0"/>
                        </a:rPr>
                        <a:t>205</a:t>
                      </a:r>
                      <a:endParaRPr lang="en-US" sz="11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3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 Semibold" pitchFamily="34" charset="0"/>
                          <a:cs typeface="Segoe UI Semibold" pitchFamily="34" charset="0"/>
                        </a:rPr>
                        <a:t>Total Downtime (Minutes)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 Semibold" pitchFamily="34" charset="0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cs typeface="Segoe UI Semibold" pitchFamily="34" charset="0"/>
                        </a:rPr>
                        <a:t>1388</a:t>
                      </a:r>
                      <a:endParaRPr lang="en-US" sz="11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cs typeface="Segoe UI Semibold" pitchFamily="34" charset="0"/>
                        </a:rPr>
                        <a:t>36.52</a:t>
                      </a:r>
                      <a:endParaRPr lang="en-US" sz="11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cs typeface="Segoe UI Semibold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cs typeface="Segoe UI Semibold" pitchFamily="34" charset="0"/>
                        </a:rPr>
                        <a:t>107</a:t>
                      </a:r>
                      <a:endParaRPr lang="en-US" sz="11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Segoe UI Semibold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491">
                <a:tc gridSpan="5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Aptos Narrow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Aptos Narrow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latin typeface="Aptos Narrow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Aptos Narrow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Aptos Narrow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1"/>
          <p:cNvSpPr txBox="1"/>
          <p:nvPr/>
        </p:nvSpPr>
        <p:spPr>
          <a:xfrm>
            <a:off x="1193800" y="4571992"/>
            <a:ext cx="6910407" cy="28573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Source: Manufacturing Downtime for a Soda Producing company from 29-08-2024 to 03-09-2024 (n=38 batches)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3800" y="1256212"/>
            <a:ext cx="628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C5104"/>
                </a:solidFill>
                <a:latin typeface="Segoe UI Semibold" pitchFamily="34" charset="0"/>
                <a:cs typeface="Segoe UI Semibold" pitchFamily="34" charset="0"/>
              </a:rPr>
              <a:t>Batch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 Statistics </a:t>
            </a:r>
            <a:endParaRPr lang="en-US" sz="2000" dirty="0">
              <a:latin typeface="Segoe UI Semibold" pitchFamily="34" charset="0"/>
              <a:cs typeface="Segoe UI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/>
        </p:nvGraphicFramePr>
        <p:xfrm>
          <a:off x="1000100" y="714356"/>
          <a:ext cx="7132320" cy="4678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1"/>
          <p:cNvSpPr txBox="1"/>
          <p:nvPr/>
        </p:nvSpPr>
        <p:spPr>
          <a:xfrm>
            <a:off x="1495425" y="5072058"/>
            <a:ext cx="6854823" cy="28573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Source: Manufacturing Downtime for a Soda Producing company from 29-08-2024 to 03-09-2024 (n=38 batches)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987741" y="978798"/>
          <a:ext cx="7132320" cy="4678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1"/>
          <p:cNvSpPr txBox="1"/>
          <p:nvPr/>
        </p:nvSpPr>
        <p:spPr>
          <a:xfrm>
            <a:off x="1273185" y="5357818"/>
            <a:ext cx="6986586" cy="28573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Source: Manufacturing Downtime for a Soda Producing company from 29-08-2024 to 03-09-2024 (n=38 batches)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701925" y="1860547"/>
            <a:ext cx="2903546" cy="20055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87524"/>
                </a:solidFill>
                <a:latin typeface="Segoe UI Semibold" pitchFamily="34" charset="0"/>
                <a:cs typeface="Segoe UI Semibold" pitchFamily="34" charset="0"/>
              </a:rPr>
              <a:t>OPERATOR ERROR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egoe UI Semibold" pitchFamily="34" charset="0"/>
                <a:cs typeface="Segoe UI Semibold" pitchFamily="34" charset="0"/>
              </a:rPr>
              <a:t>|</a:t>
            </a:r>
            <a:r>
              <a:rPr lang="en-US" sz="1100" b="0" dirty="0" smtClean="0">
                <a:solidFill>
                  <a:schemeClr val="bg1">
                    <a:lumMod val="75000"/>
                  </a:schemeClr>
                </a:solidFill>
                <a:latin typeface="Segoe UI Semibold" pitchFamily="34" charset="0"/>
                <a:cs typeface="Segoe UI Semibold" pitchFamily="34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egoe UI Semibold" pitchFamily="34" charset="0"/>
                <a:cs typeface="Segoe UI Semibold" pitchFamily="34" charset="0"/>
              </a:rPr>
              <a:t>MACHINE ERROR</a:t>
            </a:r>
            <a:endParaRPr lang="en-US" sz="1100" b="0" dirty="0">
              <a:solidFill>
                <a:schemeClr val="bg1">
                  <a:lumMod val="75000"/>
                </a:schemeClr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7" name="TextBox 1"/>
          <p:cNvSpPr txBox="1"/>
          <p:nvPr/>
        </p:nvSpPr>
        <p:spPr>
          <a:xfrm rot="16200000">
            <a:off x="541185" y="2408369"/>
            <a:ext cx="1698888" cy="36195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Downtime Factors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/>
        </p:nvGraphicFramePr>
        <p:xfrm>
          <a:off x="3124200" y="1500174"/>
          <a:ext cx="2097977" cy="3929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/>
          <p:cNvGraphicFramePr/>
          <p:nvPr/>
        </p:nvGraphicFramePr>
        <p:xfrm>
          <a:off x="409575" y="1500174"/>
          <a:ext cx="3159246" cy="3929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6929454" y="1571612"/>
          <a:ext cx="2000264" cy="3929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28599" y="774700"/>
            <a:ext cx="8701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Recurring Downtime Factors Across Operators</a:t>
            </a:r>
          </a:p>
          <a:p>
            <a:r>
              <a:rPr lang="en-US" sz="1600" dirty="0" smtClean="0">
                <a:solidFill>
                  <a:srgbClr val="FC5104"/>
                </a:solidFill>
              </a:rPr>
              <a:t>Machine Adjustments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600" dirty="0" smtClean="0">
                <a:solidFill>
                  <a:srgbClr val="FC5104"/>
                </a:solidFill>
              </a:rPr>
              <a:t>Failures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and </a:t>
            </a:r>
            <a:r>
              <a:rPr lang="en-US" sz="1600" dirty="0" smtClean="0">
                <a:solidFill>
                  <a:srgbClr val="FC5104"/>
                </a:solidFill>
              </a:rPr>
              <a:t>Inventory Shortages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ause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rolonged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owntimes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rgbClr val="FC5104"/>
                </a:solidFill>
              </a:rPr>
              <a:t>3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ut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of </a:t>
            </a:r>
            <a:r>
              <a:rPr lang="en-US" sz="1400" dirty="0" smtClean="0">
                <a:solidFill>
                  <a:srgbClr val="FC5104"/>
                </a:solidFill>
              </a:rPr>
              <a:t>4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perators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5000628" y="1500174"/>
          <a:ext cx="2245354" cy="4071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TextBox 1"/>
          <p:cNvSpPr txBox="1"/>
          <p:nvPr/>
        </p:nvSpPr>
        <p:spPr>
          <a:xfrm>
            <a:off x="228601" y="5214950"/>
            <a:ext cx="8701118" cy="28573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Source: Manufacturing Downtime for a Soda Producing company from 29-08-2024 to 03-09-2024 (n=38 batches)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1"/>
          <p:cNvSpPr txBox="1"/>
          <p:nvPr/>
        </p:nvSpPr>
        <p:spPr>
          <a:xfrm rot="16200000">
            <a:off x="-269081" y="1997856"/>
            <a:ext cx="1357313" cy="36195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Downtime Factors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416</Words>
  <Application>Microsoft Office PowerPoint</Application>
  <PresentationFormat>On-screen Show (4:3)</PresentationFormat>
  <Paragraphs>94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46</cp:revision>
  <dcterms:created xsi:type="dcterms:W3CDTF">2024-09-25T17:58:02Z</dcterms:created>
  <dcterms:modified xsi:type="dcterms:W3CDTF">2024-09-26T18:36:14Z</dcterms:modified>
</cp:coreProperties>
</file>